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74" r:id="rId2"/>
    <p:sldId id="450" r:id="rId3"/>
    <p:sldId id="482" r:id="rId4"/>
    <p:sldId id="470" r:id="rId5"/>
    <p:sldId id="491" r:id="rId6"/>
    <p:sldId id="496" r:id="rId7"/>
    <p:sldId id="497" r:id="rId8"/>
    <p:sldId id="492" r:id="rId9"/>
    <p:sldId id="493" r:id="rId10"/>
    <p:sldId id="495" r:id="rId11"/>
    <p:sldId id="494" r:id="rId12"/>
    <p:sldId id="488" r:id="rId13"/>
    <p:sldId id="489" r:id="rId14"/>
    <p:sldId id="472" r:id="rId15"/>
  </p:sldIdLst>
  <p:sldSz cx="9144000" cy="6858000" type="screen4x3"/>
  <p:notesSz cx="6810375" cy="9942513"/>
  <p:defaultTextStyle>
    <a:defPPr>
      <a:defRPr lang="da-DK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CC"/>
    <a:srgbClr val="B8C15F"/>
    <a:srgbClr val="FFCCCC"/>
    <a:srgbClr val="FF9900"/>
    <a:srgbClr val="FFCC99"/>
    <a:srgbClr val="CCCCFF"/>
    <a:srgbClr val="FFFF00"/>
    <a:srgbClr val="FF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llemlayou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89" autoAdjust="0"/>
    <p:restoredTop sz="99299" autoAdjust="0"/>
  </p:normalViewPr>
  <p:slideViewPr>
    <p:cSldViewPr snapToGrid="0" showGuides="1">
      <p:cViewPr varScale="1">
        <p:scale>
          <a:sx n="103" d="100"/>
          <a:sy n="103" d="100"/>
        </p:scale>
        <p:origin x="-749" y="-67"/>
      </p:cViewPr>
      <p:guideLst>
        <p:guide orient="horz" pos="170"/>
        <p:guide pos="288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9AC4E-E25F-4AAF-893B-9FA21F31CA06}" type="datetimeFigureOut">
              <a:rPr lang="da-DK" smtClean="0"/>
              <a:t>09-10-2013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B128B-1213-44C4-968F-968845F96D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1526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813"/>
            <a:ext cx="54483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9473453-C2E5-4032-8307-CF0C3E347BD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0902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95451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1497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5116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/>
            <a:fld id="{981ABD31-D46C-4517-8EC6-A4C92393D28F}" type="slidenum">
              <a:rPr lang="da-DK" sz="1200">
                <a:latin typeface="Arial" pitchFamily="34" charset="0"/>
              </a:rPr>
              <a:pPr algn="r" eaLnBrk="1" hangingPunct="1"/>
              <a:t>11</a:t>
            </a:fld>
            <a:endParaRPr lang="da-DK" sz="1200">
              <a:latin typeface="Arial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a-DK" smtClean="0">
                <a:latin typeface="Arial" pitchFamily="34" charset="0"/>
              </a:rPr>
              <a:t>Selve dagsordenen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44440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16608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1801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149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0177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6343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0177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90808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23656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01779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0177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bbl_logo_rgb_sto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3816350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73037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da-DK" noProof="0" smtClean="0"/>
              <a:t>Klik for at redigere titeltypografi i masteren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92600"/>
            <a:ext cx="6400800" cy="13462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da-DK" noProof="0" smtClean="0"/>
              <a:t>Klik for at redigere undertiteltypografien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302651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10-09-2013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1D396-2A5A-4118-BAF9-EBBCA9FC50F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2017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1341438"/>
            <a:ext cx="2057400" cy="4967287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341438"/>
            <a:ext cx="6019800" cy="4967287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10-09-2013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0649C-C5CD-4A35-A5FB-069B2275CB9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31615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10-09-2013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E6926-518D-4F26-9A0D-097BC7A1DEB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384" y="124358"/>
            <a:ext cx="1499616" cy="97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487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10-09-2013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793F3-06E3-447D-91D1-AE466A7E44B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4395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2276475"/>
            <a:ext cx="4038600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2276475"/>
            <a:ext cx="4038600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10-09-2013</a:t>
            </a: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1B9DD-4DEC-47FB-99DE-F99F9E38638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5724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10-09-2013</a:t>
            </a:r>
            <a:endParaRPr 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36B76-CB99-4A35-BCB4-7A56DDD1F37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8117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10-09-2013</a:t>
            </a: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1AB46-FA4B-4A59-B3B3-84FE949474F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2755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10-09-2013</a:t>
            </a: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3E482-A1E8-433E-A2FD-AB6A504DF61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0540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10-09-2013</a:t>
            </a: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C52C9-B251-49FB-B503-75AA996602C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153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10-09-2013</a:t>
            </a: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837F5-7C81-498D-8D2E-D60C8603CF2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3726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341438"/>
            <a:ext cx="8229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76475"/>
            <a:ext cx="8229600" cy="403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524625"/>
            <a:ext cx="2170113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smtClean="0"/>
              <a:t>10-09-2013</a:t>
            </a:r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24075" y="6524625"/>
            <a:ext cx="5688013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7988" y="6524625"/>
            <a:ext cx="658812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fld id="{F905A8E3-8A1C-4191-A6F7-A005598F50B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1031" name="Picture 7" descr="mbbl_logo_rgb_stor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2590800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9933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9933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VaerktoejInteressenthaandtering.doc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Bilag%202%20Issueliste%2020131004.xls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Møde </a:t>
            </a:r>
            <a:br>
              <a:rPr lang="da-DK" dirty="0" smtClean="0"/>
            </a:br>
            <a:r>
              <a:rPr lang="da-DK" dirty="0" smtClean="0"/>
              <a:t>i </a:t>
            </a:r>
            <a:br>
              <a:rPr lang="da-DK" dirty="0" smtClean="0"/>
            </a:br>
            <a:r>
              <a:rPr lang="da-DK" dirty="0" smtClean="0"/>
              <a:t>GD1-projektforum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Onsdag den 9.10.2013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9399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6863" y="1150382"/>
            <a:ext cx="8229600" cy="647155"/>
          </a:xfrm>
        </p:spPr>
        <p:txBody>
          <a:bodyPr/>
          <a:lstStyle/>
          <a:p>
            <a:r>
              <a:rPr lang="da-DK" dirty="0"/>
              <a:t>6</a:t>
            </a:r>
            <a:r>
              <a:rPr lang="da-DK" dirty="0" smtClean="0"/>
              <a:t> Interessentforum</a:t>
            </a:r>
            <a:endParaRPr lang="da-DK" dirty="0"/>
          </a:p>
        </p:txBody>
      </p:sp>
      <p:sp>
        <p:nvSpPr>
          <p:cNvPr id="7" name="Rektangel 6"/>
          <p:cNvSpPr/>
          <p:nvPr/>
        </p:nvSpPr>
        <p:spPr>
          <a:xfrm>
            <a:off x="573643" y="1220722"/>
            <a:ext cx="79560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da-DK" sz="2000" i="1" dirty="0"/>
              <a:t> </a:t>
            </a:r>
            <a:endParaRPr lang="da-DK" sz="2000" dirty="0"/>
          </a:p>
          <a:p>
            <a:pPr lvl="0" algn="l">
              <a:spcAft>
                <a:spcPts val="600"/>
              </a:spcAft>
            </a:pPr>
            <a:endParaRPr lang="da-DK" sz="2000" dirty="0"/>
          </a:p>
        </p:txBody>
      </p:sp>
      <p:sp>
        <p:nvSpPr>
          <p:cNvPr id="3" name="Tekstboks 2"/>
          <p:cNvSpPr txBox="1"/>
          <p:nvPr/>
        </p:nvSpPr>
        <p:spPr>
          <a:xfrm>
            <a:off x="722124" y="1952055"/>
            <a:ext cx="780755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da-DK" sz="2000" dirty="0" smtClean="0"/>
              <a:t>Rammerne for Interessentforum fastlægges i et mini-PID </a:t>
            </a:r>
            <a:r>
              <a:rPr lang="da-DK" sz="2000" dirty="0" err="1" smtClean="0"/>
              <a:t>mhp</a:t>
            </a:r>
            <a:r>
              <a:rPr lang="da-DK" sz="2000" dirty="0" smtClean="0"/>
              <a:t>. godkendelse på næste styregruppemøde (12. nov.)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da-DK" sz="2000" dirty="0"/>
              <a:t>Interessentforum </a:t>
            </a:r>
            <a:r>
              <a:rPr lang="da-DK" sz="2000" dirty="0" smtClean="0"/>
              <a:t>er delprogrammets primære kommunikationskanal mod eksterne interessenter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da-DK" sz="2000" dirty="0" smtClean="0"/>
              <a:t>I </a:t>
            </a:r>
            <a:r>
              <a:rPr lang="da-DK" sz="2000" dirty="0"/>
              <a:t>samarbejde med </a:t>
            </a:r>
            <a:r>
              <a:rPr lang="da-DK" sz="2000" dirty="0" smtClean="0"/>
              <a:t>Projektforum udarbejder Programsekretariatet et forslag til deltagerkreds på baggrund af en interessentanalyse.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da-DK" sz="2000" dirty="0" smtClean="0"/>
              <a:t>Deltagerene forventes at repræsentere Finansieringsinstitutioner, Ejendomsmæglere, Advokater og rådgivere i øvrigt (f.eks. Finansrådet, Realkreditforeningen, PLF, Danske Boligadvokater)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da-DK" sz="2000" dirty="0" smtClean="0"/>
              <a:t>Dato for sættemøde fastlægges i forbindelse med styregruppens godkendelse af </a:t>
            </a:r>
            <a:r>
              <a:rPr lang="da-DK" sz="2000" dirty="0" err="1" smtClean="0"/>
              <a:t>miniPID</a:t>
            </a:r>
            <a:endParaRPr lang="da-DK" sz="2000" dirty="0" smtClean="0"/>
          </a:p>
          <a:p>
            <a:pPr marL="342900" indent="-342900" algn="l">
              <a:buFont typeface="Arial" pitchFamily="34" charset="0"/>
              <a:buChar char="•"/>
            </a:pPr>
            <a:endParaRPr lang="da-DK" sz="2000" dirty="0" smtClean="0"/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02-10-2013</a:t>
            </a:r>
            <a:endParaRPr lang="da-DK"/>
          </a:p>
        </p:txBody>
      </p:sp>
      <p:sp>
        <p:nvSpPr>
          <p:cNvPr id="9" name="Pladsholder til sidefod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Styregruppen</a:t>
            </a:r>
            <a:endParaRPr lang="da-DK"/>
          </a:p>
        </p:txBody>
      </p:sp>
      <p:sp>
        <p:nvSpPr>
          <p:cNvPr id="10" name="Pladsholder til dias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646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301262" y="1372699"/>
            <a:ext cx="7183315" cy="576262"/>
          </a:xfrm>
        </p:spPr>
        <p:txBody>
          <a:bodyPr/>
          <a:lstStyle/>
          <a:p>
            <a:r>
              <a:rPr lang="da-DK" dirty="0" smtClean="0">
                <a:solidFill>
                  <a:srgbClr val="006600"/>
                </a:solidFill>
              </a:rPr>
              <a:t>Plan for udarbejdelse af Interessentforum PID og Interessentanalyse</a:t>
            </a:r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958351"/>
              </p:ext>
            </p:extLst>
          </p:nvPr>
        </p:nvGraphicFramePr>
        <p:xfrm>
          <a:off x="1449734" y="2369951"/>
          <a:ext cx="6202977" cy="325350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431874"/>
                <a:gridCol w="4771103"/>
              </a:tblGrid>
              <a:tr h="2723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effectLst/>
                        </a:rPr>
                        <a:t>Dato</a:t>
                      </a:r>
                      <a:endParaRPr lang="da-DK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effectLst/>
                        </a:rPr>
                        <a:t>Aktivitet</a:t>
                      </a:r>
                      <a:endParaRPr lang="da-DK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47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 smtClean="0">
                          <a:effectLst/>
                        </a:rPr>
                        <a:t>29. oktober.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Stort</a:t>
                      </a:r>
                      <a:r>
                        <a:rPr lang="da-DK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1400" baseline="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Projektforumsmøde</a:t>
                      </a:r>
                      <a:r>
                        <a:rPr lang="da-DK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br>
                        <a:rPr lang="da-DK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a-DK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Input til </a:t>
                      </a:r>
                      <a:r>
                        <a:rPr lang="da-DK" sz="1400" baseline="0" dirty="0" smtClean="0">
                          <a:effectLst/>
                          <a:latin typeface="+mn-lt"/>
                          <a:ea typeface="+mn-ea"/>
                          <a:cs typeface="+mn-cs"/>
                          <a:hlinkClick r:id="rId3" action="ppaction://hlinkfile"/>
                        </a:rPr>
                        <a:t>i</a:t>
                      </a:r>
                      <a:r>
                        <a:rPr lang="da-DK" sz="1400" dirty="0" smtClean="0">
                          <a:effectLst/>
                          <a:latin typeface="+mn-lt"/>
                          <a:ea typeface="+mn-ea"/>
                          <a:cs typeface="+mn-cs"/>
                          <a:hlinkClick r:id="rId3" action="ppaction://hlinkfile"/>
                        </a:rPr>
                        <a:t>nteressentanalyse </a:t>
                      </a:r>
                      <a:r>
                        <a:rPr lang="da-DK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(kvalificering</a:t>
                      </a:r>
                      <a:r>
                        <a:rPr lang="da-DK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af bruttoliste)</a:t>
                      </a:r>
                      <a:r>
                        <a:rPr lang="da-DK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, fastlæggelse af hvilke</a:t>
                      </a:r>
                      <a:r>
                        <a:rPr lang="da-DK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interessenter der inviteres til at deltage i Interessentforum</a:t>
                      </a:r>
                      <a:endParaRPr lang="da-DK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47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 oktober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Udkast til PID sendes til Interessentforum</a:t>
                      </a:r>
                      <a:endParaRPr lang="da-DK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47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 november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dirty="0" smtClean="0">
                          <a:effectLst/>
                        </a:rPr>
                        <a:t>Kommentarer til udkast sendes til programsekretariatet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79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07. nov.</a:t>
                      </a:r>
                      <a:r>
                        <a:rPr lang="da-DK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da-DK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Udkast til PID inkl. liste over </a:t>
                      </a:r>
                      <a:r>
                        <a:rPr lang="da-DK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interessenter der inviteres til deltagelse sendes til styregruppen</a:t>
                      </a:r>
                      <a:endParaRPr lang="da-DK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8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 nov.</a:t>
                      </a:r>
                      <a:r>
                        <a:rPr lang="da-DK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Udkast til PID inkl. liste over </a:t>
                      </a:r>
                      <a:r>
                        <a:rPr lang="da-DK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interessenter der inviteres til deltagelse behandles i styregruppen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31271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66626"/>
            <a:ext cx="8229600" cy="576262"/>
          </a:xfrm>
        </p:spPr>
        <p:txBody>
          <a:bodyPr/>
          <a:lstStyle/>
          <a:p>
            <a:r>
              <a:rPr lang="en-GB" dirty="0"/>
              <a:t>7</a:t>
            </a:r>
            <a:r>
              <a:rPr lang="en-GB" dirty="0" smtClean="0"/>
              <a:t>. </a:t>
            </a:r>
            <a:r>
              <a:rPr lang="da-DK" dirty="0" err="1"/>
              <a:t>Issueliste</a:t>
            </a:r>
            <a:r>
              <a:rPr lang="da-DK" dirty="0"/>
              <a:t> inkl. Cover. Jf. bilag 1 og </a:t>
            </a:r>
            <a:r>
              <a:rPr lang="da-DK" dirty="0">
                <a:hlinkClick r:id="rId3" action="ppaction://hlinkfile"/>
              </a:rPr>
              <a:t>2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775013"/>
            <a:ext cx="8229600" cy="4251325"/>
          </a:xfrm>
        </p:spPr>
        <p:txBody>
          <a:bodyPr/>
          <a:lstStyle/>
          <a:p>
            <a:pPr marL="0" indent="0">
              <a:buNone/>
            </a:pPr>
            <a:r>
              <a:rPr lang="da-DK" sz="2000" dirty="0"/>
              <a:t>Kun åbne </a:t>
            </a:r>
            <a:r>
              <a:rPr lang="da-DK" sz="2000" dirty="0" err="1"/>
              <a:t>Issues</a:t>
            </a:r>
            <a:r>
              <a:rPr lang="da-DK" sz="2000" dirty="0"/>
              <a:t> fremgår af listen.  Lukkede </a:t>
            </a:r>
            <a:r>
              <a:rPr lang="da-DK" sz="2000" dirty="0" err="1"/>
              <a:t>issues</a:t>
            </a:r>
            <a:r>
              <a:rPr lang="da-DK" sz="2000" dirty="0"/>
              <a:t> kan fortsat ses i projektrummet.</a:t>
            </a:r>
          </a:p>
          <a:p>
            <a:endParaRPr lang="da-DK" sz="2000" dirty="0"/>
          </a:p>
          <a:p>
            <a:pPr marL="0" indent="0">
              <a:buNone/>
            </a:pPr>
            <a:r>
              <a:rPr lang="da-DK" sz="2000" dirty="0"/>
              <a:t>Der er identificeret </a:t>
            </a:r>
            <a:r>
              <a:rPr lang="da-DK" sz="2000" dirty="0" smtClean="0"/>
              <a:t>nyt </a:t>
            </a:r>
            <a:r>
              <a:rPr lang="da-DK" sz="2000" dirty="0" err="1" smtClean="0"/>
              <a:t>issue</a:t>
            </a:r>
            <a:r>
              <a:rPr lang="da-DK" sz="2000" dirty="0" smtClean="0"/>
              <a:t>, </a:t>
            </a:r>
            <a:r>
              <a:rPr lang="da-DK" sz="2000" dirty="0"/>
              <a:t>hvor sekretariatet har angivet forslag til </a:t>
            </a:r>
            <a:r>
              <a:rPr lang="da-DK" sz="2000" dirty="0" err="1"/>
              <a:t>issue</a:t>
            </a:r>
            <a:r>
              <a:rPr lang="da-DK" sz="2000" dirty="0"/>
              <a:t>-ansvarlig, samt forslag til frist for afklaring.</a:t>
            </a:r>
          </a:p>
          <a:p>
            <a:pPr marL="0" indent="0">
              <a:buNone/>
            </a:pPr>
            <a:r>
              <a:rPr lang="da-DK" sz="2000" dirty="0"/>
              <a:t> </a:t>
            </a:r>
          </a:p>
          <a:p>
            <a:pPr marL="0" indent="0">
              <a:buNone/>
            </a:pPr>
            <a:r>
              <a:rPr lang="da-DK" sz="2000" b="1" u="sng" dirty="0"/>
              <a:t>Nye eller opdaterede </a:t>
            </a:r>
            <a:r>
              <a:rPr lang="da-DK" sz="2000" b="1" u="sng" dirty="0" err="1"/>
              <a:t>Issues</a:t>
            </a:r>
            <a:r>
              <a:rPr lang="da-DK" sz="2000" b="1" u="sng" dirty="0"/>
              <a:t> </a:t>
            </a:r>
            <a:r>
              <a:rPr lang="da-DK" sz="2000" u="sng" dirty="0"/>
              <a:t>(grøn markering)</a:t>
            </a:r>
            <a:endParaRPr lang="da-DK" sz="2000" dirty="0"/>
          </a:p>
          <a:p>
            <a:pPr marL="0" indent="0">
              <a:buNone/>
            </a:pPr>
            <a:r>
              <a:rPr lang="da-DK" sz="2000" dirty="0"/>
              <a:t>-  52 (brugerstyring), 60 (Udredning vedr. </a:t>
            </a:r>
            <a:r>
              <a:rPr lang="da-DK" sz="2000" dirty="0" err="1"/>
              <a:t>Ejerfortegelsen</a:t>
            </a:r>
            <a:r>
              <a:rPr lang="da-DK" sz="2000" dirty="0"/>
              <a:t> placering)</a:t>
            </a:r>
          </a:p>
          <a:p>
            <a:pPr marL="0" indent="0">
              <a:buNone/>
            </a:pPr>
            <a:r>
              <a:rPr lang="da-DK" sz="2000" b="1" dirty="0"/>
              <a:t> </a:t>
            </a:r>
            <a:endParaRPr lang="da-DK" sz="2000" dirty="0"/>
          </a:p>
          <a:p>
            <a:pPr marL="0" indent="0">
              <a:buNone/>
            </a:pPr>
            <a:r>
              <a:rPr lang="da-DK" sz="2000" b="1" u="sng" dirty="0" err="1"/>
              <a:t>Issues</a:t>
            </a:r>
            <a:r>
              <a:rPr lang="da-DK" sz="2000" b="1" u="sng" dirty="0"/>
              <a:t> der </a:t>
            </a:r>
            <a:r>
              <a:rPr lang="da-DK" sz="2000" b="1" u="sng" dirty="0" err="1"/>
              <a:t>forslåes</a:t>
            </a:r>
            <a:r>
              <a:rPr lang="da-DK" sz="2000" b="1" u="sng" dirty="0"/>
              <a:t> </a:t>
            </a:r>
            <a:r>
              <a:rPr lang="da-DK" sz="2000" b="1" u="sng" dirty="0" smtClean="0"/>
              <a:t>lukket</a:t>
            </a:r>
            <a:r>
              <a:rPr lang="da-DK" sz="2000" u="sng" dirty="0" smtClean="0"/>
              <a:t> </a:t>
            </a:r>
            <a:r>
              <a:rPr lang="da-DK" sz="2000" u="sng" dirty="0"/>
              <a:t>(rød markering</a:t>
            </a:r>
            <a:r>
              <a:rPr lang="da-DK" sz="2000" u="sng" dirty="0" smtClean="0"/>
              <a:t>)</a:t>
            </a:r>
          </a:p>
          <a:p>
            <a:pPr marL="0" indent="0">
              <a:buNone/>
            </a:pPr>
            <a:r>
              <a:rPr lang="da-DK" sz="2000" dirty="0" smtClean="0"/>
              <a:t>- </a:t>
            </a:r>
            <a:endParaRPr lang="da-DK" sz="24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10-09-2013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868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8</a:t>
            </a:r>
            <a:r>
              <a:rPr lang="da-DK" dirty="0" smtClean="0"/>
              <a:t>. </a:t>
            </a:r>
            <a:r>
              <a:rPr lang="da-DK" dirty="0"/>
              <a:t>Det videre arbejde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/>
          </a:p>
          <a:p>
            <a:pPr marL="283464" indent="-283464">
              <a:spcBef>
                <a:spcPts val="0"/>
              </a:spcBef>
              <a:spcAft>
                <a:spcPts val="0"/>
              </a:spcAft>
              <a:buClrTx/>
              <a:buSzPts val="1800"/>
              <a:buFont typeface="Symbol"/>
              <a:buChar char="-"/>
            </a:pPr>
            <a:r>
              <a:rPr lang="da-DK" sz="2400" kern="1200" dirty="0">
                <a:solidFill>
                  <a:srgbClr val="000000"/>
                </a:solidFill>
              </a:rPr>
              <a:t>Næste møde i projektforum (Stort) er tirsdag den 29. oktober kl. 9 – </a:t>
            </a:r>
            <a:r>
              <a:rPr lang="da-DK" sz="2400" kern="1200" dirty="0" smtClean="0">
                <a:solidFill>
                  <a:srgbClr val="000000"/>
                </a:solidFill>
              </a:rPr>
              <a:t>12</a:t>
            </a:r>
            <a:endParaRPr lang="da-DK" sz="2400" dirty="0" smtClean="0"/>
          </a:p>
          <a:p>
            <a:pPr marL="283464" indent="-283464">
              <a:spcBef>
                <a:spcPts val="0"/>
              </a:spcBef>
              <a:spcAft>
                <a:spcPts val="0"/>
              </a:spcAft>
              <a:buClrTx/>
              <a:buSzPts val="1800"/>
              <a:buFont typeface="Symbol"/>
              <a:buChar char="-"/>
            </a:pPr>
            <a:r>
              <a:rPr lang="da-DK" sz="2400" kern="1200" dirty="0" smtClean="0">
                <a:solidFill>
                  <a:srgbClr val="000000"/>
                </a:solidFill>
              </a:rPr>
              <a:t>Næste </a:t>
            </a:r>
            <a:r>
              <a:rPr lang="da-DK" sz="2400" kern="1200" dirty="0">
                <a:solidFill>
                  <a:srgbClr val="000000"/>
                </a:solidFill>
              </a:rPr>
              <a:t>møde i projektforum (Lille) er onsdag den 13. november kl. 9 – 11</a:t>
            </a:r>
            <a:r>
              <a:rPr lang="da-DK" sz="1800" kern="1200" dirty="0">
                <a:solidFill>
                  <a:srgbClr val="000000"/>
                </a:solidFill>
              </a:rPr>
              <a:t/>
            </a:r>
            <a:br>
              <a:rPr lang="da-DK" sz="1800" kern="1200" dirty="0">
                <a:solidFill>
                  <a:srgbClr val="000000"/>
                </a:solidFill>
              </a:rPr>
            </a:br>
            <a:endParaRPr lang="da-DK" dirty="0">
              <a:effectLst/>
            </a:endParaRP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10-09-2013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638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9</a:t>
            </a:r>
            <a:r>
              <a:rPr lang="en-GB" dirty="0" smtClean="0"/>
              <a:t>. </a:t>
            </a:r>
            <a:r>
              <a:rPr lang="da-DK" dirty="0" smtClean="0"/>
              <a:t>Eventuelt</a:t>
            </a:r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14</a:t>
            </a:fld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10-09-2013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988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3088" y="469672"/>
            <a:ext cx="8229600" cy="576262"/>
          </a:xfrm>
        </p:spPr>
        <p:txBody>
          <a:bodyPr/>
          <a:lstStyle/>
          <a:p>
            <a:r>
              <a:rPr lang="da-DK" dirty="0" smtClean="0"/>
              <a:t>Dagsorden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2</a:t>
            </a:fld>
            <a:endParaRPr lang="da-DK"/>
          </a:p>
        </p:txBody>
      </p:sp>
      <p:sp>
        <p:nvSpPr>
          <p:cNvPr id="7" name="Rektangel 6"/>
          <p:cNvSpPr/>
          <p:nvPr/>
        </p:nvSpPr>
        <p:spPr>
          <a:xfrm>
            <a:off x="573644" y="1220722"/>
            <a:ext cx="79560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da-DK" sz="2000" i="1" dirty="0"/>
              <a:t> </a:t>
            </a:r>
            <a:endParaRPr lang="da-DK" sz="2000" dirty="0"/>
          </a:p>
          <a:p>
            <a:pPr lvl="0" algn="l">
              <a:spcAft>
                <a:spcPts val="600"/>
              </a:spcAft>
            </a:pPr>
            <a:endParaRPr lang="da-DK" sz="20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10-09-2013</a:t>
            </a:r>
            <a:endParaRPr lang="da-DK"/>
          </a:p>
        </p:txBody>
      </p:sp>
      <p:sp>
        <p:nvSpPr>
          <p:cNvPr id="3" name="Tekstboks 2"/>
          <p:cNvSpPr txBox="1"/>
          <p:nvPr/>
        </p:nvSpPr>
        <p:spPr>
          <a:xfrm>
            <a:off x="804985" y="1758462"/>
            <a:ext cx="7659077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l">
              <a:buFont typeface="+mj-lt"/>
              <a:buAutoNum type="arabicPeriod"/>
            </a:pPr>
            <a:r>
              <a:rPr lang="da-DK" dirty="0"/>
              <a:t>Godkendelse af </a:t>
            </a:r>
            <a:r>
              <a:rPr lang="da-DK" dirty="0" smtClean="0"/>
              <a:t>dagsorden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da-DK" dirty="0" smtClean="0"/>
              <a:t>Orientering </a:t>
            </a:r>
            <a:r>
              <a:rPr lang="da-DK" dirty="0"/>
              <a:t>fra programledelsen </a:t>
            </a:r>
            <a:endParaRPr lang="da-DK" dirty="0" smtClean="0"/>
          </a:p>
          <a:p>
            <a:pPr marL="457200" lvl="0" indent="-457200" algn="l">
              <a:buFont typeface="+mj-lt"/>
              <a:buAutoNum type="arabicPeriod"/>
            </a:pPr>
            <a:r>
              <a:rPr lang="da-DK" dirty="0" smtClean="0"/>
              <a:t>Nyt </a:t>
            </a:r>
            <a:r>
              <a:rPr lang="da-DK" dirty="0"/>
              <a:t>fra </a:t>
            </a:r>
            <a:r>
              <a:rPr lang="da-DK" dirty="0" smtClean="0"/>
              <a:t>projektlederne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da-DK" dirty="0" smtClean="0"/>
              <a:t>Status </a:t>
            </a:r>
            <a:r>
              <a:rPr lang="da-DK" dirty="0"/>
              <a:t>og det videre arbejde med kvalitetssikring af </a:t>
            </a:r>
            <a:r>
              <a:rPr lang="da-DK" dirty="0" smtClean="0"/>
              <a:t>løsningsarkitekturen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da-DK" dirty="0" smtClean="0"/>
              <a:t>Oplæg </a:t>
            </a:r>
            <a:r>
              <a:rPr lang="da-DK" dirty="0"/>
              <a:t>vedr. principper for Metadata (</a:t>
            </a:r>
            <a:r>
              <a:rPr lang="da-DK" dirty="0" err="1"/>
              <a:t>Issue</a:t>
            </a:r>
            <a:r>
              <a:rPr lang="da-DK" dirty="0"/>
              <a:t> </a:t>
            </a:r>
            <a:r>
              <a:rPr lang="da-DK" dirty="0" smtClean="0"/>
              <a:t>51)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da-DK" dirty="0" smtClean="0"/>
              <a:t>Oplæg </a:t>
            </a:r>
            <a:r>
              <a:rPr lang="da-DK" dirty="0"/>
              <a:t>vedr. etablering af Interessentforum for </a:t>
            </a:r>
            <a:r>
              <a:rPr lang="da-DK" dirty="0" smtClean="0"/>
              <a:t>GD1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da-DK" dirty="0" err="1" smtClean="0"/>
              <a:t>Issueliste</a:t>
            </a:r>
            <a:r>
              <a:rPr lang="da-DK" dirty="0" smtClean="0"/>
              <a:t> </a:t>
            </a:r>
            <a:r>
              <a:rPr lang="da-DK" dirty="0"/>
              <a:t>inkl. cover, jf. bilag 1 og </a:t>
            </a:r>
            <a:r>
              <a:rPr lang="da-DK" dirty="0" smtClean="0"/>
              <a:t>2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da-DK" dirty="0" smtClean="0"/>
              <a:t>Det </a:t>
            </a:r>
            <a:r>
              <a:rPr lang="da-DK" dirty="0"/>
              <a:t>videre arbejde</a:t>
            </a:r>
          </a:p>
          <a:p>
            <a:pPr marL="285750" lvl="0" indent="-285750" algn="l">
              <a:buFontTx/>
              <a:buChar char="-"/>
            </a:pPr>
            <a:r>
              <a:rPr lang="da-DK" sz="1800" dirty="0" smtClean="0"/>
              <a:t>Næste møde i projektforum (Stort) er tirsdag den 29. oktober kl. 9 – 12</a:t>
            </a:r>
          </a:p>
          <a:p>
            <a:pPr marL="285750" lvl="0" indent="-285750" algn="l">
              <a:buFontTx/>
              <a:buChar char="-"/>
            </a:pPr>
            <a:r>
              <a:rPr lang="da-DK" sz="1800" dirty="0" smtClean="0"/>
              <a:t>Næste møde i projektforum (Lille) er onsdag den 13. november kl. 9 – 11</a:t>
            </a:r>
            <a:br>
              <a:rPr lang="da-DK" sz="1800" dirty="0" smtClean="0"/>
            </a:br>
            <a:endParaRPr lang="da-DK" sz="1800" dirty="0" smtClean="0"/>
          </a:p>
          <a:p>
            <a:pPr marL="457200" lvl="0" indent="-457200" algn="l">
              <a:buFont typeface="+mj-lt"/>
              <a:buAutoNum type="arabicPeriod" startAt="9"/>
            </a:pPr>
            <a:r>
              <a:rPr lang="da-DK" dirty="0" smtClean="0"/>
              <a:t>Evt. </a:t>
            </a:r>
            <a:endParaRPr lang="da-DK" dirty="0"/>
          </a:p>
          <a:p>
            <a:pPr algn="l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0696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3</a:t>
            </a:fld>
            <a:endParaRPr lang="da-DK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65015" y="2451223"/>
            <a:ext cx="8229600" cy="576262"/>
          </a:xfrm>
        </p:spPr>
        <p:txBody>
          <a:bodyPr/>
          <a:lstStyle/>
          <a:p>
            <a:pPr lvl="0"/>
            <a:r>
              <a:rPr lang="da-DK" dirty="0"/>
              <a:t>2</a:t>
            </a:r>
            <a:r>
              <a:rPr lang="da-DK" dirty="0" smtClean="0"/>
              <a:t>. Orientering fra programledelsen</a:t>
            </a:r>
            <a:r>
              <a:rPr lang="da-DK" sz="3600" dirty="0"/>
              <a:t/>
            </a:r>
            <a:br>
              <a:rPr lang="da-DK" sz="3600" dirty="0"/>
            </a:br>
            <a:endParaRPr lang="da-DK" dirty="0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10-09-2013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680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1"/>
            <a:r>
              <a:rPr lang="da-DK" dirty="0"/>
              <a:t/>
            </a:r>
            <a:br>
              <a:rPr lang="da-DK" dirty="0"/>
            </a:br>
            <a:r>
              <a:rPr lang="da-DK" dirty="0"/>
              <a:t>3</a:t>
            </a:r>
            <a:r>
              <a:rPr lang="da-DK" dirty="0" smtClean="0"/>
              <a:t>. </a:t>
            </a:r>
            <a:r>
              <a:rPr lang="da-DK" dirty="0"/>
              <a:t>Nyt fra </a:t>
            </a:r>
            <a:r>
              <a:rPr lang="da-DK" dirty="0" smtClean="0"/>
              <a:t>projektlederne</a:t>
            </a:r>
            <a:br>
              <a:rPr lang="da-DK" dirty="0" smtClean="0"/>
            </a:br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4</a:t>
            </a:fld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10-09-2013</a:t>
            </a:r>
            <a:endParaRPr lang="da-D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966" y="2088497"/>
            <a:ext cx="4316506" cy="4316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64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5</a:t>
            </a:fld>
            <a:endParaRPr lang="da-DK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43583" y="2122609"/>
            <a:ext cx="8229600" cy="57626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SzPts val="2400"/>
            </a:pPr>
            <a:r>
              <a:rPr lang="da-DK" dirty="0"/>
              <a:t>4</a:t>
            </a:r>
            <a:r>
              <a:rPr lang="da-DK" dirty="0" smtClean="0"/>
              <a:t>. </a:t>
            </a:r>
            <a:r>
              <a:rPr lang="da-DK" dirty="0"/>
              <a:t>Status og det videre arbejde med kvalitetssikring af </a:t>
            </a:r>
            <a:r>
              <a:rPr lang="da-DK" dirty="0" smtClean="0"/>
              <a:t>løsningsarkitekturen</a:t>
            </a:r>
            <a:endParaRPr lang="da-DK" dirty="0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10-09-2013</a:t>
            </a:r>
            <a:endParaRPr lang="da-DK"/>
          </a:p>
        </p:txBody>
      </p:sp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732793"/>
              </p:ext>
            </p:extLst>
          </p:nvPr>
        </p:nvGraphicFramePr>
        <p:xfrm>
          <a:off x="1370319" y="3200398"/>
          <a:ext cx="6202977" cy="2999151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431874"/>
                <a:gridCol w="4771103"/>
              </a:tblGrid>
              <a:tr h="2723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effectLst/>
                        </a:rPr>
                        <a:t>Dato</a:t>
                      </a:r>
                      <a:endParaRPr lang="da-DK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 dirty="0">
                          <a:effectLst/>
                        </a:rPr>
                        <a:t>Aktivitet</a:t>
                      </a:r>
                      <a:endParaRPr lang="da-DK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8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8. okt.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Møde med ekstern</a:t>
                      </a:r>
                      <a:r>
                        <a:rPr lang="da-DK" sz="14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QA-konsulent</a:t>
                      </a:r>
                      <a:endParaRPr lang="da-DK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5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 smtClean="0">
                          <a:effectLst/>
                        </a:rPr>
                        <a:t>22. okt.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Fælles</a:t>
                      </a:r>
                      <a:r>
                        <a:rPr lang="da-DK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kvalitetssikring af løsningsarkitekturer og afrapportering fra QA-konsulent</a:t>
                      </a:r>
                      <a:endParaRPr lang="da-DK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79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29. okt.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Status på stort</a:t>
                      </a:r>
                      <a:r>
                        <a:rPr lang="da-DK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a-DK" sz="1400" baseline="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projektforumsmøde</a:t>
                      </a:r>
                      <a:endParaRPr lang="da-DK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79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 okt.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Reserveration</a:t>
                      </a:r>
                      <a:r>
                        <a:rPr lang="da-DK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: Fælles møde inden udsendelse</a:t>
                      </a:r>
                      <a:endParaRPr lang="da-DK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79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 smtClean="0">
                          <a:effectLst/>
                        </a:rPr>
                        <a:t>31. okt.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 smtClean="0">
                          <a:effectLst/>
                        </a:rPr>
                        <a:t>Løsningsarkitekturer</a:t>
                      </a:r>
                      <a:r>
                        <a:rPr lang="da-DK" sz="1400" baseline="0" dirty="0" smtClean="0">
                          <a:effectLst/>
                        </a:rPr>
                        <a:t> klar i v0.9 der sendes i skriftlig høring i styregruppen</a:t>
                      </a:r>
                      <a:endParaRPr lang="da-DK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8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07. nov.</a:t>
                      </a:r>
                      <a:r>
                        <a:rPr lang="da-DK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Løsningsarkitekturer</a:t>
                      </a:r>
                      <a:r>
                        <a:rPr lang="da-DK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endelig godkendt i v1.0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770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74142" y="149280"/>
            <a:ext cx="5412658" cy="1143000"/>
          </a:xfrm>
        </p:spPr>
        <p:txBody>
          <a:bodyPr/>
          <a:lstStyle/>
          <a:p>
            <a:pPr algn="l"/>
            <a:r>
              <a:rPr lang="da-DK" dirty="0" smtClean="0"/>
              <a:t>Håndtering af konsulent-</a:t>
            </a:r>
            <a:r>
              <a:rPr lang="da-DK" dirty="0" err="1" smtClean="0"/>
              <a:t>review</a:t>
            </a:r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sz="2000" dirty="0" smtClean="0"/>
          </a:p>
          <a:p>
            <a:endParaRPr lang="da-DK" sz="2000" dirty="0"/>
          </a:p>
          <a:p>
            <a:r>
              <a:rPr lang="da-DK" sz="2000" dirty="0" smtClean="0">
                <a:solidFill>
                  <a:srgbClr val="FF0000"/>
                </a:solidFill>
              </a:rPr>
              <a:t>GD1- sekretariatet  </a:t>
            </a:r>
            <a:r>
              <a:rPr lang="da-DK" sz="2000" dirty="0" smtClean="0"/>
              <a:t>håndterer </a:t>
            </a:r>
            <a:br>
              <a:rPr lang="da-DK" sz="2000" dirty="0" smtClean="0"/>
            </a:br>
            <a:r>
              <a:rPr lang="da-DK" sz="2000" dirty="0" smtClean="0"/>
              <a:t>tværgående afhængigheder:</a:t>
            </a:r>
            <a:endParaRPr lang="da-DK" sz="2000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a-DK" sz="2000" dirty="0" smtClean="0"/>
              <a:t>Eksterne afhængigheder</a:t>
            </a:r>
          </a:p>
          <a:p>
            <a:pPr lvl="1"/>
            <a:r>
              <a:rPr lang="da-DK" sz="1800" dirty="0" smtClean="0"/>
              <a:t>GD1/GD2</a:t>
            </a:r>
          </a:p>
          <a:p>
            <a:r>
              <a:rPr lang="da-DK" sz="2000" dirty="0" smtClean="0"/>
              <a:t>Arkitekturafhængigheder</a:t>
            </a:r>
          </a:p>
          <a:p>
            <a:pPr lvl="1"/>
            <a:r>
              <a:rPr lang="da-DK" sz="1800" dirty="0" smtClean="0"/>
              <a:t>Hændelser</a:t>
            </a:r>
          </a:p>
          <a:p>
            <a:pPr lvl="1"/>
            <a:r>
              <a:rPr lang="da-DK" sz="1800" dirty="0" smtClean="0"/>
              <a:t>Sikkerhedsmodel</a:t>
            </a:r>
          </a:p>
          <a:p>
            <a:pPr lvl="1"/>
            <a:r>
              <a:rPr lang="da-DK" sz="1800" dirty="0" smtClean="0"/>
              <a:t>Datamodel</a:t>
            </a:r>
          </a:p>
          <a:p>
            <a:r>
              <a:rPr lang="da-DK" sz="2000" dirty="0" smtClean="0"/>
              <a:t>GD1 tværgående opgaver</a:t>
            </a:r>
          </a:p>
          <a:p>
            <a:pPr lvl="1"/>
            <a:r>
              <a:rPr lang="da-DK" sz="1800" dirty="0" smtClean="0"/>
              <a:t>Fejlrettelser</a:t>
            </a:r>
          </a:p>
          <a:p>
            <a:pPr lvl="1"/>
            <a:r>
              <a:rPr lang="da-DK" sz="1800" dirty="0" smtClean="0"/>
              <a:t>Datavask</a:t>
            </a:r>
          </a:p>
          <a:p>
            <a:pPr lvl="1"/>
            <a:r>
              <a:rPr lang="da-DK" sz="1800" dirty="0" smtClean="0"/>
              <a:t>Paralleldrift</a:t>
            </a:r>
          </a:p>
          <a:p>
            <a:pPr lvl="1"/>
            <a:endParaRPr lang="da-DK" sz="1800" dirty="0" smtClean="0"/>
          </a:p>
          <a:p>
            <a:endParaRPr lang="da-DK" sz="2000" dirty="0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a-DK" sz="2000" dirty="0" smtClean="0">
                <a:solidFill>
                  <a:srgbClr val="FF0000"/>
                </a:solidFill>
              </a:rPr>
              <a:t>Projekterne</a:t>
            </a:r>
            <a:r>
              <a:rPr lang="da-DK" sz="2000" dirty="0" smtClean="0"/>
              <a:t> håndterer </a:t>
            </a:r>
            <a:br>
              <a:rPr lang="da-DK" sz="2000" dirty="0" smtClean="0"/>
            </a:br>
            <a:r>
              <a:rPr lang="da-DK" sz="2000" dirty="0" smtClean="0"/>
              <a:t>GD1-interne afhængigheder:</a:t>
            </a:r>
            <a:endParaRPr lang="da-DK" sz="2000" dirty="0"/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4"/>
          </p:nvPr>
        </p:nvSpPr>
        <p:spPr>
          <a:xfrm>
            <a:off x="4653116" y="2174875"/>
            <a:ext cx="4336026" cy="3951288"/>
          </a:xfrm>
        </p:spPr>
        <p:txBody>
          <a:bodyPr/>
          <a:lstStyle/>
          <a:p>
            <a:r>
              <a:rPr lang="da-DK" sz="2000" dirty="0" smtClean="0"/>
              <a:t>Matriklens afhængighed til</a:t>
            </a:r>
          </a:p>
          <a:p>
            <a:pPr lvl="1"/>
            <a:r>
              <a:rPr lang="da-DK" sz="1800" dirty="0" smtClean="0"/>
              <a:t>BBR</a:t>
            </a:r>
          </a:p>
          <a:p>
            <a:pPr lvl="1"/>
            <a:r>
              <a:rPr lang="da-DK" sz="1800" dirty="0" smtClean="0"/>
              <a:t>Ejerfortegnelsen</a:t>
            </a:r>
          </a:p>
          <a:p>
            <a:pPr lvl="1"/>
            <a:r>
              <a:rPr lang="da-DK" sz="1800" dirty="0" smtClean="0"/>
              <a:t>Datafordeleren/GD7</a:t>
            </a:r>
          </a:p>
          <a:p>
            <a:r>
              <a:rPr lang="da-DK" sz="2000" dirty="0" err="1" smtClean="0"/>
              <a:t>BBRs</a:t>
            </a:r>
            <a:r>
              <a:rPr lang="da-DK" sz="2000" dirty="0" smtClean="0"/>
              <a:t> </a:t>
            </a:r>
            <a:r>
              <a:rPr lang="da-DK" sz="2000" dirty="0"/>
              <a:t>afhængighed til</a:t>
            </a:r>
          </a:p>
          <a:p>
            <a:pPr lvl="1"/>
            <a:r>
              <a:rPr lang="da-DK" sz="1800" dirty="0" smtClean="0"/>
              <a:t>Matriklen</a:t>
            </a:r>
          </a:p>
          <a:p>
            <a:pPr lvl="1"/>
            <a:r>
              <a:rPr lang="da-DK" sz="1800" dirty="0" smtClean="0"/>
              <a:t>Ejerfortegnelsen</a:t>
            </a:r>
            <a:endParaRPr lang="da-DK" sz="1800" dirty="0"/>
          </a:p>
          <a:p>
            <a:pPr lvl="1"/>
            <a:r>
              <a:rPr lang="da-DK" sz="1800" dirty="0" smtClean="0"/>
              <a:t>Datafordeleren/GD7</a:t>
            </a:r>
            <a:endParaRPr lang="da-DK" sz="1800" dirty="0"/>
          </a:p>
          <a:p>
            <a:r>
              <a:rPr lang="da-DK" sz="2000" dirty="0" smtClean="0"/>
              <a:t>Ejerfortegnelsens afhængighed </a:t>
            </a:r>
            <a:r>
              <a:rPr lang="da-DK" sz="2000" dirty="0"/>
              <a:t>til</a:t>
            </a:r>
          </a:p>
          <a:p>
            <a:pPr lvl="1"/>
            <a:r>
              <a:rPr lang="da-DK" sz="1800" dirty="0"/>
              <a:t>BBR</a:t>
            </a:r>
          </a:p>
          <a:p>
            <a:pPr lvl="1"/>
            <a:r>
              <a:rPr lang="da-DK" sz="1800" dirty="0"/>
              <a:t>Ejerfortegnelsen</a:t>
            </a:r>
          </a:p>
          <a:p>
            <a:pPr lvl="1"/>
            <a:r>
              <a:rPr lang="da-DK" sz="1800" dirty="0" smtClean="0"/>
              <a:t>Datafordeleren/GD7</a:t>
            </a:r>
            <a:endParaRPr lang="da-DK" sz="1800" dirty="0"/>
          </a:p>
          <a:p>
            <a:pPr lvl="1"/>
            <a:endParaRPr lang="da-DK" sz="18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10-09-2013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6</a:t>
            </a:fld>
            <a:endParaRPr lang="da-DK"/>
          </a:p>
        </p:txBody>
      </p:sp>
      <p:sp>
        <p:nvSpPr>
          <p:cNvPr id="11" name="Ellipse 10"/>
          <p:cNvSpPr/>
          <p:nvPr/>
        </p:nvSpPr>
        <p:spPr bwMode="auto">
          <a:xfrm>
            <a:off x="9217742" y="420329"/>
            <a:ext cx="58993" cy="66368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359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Forslag til metode/dagsorden for </a:t>
            </a:r>
            <a:br>
              <a:rPr lang="da-DK" dirty="0" smtClean="0"/>
            </a:br>
            <a:r>
              <a:rPr lang="da-DK" dirty="0" smtClean="0"/>
              <a:t>gennemførelse af GD1-review den 22. okt. </a:t>
            </a:r>
            <a:endParaRPr lang="da-DK" dirty="0"/>
          </a:p>
        </p:txBody>
      </p:sp>
      <p:sp>
        <p:nvSpPr>
          <p:cNvPr id="11" name="Pladsholder til indhold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a-DK" sz="1800" dirty="0" smtClean="0"/>
              <a:t>Matriklens løsningsarkitektur</a:t>
            </a:r>
            <a:endParaRPr lang="da-DK" sz="1800" dirty="0"/>
          </a:p>
          <a:p>
            <a:pPr marL="914400" lvl="1" indent="-514350"/>
            <a:r>
              <a:rPr lang="da-DK" sz="1400" dirty="0" smtClean="0"/>
              <a:t>Forretningsmæssigt </a:t>
            </a:r>
            <a:r>
              <a:rPr lang="da-DK" sz="1400" dirty="0" err="1" smtClean="0"/>
              <a:t>review</a:t>
            </a:r>
            <a:r>
              <a:rPr lang="da-DK" sz="1400" dirty="0" smtClean="0"/>
              <a:t> v/ NN </a:t>
            </a:r>
          </a:p>
          <a:p>
            <a:pPr marL="914400" lvl="1" indent="-514350"/>
            <a:r>
              <a:rPr lang="da-DK" sz="1400" dirty="0" smtClean="0"/>
              <a:t>Opsamling </a:t>
            </a:r>
            <a:r>
              <a:rPr lang="da-DK" sz="1400" dirty="0"/>
              <a:t>v/ alle</a:t>
            </a:r>
          </a:p>
          <a:p>
            <a:pPr marL="514350" indent="-514350">
              <a:buFont typeface="+mj-lt"/>
              <a:buAutoNum type="arabicPeriod"/>
            </a:pPr>
            <a:r>
              <a:rPr lang="da-DK" sz="1800" dirty="0"/>
              <a:t>Kvalitetssikring af </a:t>
            </a:r>
            <a:r>
              <a:rPr lang="da-DK" sz="1800" dirty="0" err="1"/>
              <a:t>BBR’s</a:t>
            </a:r>
            <a:r>
              <a:rPr lang="da-DK" sz="1800" dirty="0"/>
              <a:t> løsningsarkitektur</a:t>
            </a:r>
          </a:p>
          <a:p>
            <a:pPr marL="914400" lvl="1" indent="-514350"/>
            <a:r>
              <a:rPr lang="da-DK" sz="1400" dirty="0"/>
              <a:t>Forretningsmæssigt </a:t>
            </a:r>
            <a:r>
              <a:rPr lang="da-DK" sz="1400" dirty="0" err="1"/>
              <a:t>review</a:t>
            </a:r>
            <a:r>
              <a:rPr lang="da-DK" sz="1400" dirty="0"/>
              <a:t> v/ </a:t>
            </a:r>
            <a:r>
              <a:rPr lang="da-DK" sz="1400" dirty="0" smtClean="0"/>
              <a:t>MM </a:t>
            </a:r>
            <a:endParaRPr lang="da-DK" sz="1400" dirty="0"/>
          </a:p>
          <a:p>
            <a:pPr marL="914400" lvl="1" indent="-514350"/>
            <a:r>
              <a:rPr lang="da-DK" sz="1400" dirty="0" smtClean="0"/>
              <a:t>Opsamling </a:t>
            </a:r>
            <a:r>
              <a:rPr lang="da-DK" sz="1400" dirty="0"/>
              <a:t>v/ alle</a:t>
            </a:r>
          </a:p>
          <a:p>
            <a:pPr marL="514350" indent="-514350">
              <a:buFont typeface="+mj-lt"/>
              <a:buAutoNum type="arabicPeriod"/>
            </a:pPr>
            <a:r>
              <a:rPr lang="da-DK" sz="1800" dirty="0" smtClean="0"/>
              <a:t>Kvalitetssikring </a:t>
            </a:r>
            <a:r>
              <a:rPr lang="da-DK" sz="1800" dirty="0"/>
              <a:t>af Ejerfortegnelsens løsningsarkitektur</a:t>
            </a:r>
          </a:p>
          <a:p>
            <a:pPr marL="914400" lvl="1" indent="-514350"/>
            <a:r>
              <a:rPr lang="da-DK" sz="1400" dirty="0"/>
              <a:t>Forretningsmæssigt </a:t>
            </a:r>
            <a:r>
              <a:rPr lang="da-DK" sz="1400" dirty="0" err="1"/>
              <a:t>review</a:t>
            </a:r>
            <a:r>
              <a:rPr lang="da-DK" sz="1400" dirty="0"/>
              <a:t> v/ </a:t>
            </a:r>
            <a:r>
              <a:rPr lang="da-DK" sz="1400" dirty="0" smtClean="0"/>
              <a:t>OO </a:t>
            </a:r>
            <a:endParaRPr lang="da-DK" sz="1400" dirty="0"/>
          </a:p>
          <a:p>
            <a:pPr marL="914400" lvl="1" indent="-514350"/>
            <a:r>
              <a:rPr lang="da-DK" sz="1400" dirty="0" smtClean="0"/>
              <a:t>Opsamling </a:t>
            </a:r>
            <a:r>
              <a:rPr lang="da-DK" sz="1400" dirty="0"/>
              <a:t>v/ alle</a:t>
            </a:r>
          </a:p>
          <a:p>
            <a:pPr marL="514350" indent="-514350">
              <a:buFont typeface="+mj-lt"/>
              <a:buAutoNum type="arabicPeriod"/>
            </a:pPr>
            <a:r>
              <a:rPr lang="da-DK" sz="1800" dirty="0" smtClean="0"/>
              <a:t>Arkitekturmæssigt </a:t>
            </a:r>
            <a:r>
              <a:rPr lang="da-DK" sz="1800" dirty="0" err="1" smtClean="0"/>
              <a:t>review</a:t>
            </a:r>
            <a:endParaRPr lang="da-DK" sz="1800" dirty="0" smtClean="0"/>
          </a:p>
          <a:p>
            <a:pPr marL="914400" lvl="1" indent="-514350"/>
            <a:r>
              <a:rPr lang="da-DK" sz="1400" dirty="0" smtClean="0"/>
              <a:t>Oplæg </a:t>
            </a:r>
            <a:r>
              <a:rPr lang="da-DK" sz="1400" dirty="0"/>
              <a:t>ved QA-konsulent (Rasmus Petersen) (1,0 – 1,5 timer</a:t>
            </a:r>
            <a:r>
              <a:rPr lang="da-DK" sz="14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da-DK" sz="1800" dirty="0" smtClean="0"/>
              <a:t>Afrunding og det videre arbejde</a:t>
            </a:r>
            <a:endParaRPr lang="da-DK" sz="1400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10-09-2013</a:t>
            </a:r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936B76-CB99-4A35-BCB4-7A56DDD1F375}" type="slidenum">
              <a:rPr lang="da-DK" smtClean="0"/>
              <a:pPr>
                <a:defRPr/>
              </a:pPr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227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8</a:t>
            </a:fld>
            <a:endParaRPr lang="da-DK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43583" y="2122609"/>
            <a:ext cx="8229600" cy="576262"/>
          </a:xfrm>
        </p:spPr>
        <p:txBody>
          <a:bodyPr/>
          <a:lstStyle/>
          <a:p>
            <a:pPr marL="457200" lvl="0" indent="-457200"/>
            <a:r>
              <a:rPr lang="da-DK" dirty="0"/>
              <a:t>5</a:t>
            </a:r>
            <a:r>
              <a:rPr lang="da-DK" dirty="0" smtClean="0"/>
              <a:t>. </a:t>
            </a:r>
            <a:r>
              <a:rPr lang="da-DK" dirty="0"/>
              <a:t>Oplæg vedr. principper for Metadata (</a:t>
            </a:r>
            <a:r>
              <a:rPr lang="da-DK" dirty="0" err="1"/>
              <a:t>Issue</a:t>
            </a:r>
            <a:r>
              <a:rPr lang="da-DK" dirty="0"/>
              <a:t> 51)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10-09-2013</a:t>
            </a:r>
            <a:endParaRPr lang="da-DK"/>
          </a:p>
        </p:txBody>
      </p:sp>
      <p:sp>
        <p:nvSpPr>
          <p:cNvPr id="3" name="Rektangel 2"/>
          <p:cNvSpPr/>
          <p:nvPr/>
        </p:nvSpPr>
        <p:spPr>
          <a:xfrm>
            <a:off x="781659" y="2867481"/>
            <a:ext cx="74553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da-DK" sz="1600" dirty="0" smtClean="0"/>
              <a:t>Datamodelprojektets </a:t>
            </a:r>
            <a:r>
              <a:rPr lang="da-DK" sz="1600" dirty="0"/>
              <a:t>minimumskrav til udstilling af metadata – herunder krav identificeret med udgangspunkt i INSPIRE - skal opfyldes. </a:t>
            </a:r>
            <a:endParaRPr lang="da-DK" sz="1600" dirty="0" smtClean="0"/>
          </a:p>
          <a:p>
            <a:pPr algn="l"/>
            <a:endParaRPr lang="da-DK" sz="1600" dirty="0" smtClean="0"/>
          </a:p>
          <a:p>
            <a:pPr algn="l"/>
            <a:r>
              <a:rPr lang="da-DK" sz="1600" dirty="0"/>
              <a:t>Metadata udstilles via Datafordelerens metadatakatalog i selvstændige operationer, hvilket gør det muligt at hente metadata uden samtidig at hente forretningsdata</a:t>
            </a:r>
            <a:r>
              <a:rPr lang="da-DK" sz="1600" dirty="0" smtClean="0"/>
              <a:t>.</a:t>
            </a:r>
            <a:endParaRPr lang="da-DK" sz="1600" dirty="0"/>
          </a:p>
        </p:txBody>
      </p:sp>
      <p:sp>
        <p:nvSpPr>
          <p:cNvPr id="8" name="Rektangel 7"/>
          <p:cNvSpPr/>
          <p:nvPr/>
        </p:nvSpPr>
        <p:spPr>
          <a:xfrm>
            <a:off x="707917" y="4475055"/>
            <a:ext cx="74553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da-DK" sz="1600" b="1" dirty="0" smtClean="0"/>
              <a:t>Indstilling:</a:t>
            </a:r>
          </a:p>
          <a:p>
            <a:pPr algn="l"/>
            <a:r>
              <a:rPr lang="da-DK" sz="1600" dirty="0" smtClean="0"/>
              <a:t>Der etableres ikke en fælles delprogrampolitik for håndtering af metadata. Det er op til det enkelte register at sikre at datamodelprojektets minimumskrav er opfyldt.</a:t>
            </a: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313824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9</a:t>
            </a:fld>
            <a:endParaRPr lang="da-DK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43583" y="2122609"/>
            <a:ext cx="8229600" cy="576262"/>
          </a:xfrm>
        </p:spPr>
        <p:txBody>
          <a:bodyPr/>
          <a:lstStyle/>
          <a:p>
            <a:pPr marL="457200" lvl="0" indent="-457200"/>
            <a:r>
              <a:rPr lang="da-DK" dirty="0"/>
              <a:t>6</a:t>
            </a:r>
            <a:r>
              <a:rPr lang="da-DK" dirty="0" smtClean="0"/>
              <a:t>. </a:t>
            </a:r>
            <a:r>
              <a:rPr lang="da-DK" dirty="0"/>
              <a:t>Oplæg vedr. etablering af Interessentforum for GD1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10-09-2013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5629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CCFFCC"/>
      </a:folHlink>
    </a:clrScheme>
    <a:fontScheme name="Standard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18900000" algn="ctr" rotWithShape="0">
                  <a:schemeClr val="bg2">
                    <a:alpha val="50000"/>
                  </a:schemeClr>
                </a:outerShdw>
              </a:effectLst>
            </a14:hiddenEffects>
          </a:ext>
        </a:extLst>
      </a:spPr>
      <a:bodyPr vert="horz" wrap="none" lIns="54000" tIns="72000" rIns="54000" bIns="720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18900000" algn="ctr" rotWithShape="0">
                  <a:schemeClr val="bg2">
                    <a:alpha val="50000"/>
                  </a:schemeClr>
                </a:outerShdw>
              </a:effectLst>
            </a14:hiddenEffects>
          </a:ext>
        </a:extLst>
      </a:spPr>
      <a:bodyPr vert="horz" wrap="none" lIns="54000" tIns="72000" rIns="54000" bIns="720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CC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8631</TotalTime>
  <Words>683</Words>
  <Application>Microsoft Office PowerPoint</Application>
  <PresentationFormat>Skærmshow (4:3)</PresentationFormat>
  <Paragraphs>165</Paragraphs>
  <Slides>14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14</vt:i4>
      </vt:variant>
    </vt:vector>
  </HeadingPairs>
  <TitlesOfParts>
    <vt:vector size="15" baseType="lpstr">
      <vt:lpstr>Standarddesign</vt:lpstr>
      <vt:lpstr>Møde  i  GD1-projektforum</vt:lpstr>
      <vt:lpstr>Dagsorden</vt:lpstr>
      <vt:lpstr>2. Orientering fra programledelsen </vt:lpstr>
      <vt:lpstr> 3. Nyt fra projektlederne </vt:lpstr>
      <vt:lpstr>4. Status og det videre arbejde med kvalitetssikring af løsningsarkitekturen</vt:lpstr>
      <vt:lpstr>Håndtering af konsulent-review</vt:lpstr>
      <vt:lpstr>Forslag til metode/dagsorden for  gennemførelse af GD1-review den 22. okt. </vt:lpstr>
      <vt:lpstr>5. Oplæg vedr. principper for Metadata (Issue 51)</vt:lpstr>
      <vt:lpstr>6. Oplæg vedr. etablering af Interessentforum for GD1</vt:lpstr>
      <vt:lpstr>6 Interessentforum</vt:lpstr>
      <vt:lpstr>Plan for udarbejdelse af Interessentforum PID og Interessentanalyse</vt:lpstr>
      <vt:lpstr>7. Issueliste inkl. Cover. Jf. bilag 1 og 2</vt:lpstr>
      <vt:lpstr>8. Det videre arbejde</vt:lpstr>
      <vt:lpstr>9. Eventuelt</vt:lpstr>
    </vt:vector>
  </TitlesOfParts>
  <Company>Ministeriet for By, Bolig og Landistrikter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mli-mbbl</dc:creator>
  <cp:lastModifiedBy>Peter Lindbo Larsen</cp:lastModifiedBy>
  <cp:revision>387</cp:revision>
  <cp:lastPrinted>2013-08-27T13:10:56Z</cp:lastPrinted>
  <dcterms:created xsi:type="dcterms:W3CDTF">2011-10-31T13:45:58Z</dcterms:created>
  <dcterms:modified xsi:type="dcterms:W3CDTF">2013-10-09T06:58:26Z</dcterms:modified>
</cp:coreProperties>
</file>