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50" r:id="rId2"/>
    <p:sldId id="469" r:id="rId3"/>
    <p:sldId id="473" r:id="rId4"/>
    <p:sldId id="470" r:id="rId5"/>
    <p:sldId id="454" r:id="rId6"/>
    <p:sldId id="471" r:id="rId7"/>
    <p:sldId id="461" r:id="rId8"/>
    <p:sldId id="472" r:id="rId9"/>
    <p:sldId id="462" r:id="rId10"/>
    <p:sldId id="463" r:id="rId11"/>
  </p:sldIdLst>
  <p:sldSz cx="9144000" cy="6858000" type="screen4x3"/>
  <p:notesSz cx="6810375" cy="9942513"/>
  <p:defaultTextStyle>
    <a:defPPr>
      <a:defRPr lang="da-DK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3300"/>
    <a:srgbClr val="FF9900"/>
    <a:srgbClr val="FFCC99"/>
    <a:srgbClr val="CCCCFF"/>
    <a:srgbClr val="FFFF00"/>
    <a:srgbClr val="FF0000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llemlayou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4" autoAdjust="0"/>
    <p:restoredTop sz="99293" autoAdjust="0"/>
  </p:normalViewPr>
  <p:slideViewPr>
    <p:cSldViewPr snapToGrid="0" showGuides="1">
      <p:cViewPr varScale="1">
        <p:scale>
          <a:sx n="103" d="100"/>
          <a:sy n="103" d="100"/>
        </p:scale>
        <p:origin x="-701" y="-67"/>
      </p:cViewPr>
      <p:guideLst>
        <p:guide orient="horz" pos="170"/>
        <p:guide pos="28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9AC4E-E25F-4AAF-893B-9FA21F31CA06}" type="datetimeFigureOut">
              <a:rPr lang="da-DK" smtClean="0"/>
              <a:t>17-06-2013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B128B-1213-44C4-968F-968845F96D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1526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83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9473453-C2E5-4032-8307-CF0C3E347BD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0902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497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6474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0177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1046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6343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417CB-697F-4A66-90E7-CEC8EDE9E43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098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47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6474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18015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6474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bbl_logo_rgb_st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3816350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73037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da-DK" noProof="0" smtClean="0"/>
              <a:t>Klik for at redigere titeltypografi i masteren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92600"/>
            <a:ext cx="6400800" cy="13462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da-DK" noProof="0" smtClean="0"/>
              <a:t>Klik for at redigere undertiteltypografien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0265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17. juni. 2013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 - Møde 08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1D396-2A5A-4118-BAF9-EBBCA9FC50F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201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1341438"/>
            <a:ext cx="2057400" cy="4967287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341438"/>
            <a:ext cx="6019800" cy="4967287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17. juni. 2013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 - Møde 08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0649C-C5CD-4A35-A5FB-069B2275CB9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161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17. juni. 2013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 - Møde 08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E6926-518D-4F26-9A0D-097BC7A1DEB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384" y="124358"/>
            <a:ext cx="1499616" cy="97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487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17. juni. 2013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 - Møde 08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793F3-06E3-447D-91D1-AE466A7E44B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4395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2276475"/>
            <a:ext cx="403860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2276475"/>
            <a:ext cx="403860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17. juni. 2013</a:t>
            </a: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 - Møde 08</a:t>
            </a: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1B9DD-4DEC-47FB-99DE-F99F9E38638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5724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17. juni. 2013</a:t>
            </a: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 - Møde 08</a:t>
            </a: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36B76-CB99-4A35-BCB4-7A56DDD1F37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8117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17. juni. 2013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 - Møde 08</a:t>
            </a: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1AB46-FA4B-4A59-B3B3-84FE949474F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2755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17. juni. 2013</a:t>
            </a: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 - Møde 08</a:t>
            </a: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3E482-A1E8-433E-A2FD-AB6A504DF61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054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17. juni. 2013</a:t>
            </a: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 - Møde 08</a:t>
            </a: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C52C9-B251-49FB-B503-75AA996602C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153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17. juni. 2013</a:t>
            </a: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 - Møde 08</a:t>
            </a: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837F5-7C81-498D-8D2E-D60C8603CF2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3726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41438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76475"/>
            <a:ext cx="8229600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524625"/>
            <a:ext cx="217011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smtClean="0"/>
              <a:t>17. juni. 2013</a:t>
            </a:r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24075" y="6524625"/>
            <a:ext cx="568801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smtClean="0"/>
              <a:t>Ejendomsdataprogrammet - Projektforum - Møde 08</a:t>
            </a:r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524625"/>
            <a:ext cx="658812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fld id="{F905A8E3-8A1C-4191-A6F7-A005598F50B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1031" name="Picture 7" descr="mbbl_logo_rgb_sto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2590800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GD1_Status_Juni20130604.xls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odelleringskoncept%20for%20grunddata%20version%200-9.doc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Bilag%202%20GD1%20Ejendomsdata%20-%20F&#230;lles%20teststrategi%20ver%200.7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Bilag%203%20GST%20Matrikel%20-%20Dokumentsammenh&#230;nge.ppt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Bilag%204%20Plan%20over%20hvem%20der%20kan%20tr&#230;ffes%20i%20sommerperioden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Bilag%205%20M&#248;de%20&amp;%20Workshop%20kalenderoversigt%20(jan-dec%202013)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3088" y="469672"/>
            <a:ext cx="8229600" cy="576262"/>
          </a:xfrm>
        </p:spPr>
        <p:txBody>
          <a:bodyPr/>
          <a:lstStyle/>
          <a:p>
            <a:r>
              <a:rPr lang="da-DK" dirty="0" smtClean="0"/>
              <a:t>Dagsorden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1</a:t>
            </a:fld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694667" y="1767878"/>
            <a:ext cx="795603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l">
              <a:spcAft>
                <a:spcPts val="600"/>
              </a:spcAft>
              <a:buFont typeface="+mj-lt"/>
              <a:buAutoNum type="arabicPeriod"/>
            </a:pPr>
            <a:r>
              <a:rPr lang="da-DK" sz="2000" dirty="0"/>
              <a:t>Godkendelse af dagsorden</a:t>
            </a:r>
          </a:p>
          <a:p>
            <a:pPr marL="342900" lvl="0" indent="-342900" algn="l">
              <a:spcAft>
                <a:spcPts val="600"/>
              </a:spcAft>
              <a:buFont typeface="+mj-lt"/>
              <a:buAutoNum type="arabicPeriod"/>
            </a:pPr>
            <a:r>
              <a:rPr lang="da-DK" sz="2000" dirty="0"/>
              <a:t>Orientering fra programledelsen </a:t>
            </a:r>
          </a:p>
          <a:p>
            <a:pPr marL="342900" lvl="0" indent="-342900" algn="l">
              <a:spcAft>
                <a:spcPts val="600"/>
              </a:spcAft>
              <a:buFont typeface="+mj-lt"/>
              <a:buAutoNum type="arabicPeriod"/>
            </a:pPr>
            <a:r>
              <a:rPr lang="da-DK" sz="2000" dirty="0"/>
              <a:t>Nyt fra </a:t>
            </a:r>
            <a:r>
              <a:rPr lang="da-DK" sz="2000" dirty="0" smtClean="0"/>
              <a:t>projektlederne</a:t>
            </a:r>
          </a:p>
          <a:p>
            <a:pPr marL="342900" lvl="0" indent="-342900" algn="l">
              <a:spcAft>
                <a:spcPts val="600"/>
              </a:spcAft>
              <a:buFont typeface="+mj-lt"/>
              <a:buAutoNum type="arabicPeriod"/>
            </a:pPr>
            <a:r>
              <a:rPr lang="da-DK" sz="2000" dirty="0" smtClean="0"/>
              <a:t>Risikovurdering </a:t>
            </a:r>
            <a:r>
              <a:rPr lang="da-DK" sz="2000" dirty="0"/>
              <a:t>hos Statens IT-projektråd</a:t>
            </a:r>
          </a:p>
          <a:p>
            <a:pPr marL="342900" lvl="0" indent="-342900" algn="l">
              <a:spcAft>
                <a:spcPts val="600"/>
              </a:spcAft>
              <a:buFont typeface="+mj-lt"/>
              <a:buAutoNum type="arabicPeriod"/>
            </a:pPr>
            <a:r>
              <a:rPr lang="da-DK" sz="2000" dirty="0"/>
              <a:t>Udestående afklaringer ift. løsningsarkitekturen</a:t>
            </a:r>
          </a:p>
          <a:p>
            <a:pPr marL="342900" lvl="0" indent="-342900" algn="l">
              <a:spcAft>
                <a:spcPts val="600"/>
              </a:spcAft>
              <a:buFont typeface="+mj-lt"/>
              <a:buAutoNum type="arabicPeriod"/>
            </a:pPr>
            <a:r>
              <a:rPr lang="da-DK" sz="2000" dirty="0"/>
              <a:t>Drøftelse af teststrategi </a:t>
            </a:r>
            <a:r>
              <a:rPr lang="da-DK" sz="2000" dirty="0" err="1"/>
              <a:t>mhp</a:t>
            </a:r>
            <a:r>
              <a:rPr lang="da-DK" sz="2000" dirty="0"/>
              <a:t>. godkendelse på det kommende styregruppemøde jf. bilag 2</a:t>
            </a:r>
          </a:p>
          <a:p>
            <a:pPr marL="342900" lvl="0" indent="-342900" algn="l">
              <a:spcAft>
                <a:spcPts val="600"/>
              </a:spcAft>
              <a:buFont typeface="+mj-lt"/>
              <a:buAutoNum type="arabicPeriod"/>
            </a:pPr>
            <a:r>
              <a:rPr lang="da-DK" sz="2000" dirty="0"/>
              <a:t>Præsentation af skabeloner til løsningsarkitektur ved GST jf. bilag 3</a:t>
            </a:r>
          </a:p>
          <a:p>
            <a:pPr marL="342900" lvl="0" indent="-342900" algn="l">
              <a:spcAft>
                <a:spcPts val="600"/>
              </a:spcAft>
              <a:buFont typeface="+mj-lt"/>
              <a:buAutoNum type="arabicPeriod"/>
            </a:pPr>
            <a:r>
              <a:rPr lang="da-DK" sz="2000" dirty="0"/>
              <a:t>Det videre arbejde </a:t>
            </a:r>
          </a:p>
          <a:p>
            <a:pPr marL="342900" lvl="0" indent="-342900" algn="l">
              <a:spcAft>
                <a:spcPts val="600"/>
              </a:spcAft>
              <a:buFont typeface="+mj-lt"/>
              <a:buAutoNum type="arabicPeriod"/>
            </a:pPr>
            <a:r>
              <a:rPr lang="da-DK" sz="2000" dirty="0"/>
              <a:t>Evt. 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17. juni. 2013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Projektforum - Møde 08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696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a-DK" sz="3600" dirty="0" smtClean="0"/>
              <a:t>9. Evt.</a:t>
            </a:r>
            <a:endParaRPr lang="en-GB" sz="3600" dirty="0"/>
          </a:p>
        </p:txBody>
      </p:sp>
      <p:sp>
        <p:nvSpPr>
          <p:cNvPr id="7" name="Pladsholder til indhol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God </a:t>
            </a:r>
            <a:r>
              <a:rPr lang="en-GB" dirty="0" err="1" smtClean="0"/>
              <a:t>sommer</a:t>
            </a:r>
            <a:r>
              <a:rPr lang="en-GB" dirty="0" smtClean="0"/>
              <a:t> </a:t>
            </a:r>
            <a:r>
              <a:rPr lang="en-GB" dirty="0" err="1" smtClean="0"/>
              <a:t>til</a:t>
            </a:r>
            <a:r>
              <a:rPr lang="en-GB" dirty="0" smtClean="0"/>
              <a:t> </a:t>
            </a:r>
            <a:r>
              <a:rPr lang="en-GB" dirty="0" err="1" smtClean="0"/>
              <a:t>alle</a:t>
            </a:r>
            <a:r>
              <a:rPr lang="en-GB" dirty="0" smtClean="0"/>
              <a:t>.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Vi </a:t>
            </a:r>
            <a:r>
              <a:rPr lang="en-GB" dirty="0" err="1" smtClean="0"/>
              <a:t>ses</a:t>
            </a:r>
            <a:r>
              <a:rPr lang="en-GB" dirty="0" smtClean="0"/>
              <a:t> den 28. august</a:t>
            </a:r>
            <a:endParaRPr lang="en-GB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17. juni. 2013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Projektforum - Møde 08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047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2. </a:t>
            </a:r>
            <a:r>
              <a:rPr lang="da-DK" dirty="0" smtClean="0"/>
              <a:t>Orientering </a:t>
            </a:r>
            <a:r>
              <a:rPr lang="da-DK" dirty="0"/>
              <a:t>fra programledelsen 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371600" y="2276475"/>
            <a:ext cx="6400800" cy="4032250"/>
          </a:xfrm>
        </p:spPr>
        <p:txBody>
          <a:bodyPr/>
          <a:lstStyle/>
          <a:p>
            <a:pPr marL="800100" lvl="1" indent="-342900">
              <a:buFont typeface="Arial" pitchFamily="34" charset="0"/>
              <a:buChar char="•"/>
            </a:pPr>
            <a:r>
              <a:rPr lang="da-DK" dirty="0" smtClean="0"/>
              <a:t>Orientering </a:t>
            </a:r>
            <a:r>
              <a:rPr lang="da-DK" dirty="0"/>
              <a:t>fra Styregruppemødet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da-DK" dirty="0">
                <a:hlinkClick r:id="rId3" action="ppaction://hlinkfile"/>
              </a:rPr>
              <a:t>Statusrapportering </a:t>
            </a:r>
            <a:r>
              <a:rPr lang="da-DK" dirty="0"/>
              <a:t>til Grunddatabestyrelsen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da-DK" dirty="0"/>
              <a:t>Status på datafordeleren og </a:t>
            </a:r>
            <a:r>
              <a:rPr lang="da-DK" dirty="0" smtClean="0">
                <a:hlinkClick r:id="rId4" action="ppaction://hlinkfile"/>
              </a:rPr>
              <a:t>datamodel</a:t>
            </a:r>
            <a:endParaRPr lang="da-DK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da-DK" dirty="0"/>
              <a:t>Status på håndtering af risikoen vedr. Budgetloven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da-DK" dirty="0" smtClean="0"/>
              <a:t>Status </a:t>
            </a:r>
            <a:r>
              <a:rPr lang="da-DK" dirty="0"/>
              <a:t>på </a:t>
            </a:r>
            <a:r>
              <a:rPr lang="da-DK" dirty="0" smtClean="0"/>
              <a:t>tværgående arbejdspakker</a:t>
            </a:r>
            <a:endParaRPr lang="da-DK" dirty="0"/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17. juni. 2013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Projektforum - Møde 08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668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2536"/>
            <a:ext cx="8229600" cy="576262"/>
          </a:xfrm>
        </p:spPr>
        <p:txBody>
          <a:bodyPr/>
          <a:lstStyle/>
          <a:p>
            <a:pPr lvl="1"/>
            <a:r>
              <a:rPr lang="da-DK" dirty="0"/>
              <a:t>Status på tværgående </a:t>
            </a:r>
            <a:r>
              <a:rPr lang="da-DK" dirty="0" smtClean="0"/>
              <a:t>arbejdspakker</a:t>
            </a:r>
            <a:endParaRPr lang="en-GB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17. juni. 2013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Projektforum - Møde 08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327393"/>
              </p:ext>
            </p:extLst>
          </p:nvPr>
        </p:nvGraphicFramePr>
        <p:xfrm>
          <a:off x="945263" y="1918250"/>
          <a:ext cx="7303167" cy="4147606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4262840"/>
                <a:gridCol w="2029675"/>
                <a:gridCol w="1010652"/>
              </a:tblGrid>
              <a:tr h="306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Arbejdspakke</a:t>
                      </a:r>
                      <a:endParaRPr lang="da-D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Planlagt gennemført</a:t>
                      </a:r>
                      <a:endParaRPr lang="da-D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Status</a:t>
                      </a:r>
                      <a:endParaRPr lang="da-D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 i="0" dirty="0">
                          <a:effectLst/>
                        </a:rPr>
                        <a:t>Standarder for delprogrammet</a:t>
                      </a:r>
                      <a:endParaRPr lang="da-DK" sz="1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januar – april 2013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√</a:t>
                      </a:r>
                    </a:p>
                  </a:txBody>
                  <a:tcPr marL="68580" marR="68580" marT="0" marB="0"/>
                </a:tc>
              </a:tr>
              <a:tr h="306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 i="0" dirty="0">
                          <a:effectLst/>
                        </a:rPr>
                        <a:t>Grunddata og nuværende ESR</a:t>
                      </a:r>
                      <a:endParaRPr lang="da-DK" sz="1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februar – april 2013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√</a:t>
                      </a:r>
                      <a:endParaRPr kumimoji="0" lang="da-DK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/>
                </a:tc>
              </a:tr>
              <a:tr h="306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 i="0" dirty="0">
                          <a:effectLst/>
                        </a:rPr>
                        <a:t>Arkitektur for geokodning af bygninger</a:t>
                      </a:r>
                      <a:endParaRPr lang="da-DK" sz="1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marts – juli 2013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a-DK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igangsat</a:t>
                      </a:r>
                      <a:endParaRPr lang="da-DK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 i="0" dirty="0">
                          <a:effectLst/>
                        </a:rPr>
                        <a:t>Geokodnings komponenter</a:t>
                      </a:r>
                      <a:endParaRPr lang="da-DK" sz="1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juli – december 2013 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a-DK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afventer</a:t>
                      </a:r>
                      <a:endParaRPr lang="da-DK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 i="0" dirty="0">
                          <a:effectLst/>
                        </a:rPr>
                        <a:t>Etablering af en målarkitektur for ejendomsdata</a:t>
                      </a:r>
                      <a:endParaRPr lang="da-DK" sz="1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jan – maj 2013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√</a:t>
                      </a:r>
                      <a:endParaRPr lang="da-DK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 i="0" dirty="0">
                          <a:effectLst/>
                        </a:rPr>
                        <a:t>Implementeringsplan</a:t>
                      </a:r>
                      <a:endParaRPr lang="da-DK" sz="1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jan – maj 2013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√</a:t>
                      </a:r>
                      <a:endParaRPr lang="da-DK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 i="0" dirty="0">
                          <a:effectLst/>
                        </a:rPr>
                        <a:t>Udarbejdelse af en tværgående teststrategi</a:t>
                      </a:r>
                      <a:endParaRPr lang="da-DK" sz="1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marts – juni 2013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(√)</a:t>
                      </a:r>
                      <a:endParaRPr lang="da-DK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 i="0" dirty="0">
                          <a:effectLst/>
                        </a:rPr>
                        <a:t>Datavaskstrategi for ejendomsområdet</a:t>
                      </a:r>
                      <a:endParaRPr lang="da-DK" sz="1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marts – juni 2013 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a-DK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igangsat</a:t>
                      </a:r>
                      <a:endParaRPr lang="da-DK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 i="0" dirty="0">
                          <a:effectLst/>
                        </a:rPr>
                        <a:t>Programstyring</a:t>
                      </a:r>
                      <a:endParaRPr lang="da-DK" sz="1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januar 2013 - ultimo 2016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a-DK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pågår</a:t>
                      </a:r>
                      <a:endParaRPr lang="da-DK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 i="0" dirty="0">
                          <a:effectLst/>
                        </a:rPr>
                        <a:t>Tværgående test og kvalitetssikring</a:t>
                      </a:r>
                      <a:endParaRPr lang="da-DK" sz="1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april 2015 - ultimo 2016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a-DK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Pågår</a:t>
                      </a:r>
                      <a:endParaRPr lang="da-DK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Koordination af lovgivningsinitiativer</a:t>
                      </a:r>
                      <a:endParaRPr lang="da-DK" sz="1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Juni 2013 – ultimo 2015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Ny</a:t>
                      </a:r>
                      <a:endParaRPr lang="da-DK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Retningsliner</a:t>
                      </a:r>
                      <a:r>
                        <a:rPr lang="da-DK" sz="1400" i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for udvikling og drift af </a:t>
                      </a:r>
                      <a:r>
                        <a:rPr lang="da-DK" sz="1400" i="0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Ejerfortegnelsen</a:t>
                      </a:r>
                      <a:endParaRPr lang="da-DK" sz="1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Juli</a:t>
                      </a:r>
                      <a:r>
                        <a:rPr lang="da-DK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– oktober 2013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Ny</a:t>
                      </a:r>
                      <a:endParaRPr lang="da-DK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45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1"/>
            <a:r>
              <a:rPr lang="da-DK" dirty="0"/>
              <a:t/>
            </a:r>
            <a:br>
              <a:rPr lang="da-DK" dirty="0"/>
            </a:br>
            <a:r>
              <a:rPr lang="da-DK" dirty="0"/>
              <a:t>3. Nyt fra </a:t>
            </a:r>
            <a:r>
              <a:rPr lang="da-DK" dirty="0" smtClean="0"/>
              <a:t>projektlederne</a:t>
            </a:r>
            <a:br>
              <a:rPr lang="da-DK" dirty="0" smtClean="0"/>
            </a:b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17. juni. 2013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Projektforum - Møde 08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64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401598"/>
            <a:ext cx="8229600" cy="576262"/>
          </a:xfrm>
        </p:spPr>
        <p:txBody>
          <a:bodyPr/>
          <a:lstStyle/>
          <a:p>
            <a:pPr lvl="0"/>
            <a:r>
              <a:rPr lang="da-DK" dirty="0"/>
              <a:t>4</a:t>
            </a:r>
            <a:r>
              <a:rPr lang="da-DK" dirty="0" smtClean="0"/>
              <a:t>. </a:t>
            </a:r>
            <a:r>
              <a:rPr lang="da-DK" dirty="0"/>
              <a:t>Risikovurdering hos Statens </a:t>
            </a:r>
            <a:r>
              <a:rPr lang="da-DK" dirty="0" smtClean="0"/>
              <a:t>IT-projektråd</a:t>
            </a:r>
            <a:endParaRPr lang="en-GB" dirty="0"/>
          </a:p>
        </p:txBody>
      </p:sp>
      <p:sp>
        <p:nvSpPr>
          <p:cNvPr id="8" name="Pladsholder til indhold 7"/>
          <p:cNvSpPr>
            <a:spLocks noGrp="1"/>
          </p:cNvSpPr>
          <p:nvPr>
            <p:ph idx="1"/>
          </p:nvPr>
        </p:nvSpPr>
        <p:spPr>
          <a:xfrm>
            <a:off x="1203158" y="2261937"/>
            <a:ext cx="6689558" cy="4372949"/>
          </a:xfrm>
          <a:ln>
            <a:noFill/>
          </a:ln>
        </p:spPr>
        <p:txBody>
          <a:bodyPr>
            <a:noAutofit/>
          </a:bodyPr>
          <a:lstStyle/>
          <a:p>
            <a:pPr marL="800100" lvl="1" indent="-342900">
              <a:buFont typeface="Arial" pitchFamily="34" charset="0"/>
              <a:buChar char="•"/>
            </a:pPr>
            <a:r>
              <a:rPr lang="da-DK" sz="1800" dirty="0" smtClean="0"/>
              <a:t>Orientering </a:t>
            </a:r>
            <a:r>
              <a:rPr lang="da-DK" sz="1800" dirty="0"/>
              <a:t>vedr. dialogmødet med Statens IT-projektråd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da-DK" sz="1800" dirty="0"/>
              <a:t>Drøftelse af risikovurderingen </a:t>
            </a:r>
            <a:r>
              <a:rPr lang="da-DK" sz="1800" i="1" dirty="0"/>
              <a:t>jf. bilag 1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17. juni. 2013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Projektforum - Møde 08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158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5. </a:t>
            </a:r>
            <a:r>
              <a:rPr lang="da-DK" dirty="0"/>
              <a:t>Udestående afklaringer ift. </a:t>
            </a:r>
            <a:r>
              <a:rPr lang="da-DK" dirty="0" smtClean="0"/>
              <a:t>løsningsarkitekturen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da-DK" sz="1800" dirty="0">
                <a:ea typeface="+mn-ea"/>
                <a:cs typeface="+mn-cs"/>
              </a:rPr>
              <a:t>Tværgående livscykler med </a:t>
            </a:r>
            <a:r>
              <a:rPr lang="da-DK" sz="1800" dirty="0" smtClean="0">
                <a:ea typeface="+mn-ea"/>
                <a:cs typeface="+mn-cs"/>
              </a:rPr>
              <a:t>tidspunkter </a:t>
            </a:r>
            <a:r>
              <a:rPr lang="da-DK" sz="1800" dirty="0">
                <a:ea typeface="+mn-ea"/>
                <a:cs typeface="+mn-cs"/>
              </a:rPr>
              <a:t>for tildeling af adresser, BFE-nr.  ift.  tidlige og endelige registreringer i Matrikel, BBR, Adresseregister og Ejerfortegnelse 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da-DK" sz="1800" dirty="0" smtClean="0">
              <a:ea typeface="+mn-ea"/>
              <a:cs typeface="+mn-cs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da-DK" sz="1800" dirty="0" smtClean="0">
                <a:ea typeface="+mn-ea"/>
                <a:cs typeface="+mn-cs"/>
              </a:rPr>
              <a:t>Fastlæggelse </a:t>
            </a:r>
            <a:r>
              <a:rPr lang="da-DK" sz="1800" dirty="0">
                <a:ea typeface="+mn-ea"/>
                <a:cs typeface="+mn-cs"/>
              </a:rPr>
              <a:t>og tilknytning af beliggenhedsadresser til ejendomme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da-DK" sz="1800" dirty="0" smtClean="0">
              <a:ea typeface="+mn-ea"/>
              <a:cs typeface="+mn-cs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da-DK" sz="1800" dirty="0" smtClean="0">
                <a:ea typeface="+mn-ea"/>
                <a:cs typeface="+mn-cs"/>
              </a:rPr>
              <a:t>Brugen </a:t>
            </a:r>
            <a:r>
              <a:rPr lang="da-DK" sz="1800" dirty="0">
                <a:ea typeface="+mn-ea"/>
                <a:cs typeface="+mn-cs"/>
              </a:rPr>
              <a:t>af bygningsomrids (polygoner) i byggesagsbehandlingen og evt. videregivelse til brug for stedfæstelse af bygning på fremmed grund i Matriklen.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da-DK" sz="1800" dirty="0" smtClean="0">
              <a:ea typeface="+mn-ea"/>
              <a:cs typeface="+mn-cs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da-DK" sz="1800" dirty="0" smtClean="0">
                <a:ea typeface="+mn-ea"/>
                <a:cs typeface="+mn-cs"/>
              </a:rPr>
              <a:t>Opdatering </a:t>
            </a:r>
            <a:r>
              <a:rPr lang="da-DK" sz="1800" dirty="0">
                <a:ea typeface="+mn-ea"/>
                <a:cs typeface="+mn-cs"/>
              </a:rPr>
              <a:t>af BBR i forbindelse med matrikulære arbejder.</a:t>
            </a:r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17. juni. 2013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Projektforum - Møde 08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009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5138" y="1846765"/>
            <a:ext cx="8229600" cy="576262"/>
          </a:xfrm>
        </p:spPr>
        <p:txBody>
          <a:bodyPr/>
          <a:lstStyle/>
          <a:p>
            <a:pPr marL="342900" lvl="0" indent="-342900" algn="just"/>
            <a:r>
              <a:rPr lang="da-DK" dirty="0" smtClean="0"/>
              <a:t>6. Drøftelse </a:t>
            </a:r>
            <a:r>
              <a:rPr lang="da-DK" dirty="0"/>
              <a:t>af teststrategi </a:t>
            </a:r>
            <a:r>
              <a:rPr lang="da-DK" dirty="0" err="1"/>
              <a:t>mhp</a:t>
            </a:r>
            <a:r>
              <a:rPr lang="da-DK" dirty="0"/>
              <a:t>. godkendelse på det kommende styregruppemøde </a:t>
            </a:r>
            <a:r>
              <a:rPr lang="da-DK" i="1" dirty="0"/>
              <a:t>jf. </a:t>
            </a:r>
            <a:r>
              <a:rPr lang="da-DK" i="1" dirty="0">
                <a:hlinkClick r:id="rId3" action="ppaction://hlinkfile"/>
              </a:rPr>
              <a:t>bilag 2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17. juni. 2013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Projektforum - Møde 08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729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z="2400" dirty="0" smtClean="0"/>
              <a:t>7. </a:t>
            </a:r>
            <a:r>
              <a:rPr lang="da-DK" sz="2400" dirty="0"/>
              <a:t>Præsentation af skabeloner til løsningsarkitektur </a:t>
            </a:r>
            <a:r>
              <a:rPr lang="da-DK" sz="2400" i="1" dirty="0" smtClean="0">
                <a:hlinkClick r:id="rId3" action="ppaction://hlinkpres?slideindex=1&amp;slidetitle="/>
              </a:rPr>
              <a:t>jf</a:t>
            </a:r>
            <a:r>
              <a:rPr lang="da-DK" sz="2400" i="1" dirty="0">
                <a:hlinkClick r:id="rId3" action="ppaction://hlinkpres?slideindex=1&amp;slidetitle="/>
              </a:rPr>
              <a:t>. bilag </a:t>
            </a:r>
            <a:r>
              <a:rPr lang="da-DK" sz="2400" i="1" dirty="0" smtClean="0">
                <a:hlinkClick r:id="rId3" action="ppaction://hlinkpres?slideindex=1&amp;slidetitle="/>
              </a:rPr>
              <a:t>3</a:t>
            </a:r>
            <a:endParaRPr lang="en-GB" sz="24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17. juni. 2013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Projektforum - Møde 08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988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a-DK" dirty="0" smtClean="0"/>
              <a:t>8. Det videre arbejde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1" indent="-342900">
              <a:buFont typeface="Arial" pitchFamily="34" charset="0"/>
              <a:buChar char="•"/>
            </a:pPr>
            <a:r>
              <a:rPr lang="da-DK" dirty="0"/>
              <a:t>Plan over hvem der kan træffes i sommerperioden </a:t>
            </a:r>
            <a:r>
              <a:rPr lang="da-DK" i="1" dirty="0"/>
              <a:t>jf. </a:t>
            </a:r>
            <a:r>
              <a:rPr lang="da-DK" i="1" dirty="0">
                <a:hlinkClick r:id="rId3" action="ppaction://hlinkfile"/>
              </a:rPr>
              <a:t>bilag 4 </a:t>
            </a:r>
            <a:endParaRPr lang="da-DK" i="1" dirty="0" smtClean="0"/>
          </a:p>
          <a:p>
            <a:pPr marL="800100" lvl="1" indent="-342900">
              <a:buFont typeface="Arial" pitchFamily="34" charset="0"/>
              <a:buChar char="•"/>
            </a:pPr>
            <a:endParaRPr lang="da-DK" i="1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da-DK" dirty="0"/>
              <a:t>Forslag til møder i projektforum 2. halvår 2013 </a:t>
            </a:r>
            <a:r>
              <a:rPr lang="da-DK" i="1" dirty="0"/>
              <a:t>jf. </a:t>
            </a:r>
            <a:r>
              <a:rPr lang="da-DK" i="1" dirty="0">
                <a:hlinkClick r:id="rId4" action="ppaction://hlinkfile"/>
              </a:rPr>
              <a:t>bilag 5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17. juni. 2013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Projektforum - Møde 08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8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CCFFCC"/>
      </a:folHlink>
    </a:clrScheme>
    <a:fontScheme name="Standard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none" lIns="54000" tIns="72000" rIns="54000" bIns="720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none" lIns="54000" tIns="72000" rIns="54000" bIns="720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C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7867</TotalTime>
  <Words>434</Words>
  <Application>Microsoft Office PowerPoint</Application>
  <PresentationFormat>Skærmshow (4:3)</PresentationFormat>
  <Paragraphs>119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1" baseType="lpstr">
      <vt:lpstr>Standarddesign</vt:lpstr>
      <vt:lpstr>Dagsorden</vt:lpstr>
      <vt:lpstr>2. Orientering fra programledelsen </vt:lpstr>
      <vt:lpstr>Status på tværgående arbejdspakker</vt:lpstr>
      <vt:lpstr> 3. Nyt fra projektlederne </vt:lpstr>
      <vt:lpstr>4. Risikovurdering hos Statens IT-projektråd</vt:lpstr>
      <vt:lpstr>5. Udestående afklaringer ift. løsningsarkitekturen </vt:lpstr>
      <vt:lpstr>6. Drøftelse af teststrategi mhp. godkendelse på det kommende styregruppemøde jf. bilag 2</vt:lpstr>
      <vt:lpstr>7. Præsentation af skabeloner til løsningsarkitektur jf. bilag 3</vt:lpstr>
      <vt:lpstr>8. Det videre arbejde</vt:lpstr>
      <vt:lpstr>9. Evt.</vt:lpstr>
    </vt:vector>
  </TitlesOfParts>
  <Company>Ministeriet for By, Bolig og Landistrikter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mli-mbbl</dc:creator>
  <cp:lastModifiedBy>Peter Lindbo Larsen</cp:lastModifiedBy>
  <cp:revision>335</cp:revision>
  <cp:lastPrinted>2012-11-14T12:47:20Z</cp:lastPrinted>
  <dcterms:created xsi:type="dcterms:W3CDTF">2011-10-31T13:45:58Z</dcterms:created>
  <dcterms:modified xsi:type="dcterms:W3CDTF">2013-06-17T07:53:42Z</dcterms:modified>
</cp:coreProperties>
</file>