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74" r:id="rId2"/>
    <p:sldId id="450" r:id="rId3"/>
    <p:sldId id="489" r:id="rId4"/>
    <p:sldId id="564" r:id="rId5"/>
    <p:sldId id="630" r:id="rId6"/>
    <p:sldId id="611" r:id="rId7"/>
    <p:sldId id="602" r:id="rId8"/>
    <p:sldId id="605" r:id="rId9"/>
    <p:sldId id="606" r:id="rId10"/>
    <p:sldId id="608" r:id="rId11"/>
    <p:sldId id="612" r:id="rId12"/>
    <p:sldId id="613" r:id="rId13"/>
    <p:sldId id="614" r:id="rId14"/>
    <p:sldId id="610" r:id="rId15"/>
    <p:sldId id="609" r:id="rId16"/>
    <p:sldId id="626" r:id="rId17"/>
    <p:sldId id="624" r:id="rId18"/>
    <p:sldId id="628" r:id="rId19"/>
    <p:sldId id="527" r:id="rId20"/>
    <p:sldId id="570" r:id="rId21"/>
    <p:sldId id="554" r:id="rId22"/>
  </p:sldIdLst>
  <p:sldSz cx="9144000" cy="6858000" type="screen4x3"/>
  <p:notesSz cx="6810375" cy="9942513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CCFF"/>
    <a:srgbClr val="FFFF99"/>
    <a:srgbClr val="FFCC99"/>
    <a:srgbClr val="F86266"/>
    <a:srgbClr val="0000CC"/>
    <a:srgbClr val="CC00FF"/>
    <a:srgbClr val="9900CC"/>
    <a:srgbClr val="E2DAF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0" autoAdjust="0"/>
    <p:restoredTop sz="99293" autoAdjust="0"/>
  </p:normalViewPr>
  <p:slideViewPr>
    <p:cSldViewPr snapToGrid="0" showGuides="1">
      <p:cViewPr varScale="1">
        <p:scale>
          <a:sx n="103" d="100"/>
          <a:sy n="103" d="100"/>
        </p:scale>
        <p:origin x="-418" y="-67"/>
      </p:cViewPr>
      <p:guideLst>
        <p:guide orient="horz" pos="1541"/>
        <p:guide pos="55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27-01-2015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9545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793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30D61-6409-48DE-BCAD-B5CBCA8D5A27}" type="slidenum">
              <a:rPr lang="da-DK" altLang="da-DK" smtClean="0"/>
              <a:pPr>
                <a:defRPr/>
              </a:pPr>
              <a:t>11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11563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9010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0193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2457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57A8D5-0B41-49EE-AEC4-87E28B9B8F1D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84626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49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8733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3020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3020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8E19CF-BF9C-4FAB-865B-FFD596D814FE}" type="slidenum">
              <a:rPr lang="da-DK" altLang="da-DK" smtClean="0"/>
              <a:pPr>
                <a:defRPr/>
              </a:pPr>
              <a:t>5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272719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30D61-6409-48DE-BCAD-B5CBCA8D5A27}" type="slidenum">
              <a:rPr lang="da-DK" altLang="da-DK" smtClean="0"/>
              <a:pPr>
                <a:defRPr/>
              </a:pPr>
              <a:t>6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92169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0890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396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_logo_rgb_st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81635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61" y="287601"/>
            <a:ext cx="1792224" cy="116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mbbl_logo_rgb_sto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&#230;lles%20test%20i%20GD1%20og%20GD2.ppt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PDF/Bilag%206_GD1-GD2_TestPID_v0.5.pdf" TargetMode="External"/><Relationship Id="rId4" Type="http://schemas.openxmlformats.org/officeDocument/2006/relationships/hyperlink" Target="PDF/Bilag_5_Cover%20PID%20for%20f&#230;lles%20test%20i%20GD1%20og%20GD2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DF/Bilag_1_Referat%20af_GD1_Styregruppem&#248;de_20141118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Bilag%201%20Referat%20af%20Delprogram%201%20Ejendom%2020131009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PDF/Bilag_2_GD1_status%202.%20halv&#229;r%202014_%2020150122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../../../BYOGLA~1/EJENDO~1/SAMORD~1/GRUNDD~1/GD1-EJ~1/STYREG~1/STYREG~1/2015/20150127/PDF/Bilag%203_%20%20orientering%20om%20h&#229;ndtering%20af%20overskredne%20milep&#230;le%20i%20GD1%20og%20GD2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2913" y="2130425"/>
            <a:ext cx="8465343" cy="1730375"/>
          </a:xfrm>
        </p:spPr>
        <p:txBody>
          <a:bodyPr/>
          <a:lstStyle/>
          <a:p>
            <a:r>
              <a:rPr lang="da-DK" dirty="0"/>
              <a:t>Grunddataprogrammets delaftale </a:t>
            </a:r>
            <a:r>
              <a:rPr lang="da-DK" dirty="0" smtClean="0"/>
              <a:t>1 (GD1)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71254" y="4292600"/>
            <a:ext cx="6601146" cy="1346200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Styregruppemøde tirsdag den 27. januar 2015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2164557" y="364215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/>
              <a:t>Effektivt ejendomsregistrering og </a:t>
            </a:r>
          </a:p>
          <a:p>
            <a:r>
              <a:rPr lang="da-DK" dirty="0"/>
              <a:t>genbrug af ejendomsdata</a:t>
            </a:r>
            <a:endParaRPr lang="da-DK" sz="2800" dirty="0"/>
          </a:p>
        </p:txBody>
      </p:sp>
      <p:pic>
        <p:nvPicPr>
          <p:cNvPr id="1026" name="Picture 2" descr="F:\By og Land\Ejendomsdata\Samordningssekretariatet\Grunddataprogrammet GD1 GD2\GD1 - Ejendomsdataprogrammet\Kommunikation\Logo illustrationer mm\GD1_Logo3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122" y="289718"/>
            <a:ext cx="1596249" cy="104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80109" y="1412772"/>
            <a:ext cx="874221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 smtClean="0"/>
              <a:t>GD1 milepæle 2015</a:t>
            </a:r>
          </a:p>
          <a:p>
            <a:endParaRPr lang="da-DK" sz="1400" dirty="0"/>
          </a:p>
          <a:p>
            <a:endParaRPr lang="da-DK" sz="1400" dirty="0"/>
          </a:p>
          <a:p>
            <a:pPr algn="l"/>
            <a:r>
              <a:rPr lang="da-DK" sz="2000" dirty="0" smtClean="0"/>
              <a:t>2. BBR </a:t>
            </a:r>
            <a:r>
              <a:rPr lang="da-DK" sz="2000" dirty="0"/>
              <a:t>og Ejerfortegnelse klar til udbud	</a:t>
            </a:r>
            <a:r>
              <a:rPr lang="da-DK" sz="2000" dirty="0" smtClean="0"/>
              <a:t>	Uge 10</a:t>
            </a:r>
            <a:r>
              <a:rPr lang="da-DK" sz="2000" dirty="0"/>
              <a:t>	 </a:t>
            </a:r>
            <a:r>
              <a:rPr lang="da-DK" sz="2000" dirty="0" smtClean="0"/>
              <a:t> 6.marts</a:t>
            </a:r>
            <a:endParaRPr lang="da-DK" sz="2000" dirty="0"/>
          </a:p>
          <a:p>
            <a:pPr algn="l"/>
            <a:r>
              <a:rPr lang="da-DK" sz="2000" dirty="0" smtClean="0"/>
              <a:t>3. </a:t>
            </a:r>
            <a:r>
              <a:rPr lang="da-DK" sz="2000" dirty="0" err="1" smtClean="0"/>
              <a:t>Interimstep</a:t>
            </a:r>
            <a:r>
              <a:rPr lang="da-DK" sz="2000" dirty="0" smtClean="0"/>
              <a:t> </a:t>
            </a:r>
            <a:r>
              <a:rPr lang="da-DK" sz="2000" dirty="0"/>
              <a:t>A - BBR 1.7 </a:t>
            </a:r>
            <a:r>
              <a:rPr lang="da-DK" sz="2000" dirty="0" smtClean="0"/>
              <a:t>implementeret		Uge 18</a:t>
            </a:r>
            <a:r>
              <a:rPr lang="da-DK" sz="2000" dirty="0"/>
              <a:t>	</a:t>
            </a:r>
            <a:r>
              <a:rPr lang="da-DK" sz="2000" dirty="0" smtClean="0"/>
              <a:t>  1.maj</a:t>
            </a:r>
            <a:endParaRPr lang="da-DK" sz="2000" dirty="0"/>
          </a:p>
          <a:p>
            <a:pPr algn="l"/>
            <a:r>
              <a:rPr lang="da-DK" sz="2000" dirty="0" smtClean="0"/>
              <a:t>4. Udviklingskontrakt </a:t>
            </a:r>
            <a:r>
              <a:rPr lang="da-DK" sz="2000" dirty="0"/>
              <a:t>ift. Ejerfortegnelse og </a:t>
            </a:r>
            <a:r>
              <a:rPr lang="da-DK" sz="2000" dirty="0" smtClean="0"/>
              <a:t>	BBR 	Uge 27      3.juli</a:t>
            </a:r>
          </a:p>
          <a:p>
            <a:pPr algn="l"/>
            <a:r>
              <a:rPr lang="da-DK" sz="2000" dirty="0" smtClean="0"/>
              <a:t>    Dataleverancespecifikation for Matriklen</a:t>
            </a:r>
            <a:endParaRPr lang="da-DK" sz="2000" dirty="0"/>
          </a:p>
          <a:p>
            <a:pPr algn="l"/>
            <a:r>
              <a:rPr lang="da-DK" sz="2000" dirty="0" smtClean="0"/>
              <a:t>5. Dataleverancespecifik.  indgået BBR og EF	                Uge 40      2.oktober</a:t>
            </a:r>
            <a:r>
              <a:rPr lang="da-DK" sz="1400" dirty="0"/>
              <a:t>	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37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sidefod 4"/>
          <p:cNvSpPr txBox="1">
            <a:spLocks noGrp="1"/>
          </p:cNvSpPr>
          <p:nvPr/>
        </p:nvSpPr>
        <p:spPr bwMode="auto">
          <a:xfrm>
            <a:off x="3116263" y="6513513"/>
            <a:ext cx="3598862" cy="231775"/>
          </a:xfrm>
          <a:prstGeom prst="rect">
            <a:avLst/>
          </a:prstGeom>
          <a:noFill/>
          <a:extLst/>
        </p:spPr>
        <p:txBody>
          <a:bodyPr/>
          <a:lstStyle/>
          <a:p>
            <a:pPr algn="ctr" eaLnBrk="1" hangingPunct="1">
              <a:defRPr/>
            </a:pPr>
            <a:r>
              <a:rPr lang="da-DK" sz="1000" dirty="0">
                <a:solidFill>
                  <a:srgbClr val="333333"/>
                </a:solidFill>
                <a:cs typeface="+mn-cs"/>
              </a:rPr>
              <a:t>Adresseprogrammet - styregruppemøde</a:t>
            </a:r>
          </a:p>
        </p:txBody>
      </p:sp>
      <p:sp>
        <p:nvSpPr>
          <p:cNvPr id="14339" name="Pladsholder til diasnummer 5"/>
          <p:cNvSpPr txBox="1">
            <a:spLocks noGrp="1"/>
          </p:cNvSpPr>
          <p:nvPr/>
        </p:nvSpPr>
        <p:spPr bwMode="auto">
          <a:xfrm>
            <a:off x="6602413" y="6513513"/>
            <a:ext cx="2133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B0554B6-94DD-4C07-8E8E-5A707EEDC4AD}" type="slidenum">
              <a:rPr lang="da-DK" altLang="da-DK" sz="1000">
                <a:solidFill>
                  <a:srgbClr val="333333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a-DK" altLang="da-DK" sz="1000">
              <a:solidFill>
                <a:srgbClr val="333333"/>
              </a:solidFill>
            </a:endParaRPr>
          </a:p>
        </p:txBody>
      </p:sp>
      <p:sp>
        <p:nvSpPr>
          <p:cNvPr id="14340" name="Pladsholder til dato 3"/>
          <p:cNvSpPr txBox="1">
            <a:spLocks noGrp="1"/>
          </p:cNvSpPr>
          <p:nvPr/>
        </p:nvSpPr>
        <p:spPr bwMode="auto">
          <a:xfrm>
            <a:off x="400050" y="6513513"/>
            <a:ext cx="2133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000">
                <a:solidFill>
                  <a:srgbClr val="333333"/>
                </a:solidFill>
              </a:rPr>
              <a:t>27. januar 2015</a:t>
            </a:r>
          </a:p>
        </p:txBody>
      </p:sp>
      <p:sp>
        <p:nvSpPr>
          <p:cNvPr id="14341" name="Titel 1"/>
          <p:cNvSpPr>
            <a:spLocks noGrp="1"/>
          </p:cNvSpPr>
          <p:nvPr>
            <p:ph type="title"/>
          </p:nvPr>
        </p:nvSpPr>
        <p:spPr>
          <a:xfrm>
            <a:off x="400050" y="1267693"/>
            <a:ext cx="8229600" cy="576262"/>
          </a:xfrm>
        </p:spPr>
        <p:txBody>
          <a:bodyPr/>
          <a:lstStyle/>
          <a:p>
            <a:r>
              <a:rPr lang="da-DK" altLang="da-DK" sz="2800" dirty="0" smtClean="0"/>
              <a:t/>
            </a:r>
            <a:br>
              <a:rPr lang="da-DK" altLang="da-DK" sz="2800" dirty="0" smtClean="0"/>
            </a:br>
            <a:r>
              <a:rPr lang="da-DK" altLang="da-DK" dirty="0"/>
              <a:t/>
            </a:r>
            <a:br>
              <a:rPr lang="da-DK" altLang="da-DK" dirty="0"/>
            </a:br>
            <a:r>
              <a:rPr lang="da-DK" altLang="da-DK" dirty="0" smtClean="0"/>
              <a:t>4c: </a:t>
            </a:r>
            <a:r>
              <a:rPr lang="da-DK" altLang="da-DK" sz="2800" dirty="0" smtClean="0"/>
              <a:t>Opdatering </a:t>
            </a:r>
            <a:r>
              <a:rPr lang="da-DK" altLang="da-DK" sz="2800" dirty="0"/>
              <a:t>af Business </a:t>
            </a:r>
            <a:r>
              <a:rPr lang="da-DK" altLang="da-DK" sz="2800" dirty="0" smtClean="0"/>
              <a:t>Casen</a:t>
            </a:r>
            <a:r>
              <a:rPr lang="da-DK" altLang="da-DK" sz="2800" dirty="0"/>
              <a:t/>
            </a:r>
            <a:br>
              <a:rPr lang="da-DK" altLang="da-DK" sz="2800" dirty="0"/>
            </a:br>
            <a:r>
              <a:rPr lang="da-DK" altLang="da-DK" sz="2800" dirty="0"/>
              <a:t/>
            </a:r>
            <a:br>
              <a:rPr lang="da-DK" altLang="da-DK" sz="2800" dirty="0"/>
            </a:br>
            <a:endParaRPr lang="da-DK" altLang="da-DK" sz="2800" dirty="0"/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5" y="1921651"/>
            <a:ext cx="611505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el 1"/>
          <p:cNvSpPr txBox="1">
            <a:spLocks/>
          </p:cNvSpPr>
          <p:nvPr/>
        </p:nvSpPr>
        <p:spPr bwMode="auto">
          <a:xfrm>
            <a:off x="531813" y="1762901"/>
            <a:ext cx="200183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smtClean="0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marL="0" lvl="1">
              <a:defRPr/>
            </a:pPr>
            <a:r>
              <a:rPr lang="da-DK" altLang="da-DK" sz="1400" b="0" kern="0" dirty="0" smtClean="0">
                <a:solidFill>
                  <a:schemeClr val="tx1"/>
                </a:solidFill>
              </a:rPr>
              <a:t>Skitseret proces fra grunddatasekretariatet:</a:t>
            </a:r>
            <a:endParaRPr lang="da-DK" altLang="da-DK" sz="1400" b="0" kern="0" dirty="0">
              <a:solidFill>
                <a:schemeClr val="tx1"/>
              </a:solidFill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03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16852" cy="641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boks 6"/>
          <p:cNvSpPr txBox="1"/>
          <p:nvPr/>
        </p:nvSpPr>
        <p:spPr>
          <a:xfrm>
            <a:off x="7221101" y="2293374"/>
            <a:ext cx="1922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dirty="0" smtClean="0"/>
              <a:t>GD1</a:t>
            </a:r>
          </a:p>
          <a:p>
            <a:pPr algn="l"/>
            <a:r>
              <a:rPr lang="da-DK" dirty="0" smtClean="0"/>
              <a:t>udgiftsbudget</a:t>
            </a:r>
            <a:endParaRPr lang="da-DK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3E482-A1E8-433E-A2FD-AB6A504DF61C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33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Ændringer ift. Business Case af april 2013: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309716" y="2174875"/>
            <a:ext cx="4187672" cy="3951288"/>
          </a:xfrm>
        </p:spPr>
        <p:txBody>
          <a:bodyPr/>
          <a:lstStyle/>
          <a:p>
            <a:r>
              <a:rPr lang="da-DK" sz="1800" dirty="0" smtClean="0"/>
              <a:t>Ejerfortegnelsen er flyttet til GST</a:t>
            </a:r>
          </a:p>
          <a:p>
            <a:r>
              <a:rPr lang="da-DK" sz="1800" dirty="0" smtClean="0"/>
              <a:t>Ny økonomi og gevinstprofil for Ejerfortegnelsen</a:t>
            </a:r>
          </a:p>
          <a:p>
            <a:r>
              <a:rPr lang="da-DK" sz="1800" dirty="0" smtClean="0"/>
              <a:t>Beliggenhedsadresse</a:t>
            </a:r>
            <a:endParaRPr lang="da-DK" sz="1800" dirty="0"/>
          </a:p>
          <a:p>
            <a:r>
              <a:rPr lang="da-DK" sz="1800" dirty="0" smtClean="0"/>
              <a:t>Håndtering af historik i registrene/DAF</a:t>
            </a:r>
          </a:p>
          <a:p>
            <a:r>
              <a:rPr lang="da-DK" sz="1800" dirty="0" smtClean="0"/>
              <a:t>Programperioden er forlænget med </a:t>
            </a:r>
            <a:r>
              <a:rPr lang="da-DK" sz="1800" dirty="0" err="1" smtClean="0"/>
              <a:t>eet</a:t>
            </a:r>
            <a:r>
              <a:rPr lang="da-DK" sz="1800" dirty="0" smtClean="0"/>
              <a:t> år</a:t>
            </a:r>
          </a:p>
          <a:p>
            <a:r>
              <a:rPr lang="da-DK" sz="1800" dirty="0" smtClean="0"/>
              <a:t>Registerprojekterne skal deltage i et agilt udviklingsforløb i GD7</a:t>
            </a:r>
          </a:p>
          <a:p>
            <a:r>
              <a:rPr lang="da-DK" sz="1800" dirty="0" smtClean="0"/>
              <a:t>Projekterne skal bidrage med testmiljøer og fælles testdata</a:t>
            </a:r>
          </a:p>
          <a:p>
            <a:r>
              <a:rPr lang="da-DK" sz="1800" dirty="0" smtClean="0"/>
              <a:t>Testopgaverne er mere omfattende og ressourcekrævende end oprindeligt antaget</a:t>
            </a:r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1800" dirty="0" smtClean="0"/>
          </a:p>
          <a:p>
            <a:endParaRPr lang="da-DK" sz="2000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 smtClean="0"/>
              <a:t>Fremgangsmåde ved opdatering af Business Case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 sz="2000" dirty="0" smtClean="0"/>
              <a:t>Anvendelse af de oprindelige estimeringsmetoder</a:t>
            </a:r>
          </a:p>
          <a:p>
            <a:r>
              <a:rPr lang="da-DK" sz="2000" dirty="0"/>
              <a:t>”A3-arket” videreføres som fælles rapporteringsgrundlag</a:t>
            </a:r>
          </a:p>
          <a:p>
            <a:r>
              <a:rPr lang="da-DK" sz="2000" dirty="0" smtClean="0"/>
              <a:t>Ensartetheden sikres ved at GD1 sekretariatet i samarbejde med projekterne </a:t>
            </a:r>
            <a:r>
              <a:rPr lang="da-DK" sz="2000" dirty="0"/>
              <a:t>estimerer </a:t>
            </a:r>
            <a:r>
              <a:rPr lang="da-DK" sz="2000" dirty="0" smtClean="0"/>
              <a:t>udgifterne (samme procedure som sidst)</a:t>
            </a:r>
          </a:p>
          <a:p>
            <a:endParaRPr lang="da-DK" sz="2000" dirty="0" smtClean="0"/>
          </a:p>
          <a:p>
            <a:endParaRPr lang="da-DK" sz="2000" dirty="0" smtClean="0"/>
          </a:p>
          <a:p>
            <a:endParaRPr lang="da-DK" sz="2000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36B76-CB99-4A35-BCB4-7A56DDD1F375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85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376084" y="1303406"/>
            <a:ext cx="857618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4d: Emner </a:t>
            </a:r>
            <a:r>
              <a:rPr lang="da-DK" sz="2800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til møde i </a:t>
            </a:r>
            <a:r>
              <a:rPr lang="da-DK" sz="28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anvenderforum </a:t>
            </a: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(18-feb-15)</a:t>
            </a:r>
            <a:r>
              <a:rPr lang="da-DK" sz="2000" dirty="0"/>
              <a:t>	</a:t>
            </a:r>
          </a:p>
          <a:p>
            <a:pPr algn="l"/>
            <a:endParaRPr lang="da-DK" dirty="0" smtClean="0"/>
          </a:p>
          <a:p>
            <a:pPr algn="l"/>
            <a:r>
              <a:rPr lang="da-DK" b="1" dirty="0" smtClean="0"/>
              <a:t>Overordnede emner:</a:t>
            </a:r>
            <a:endParaRPr lang="da-DK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smtClean="0"/>
              <a:t>Implementeringsplan </a:t>
            </a:r>
            <a:r>
              <a:rPr lang="da-DK" dirty="0"/>
              <a:t>for GD1 </a:t>
            </a:r>
            <a:r>
              <a:rPr lang="da-DK" dirty="0" smtClean="0"/>
              <a:t>Ejendomsdataprogrammet</a:t>
            </a: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smtClean="0"/>
              <a:t>Plan </a:t>
            </a:r>
            <a:r>
              <a:rPr lang="da-DK" dirty="0"/>
              <a:t>for datafordelerens distribution af </a:t>
            </a:r>
            <a:r>
              <a:rPr lang="da-DK" dirty="0" err="1"/>
              <a:t>grunddata</a:t>
            </a:r>
            <a:r>
              <a:rPr lang="da-DK" dirty="0"/>
              <a:t>, herunder Ejendomsdata		</a:t>
            </a:r>
          </a:p>
          <a:p>
            <a:pPr algn="l"/>
            <a:endParaRPr lang="da-DK" dirty="0" smtClean="0"/>
          </a:p>
          <a:p>
            <a:pPr algn="l"/>
            <a:r>
              <a:rPr lang="da-DK" b="1" dirty="0" smtClean="0"/>
              <a:t>Specifikke emner:</a:t>
            </a:r>
            <a:endParaRPr lang="da-DK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smtClean="0"/>
              <a:t>Ibrugtagning af BFE-nummer, herunder livscyklus og anvendelse</a:t>
            </a: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smtClean="0"/>
              <a:t>Planer </a:t>
            </a:r>
            <a:r>
              <a:rPr lang="da-DK" dirty="0"/>
              <a:t>for </a:t>
            </a:r>
            <a:r>
              <a:rPr lang="da-DK" dirty="0" smtClean="0"/>
              <a:t>test i GD1 og GD2</a:t>
            </a:r>
            <a:r>
              <a:rPr lang="da-DK" dirty="0"/>
              <a:t>		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smtClean="0"/>
              <a:t>Anvendernes </a:t>
            </a:r>
            <a:r>
              <a:rPr lang="da-DK" dirty="0"/>
              <a:t>forretningsmæssige behov for adgang </a:t>
            </a:r>
            <a:r>
              <a:rPr lang="da-DK" dirty="0" smtClean="0"/>
              <a:t>til grunddata</a:t>
            </a:r>
          </a:p>
          <a:p>
            <a:pPr algn="l"/>
            <a:endParaRPr lang="da-DK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357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9716" y="1275070"/>
            <a:ext cx="8229600" cy="576262"/>
          </a:xfrm>
        </p:spPr>
        <p:txBody>
          <a:bodyPr/>
          <a:lstStyle/>
          <a:p>
            <a:pPr lvl="0"/>
            <a:r>
              <a:rPr lang="da-DK" sz="4800" dirty="0"/>
              <a:t/>
            </a:r>
            <a:br>
              <a:rPr lang="da-DK" sz="4800" dirty="0"/>
            </a:br>
            <a:r>
              <a:rPr lang="da-DK" sz="2400" dirty="0" smtClean="0"/>
              <a:t>4e: Notat </a:t>
            </a:r>
            <a:r>
              <a:rPr lang="da-DK" sz="2400" dirty="0"/>
              <a:t>om landinspektøren opgaver ift. til BBR, jf. bilag 4</a:t>
            </a:r>
            <a:r>
              <a:rPr lang="da-DK" sz="3200" dirty="0"/>
              <a:t/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45690" y="2114243"/>
            <a:ext cx="8229600" cy="4032250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Notatet beskriver tre tiltag til at skabe en bedre sammenhæng mellem registreringerne i Matriklen, BBR og </a:t>
            </a:r>
            <a:r>
              <a:rPr lang="da-DK" sz="2400" dirty="0" smtClean="0"/>
              <a:t>DAR, jf. 10.2a:</a:t>
            </a:r>
            <a:endParaRPr lang="da-D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da-DK" sz="2400" dirty="0" smtClean="0"/>
              <a:t>Sikre at oplysninger om bygningers ejendomsretlige tilhørsforhold ajourføres i BBR i forbindelse med matrikulære forandringer.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400" dirty="0" smtClean="0"/>
              <a:t>Sikre samtidighed i registreringen af ejerlejligheder i Matriklen og BBR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400" dirty="0" smtClean="0"/>
              <a:t>Sikre en tidlig adressetildeling i forbindelse med udstykningssager 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400" dirty="0" smtClean="0"/>
              <a:t>De nærmere regler fastlægges i lovgivningen</a:t>
            </a:r>
          </a:p>
          <a:p>
            <a:pPr marL="0" indent="0">
              <a:buNone/>
            </a:pPr>
            <a:endParaRPr lang="da-DK" sz="2400" dirty="0" smtClean="0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2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39213" y="1349451"/>
            <a:ext cx="8480322" cy="475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/>
            <a:r>
              <a:rPr lang="da-DK" dirty="0" smtClean="0"/>
              <a:t>4f</a:t>
            </a:r>
            <a:r>
              <a:rPr lang="da-DK" dirty="0"/>
              <a:t>:</a:t>
            </a:r>
            <a:r>
              <a:rPr lang="da-DK" dirty="0" smtClean="0"/>
              <a:t> Behov </a:t>
            </a:r>
            <a:r>
              <a:rPr lang="da-DK" dirty="0" smtClean="0"/>
              <a:t>for historik på SFE</a:t>
            </a:r>
            <a:r>
              <a:rPr lang="da-DK" dirty="0"/>
              <a:t/>
            </a:r>
            <a:br>
              <a:rPr lang="da-DK" dirty="0"/>
            </a:br>
            <a:endParaRPr lang="da-DK" sz="16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l">
              <a:spcBef>
                <a:spcPct val="20000"/>
              </a:spcBef>
              <a:buClr>
                <a:srgbClr val="006600"/>
              </a:buClr>
            </a:pPr>
            <a:r>
              <a:rPr lang="da-DK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Problem:</a:t>
            </a:r>
          </a:p>
          <a:p>
            <a:pPr marL="342900" lvl="0" indent="-342900" algn="l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Char char="•"/>
            </a:pPr>
            <a:r>
              <a:rPr lang="da-DK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Matriklens historik implementeres kun fremadrettet på DAF</a:t>
            </a:r>
          </a:p>
          <a:p>
            <a:pPr marL="342900" lvl="0" indent="-342900" algn="l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Char char="•"/>
            </a:pPr>
            <a:r>
              <a:rPr lang="da-DK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Ejendomme der er nedlagt før idriftsættelsen af MU tildeles ikke BFE-nummer og registreres ikke i Ejerfortegnelsen. </a:t>
            </a:r>
          </a:p>
          <a:p>
            <a:pPr marL="342900" lvl="0" indent="-342900" algn="l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Char char="•"/>
            </a:pPr>
            <a:r>
              <a:rPr lang="da-DK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 kan ikke udsendes ejendomsskattebilletter til ejerene af nedlagte ejendomme. </a:t>
            </a:r>
          </a:p>
          <a:p>
            <a:pPr marL="342900" lvl="0" indent="-342900" algn="l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Char char="•"/>
            </a:pPr>
            <a:r>
              <a:rPr lang="da-DK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Teknisk udfordring at få omsat nuværende historikregistrering til grunddataprogrammes historik krav.</a:t>
            </a:r>
          </a:p>
          <a:p>
            <a:pPr lvl="0" algn="l">
              <a:spcBef>
                <a:spcPct val="20000"/>
              </a:spcBef>
              <a:buClr>
                <a:srgbClr val="006600"/>
              </a:buClr>
            </a:pPr>
            <a:r>
              <a:rPr lang="da-DK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Udredning af problemstillingen:</a:t>
            </a:r>
          </a:p>
          <a:p>
            <a:pPr marL="342900" lvl="0" indent="-342900" algn="l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Char char="•"/>
            </a:pPr>
            <a:r>
              <a:rPr lang="da-DK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Afklaring af problemets omfang</a:t>
            </a:r>
          </a:p>
          <a:p>
            <a:pPr marL="342900" lvl="0" indent="-342900" algn="l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Char char="•"/>
            </a:pPr>
            <a:r>
              <a:rPr lang="da-DK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Udredning af mulige løsninger, herunder tildeling af BFE til nedlagte ejendomme,  manuelle løsninger ud frahistoriklister mv.</a:t>
            </a:r>
          </a:p>
          <a:p>
            <a:pPr marL="342900" lvl="0" indent="-342900" algn="l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Char char="•"/>
            </a:pPr>
            <a:r>
              <a:rPr lang="da-DK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Omkostningsestimering til brug for BC</a:t>
            </a:r>
            <a:r>
              <a:rPr lang="da-DK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da-DK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a-DK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91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3380" y="1119228"/>
            <a:ext cx="8229600" cy="613707"/>
          </a:xfrm>
        </p:spPr>
        <p:txBody>
          <a:bodyPr/>
          <a:lstStyle/>
          <a:p>
            <a:r>
              <a:rPr lang="da-DK" sz="2000" dirty="0" smtClean="0"/>
              <a:t>6. Status </a:t>
            </a:r>
            <a:r>
              <a:rPr lang="da-DK" sz="2000" dirty="0"/>
              <a:t>på udredning af videreførelse af visse ESR data i </a:t>
            </a:r>
            <a:r>
              <a:rPr lang="da-DK" sz="2000" dirty="0" smtClean="0"/>
              <a:t>grunddataregistrene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25288" y="1736877"/>
            <a:ext cx="8353241" cy="4472198"/>
          </a:xfrm>
        </p:spPr>
        <p:txBody>
          <a:bodyPr/>
          <a:lstStyle/>
          <a:p>
            <a:pPr marL="0" indent="0">
              <a:buNone/>
            </a:pPr>
            <a:r>
              <a:rPr lang="da-DK" sz="1600" dirty="0" smtClean="0"/>
              <a:t>Udredningsopgaven:</a:t>
            </a:r>
          </a:p>
          <a:p>
            <a:r>
              <a:rPr lang="da-DK" sz="1600" dirty="0" smtClean="0"/>
              <a:t>Fordeling af ansvar for </a:t>
            </a:r>
            <a:r>
              <a:rPr lang="da-DK" sz="1600" dirty="0" err="1" smtClean="0"/>
              <a:t>ESR’s</a:t>
            </a:r>
            <a:r>
              <a:rPr lang="da-DK" sz="1600" dirty="0" smtClean="0"/>
              <a:t> datafelter</a:t>
            </a:r>
          </a:p>
          <a:p>
            <a:r>
              <a:rPr lang="da-DK" sz="1600" dirty="0" smtClean="0"/>
              <a:t>Regler for tilbagekonvertering fra grunddataregister til ESR</a:t>
            </a:r>
          </a:p>
          <a:p>
            <a:r>
              <a:rPr lang="da-DK" sz="1600" dirty="0" smtClean="0"/>
              <a:t>Fælles aftale for GD1-projekternes ansvar for at videreføre og vedligeholde visse ESR-data</a:t>
            </a:r>
          </a:p>
          <a:p>
            <a:pPr marL="0" indent="0">
              <a:buNone/>
            </a:pPr>
            <a:r>
              <a:rPr lang="da-DK" sz="1600" dirty="0" smtClean="0"/>
              <a:t>Status på udredningen:</a:t>
            </a:r>
          </a:p>
          <a:p>
            <a:r>
              <a:rPr lang="da-DK" sz="1600" dirty="0" smtClean="0"/>
              <a:t>Møder afholdt med Matriklen, Ejerfortegnelsen og KL/Kombit</a:t>
            </a:r>
          </a:p>
          <a:p>
            <a:r>
              <a:rPr lang="da-DK" sz="1600" dirty="0"/>
              <a:t>R</a:t>
            </a:r>
            <a:r>
              <a:rPr lang="da-DK" sz="1600" dirty="0" smtClean="0"/>
              <a:t>apportering af </a:t>
            </a:r>
            <a:r>
              <a:rPr lang="da-DK" sz="1600" dirty="0"/>
              <a:t>Matriklens og Ejerfortegnelsens </a:t>
            </a:r>
            <a:r>
              <a:rPr lang="da-DK" sz="1600" dirty="0" smtClean="0"/>
              <a:t>dataansvar og konverteringsregler pågår</a:t>
            </a:r>
          </a:p>
          <a:p>
            <a:r>
              <a:rPr lang="da-DK" sz="1600" dirty="0" smtClean="0"/>
              <a:t>Foreløbige resultater vedr. tilbagekonvertering til ESR fra Matriklen og Ejerfortegnelsen:</a:t>
            </a:r>
          </a:p>
          <a:p>
            <a:pPr lvl="1"/>
            <a:r>
              <a:rPr lang="da-DK" sz="1200" b="1" dirty="0" smtClean="0"/>
              <a:t>SFE: </a:t>
            </a:r>
            <a:r>
              <a:rPr lang="da-DK" sz="1200" dirty="0" smtClean="0"/>
              <a:t>Digitalt som i dag via GST/ESR snitflade</a:t>
            </a:r>
          </a:p>
          <a:p>
            <a:pPr lvl="1"/>
            <a:r>
              <a:rPr lang="da-DK" sz="1200" b="1" dirty="0" smtClean="0"/>
              <a:t>Ejerlejligheder: </a:t>
            </a:r>
            <a:r>
              <a:rPr lang="da-DK" sz="1200" dirty="0" smtClean="0"/>
              <a:t>Digitalt som i dag via Tinglysningshændelsen, som behandles/godkendes af kommunen</a:t>
            </a:r>
          </a:p>
          <a:p>
            <a:pPr lvl="1"/>
            <a:r>
              <a:rPr lang="da-DK" sz="1200" b="1" dirty="0" smtClean="0"/>
              <a:t>BPFG: </a:t>
            </a:r>
            <a:r>
              <a:rPr lang="da-DK" sz="1200" dirty="0" smtClean="0"/>
              <a:t>Manuelt som i dag</a:t>
            </a:r>
          </a:p>
          <a:p>
            <a:pPr lvl="1"/>
            <a:r>
              <a:rPr lang="da-DK" sz="1200" b="1" dirty="0" smtClean="0"/>
              <a:t>Ejerskifter: </a:t>
            </a:r>
            <a:r>
              <a:rPr lang="da-DK" sz="1200" dirty="0" smtClean="0"/>
              <a:t>Digitalt som i dag via Tinglysningshændelsen, som behandles delvis automatisk i kommunen. </a:t>
            </a:r>
          </a:p>
          <a:p>
            <a:pPr marL="0" indent="0">
              <a:buNone/>
            </a:pPr>
            <a:r>
              <a:rPr lang="da-DK" sz="1600" dirty="0"/>
              <a:t>Særlige problemstillinger</a:t>
            </a:r>
            <a:r>
              <a:rPr lang="da-DK" sz="2000" dirty="0" smtClean="0"/>
              <a:t>:</a:t>
            </a:r>
          </a:p>
          <a:p>
            <a:r>
              <a:rPr lang="da-DK" sz="1600" dirty="0"/>
              <a:t>Ejendomme med jord i mere end en kommune</a:t>
            </a:r>
          </a:p>
          <a:p>
            <a:r>
              <a:rPr lang="da-DK" sz="1600" dirty="0"/>
              <a:t>ESR-ejendomme bestående af flere </a:t>
            </a:r>
            <a:r>
              <a:rPr lang="da-DK" sz="1600" dirty="0" err="1"/>
              <a:t>BFE’er</a:t>
            </a:r>
            <a:endParaRPr lang="da-DK" sz="1600" dirty="0"/>
          </a:p>
          <a:p>
            <a:r>
              <a:rPr lang="da-DK" sz="1600" dirty="0" smtClean="0"/>
              <a:t>Historik på SFE og ejerlejligheder</a:t>
            </a:r>
            <a:endParaRPr lang="da-DK" sz="1600" dirty="0"/>
          </a:p>
          <a:p>
            <a:pPr marL="0" indent="0">
              <a:buNone/>
            </a:pPr>
            <a:r>
              <a:rPr lang="da-DK" sz="2000" dirty="0" smtClean="0"/>
              <a:t> </a:t>
            </a: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4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1103653"/>
            <a:ext cx="7772400" cy="11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2400" kern="0" dirty="0" smtClean="0">
                <a:solidFill>
                  <a:srgbClr val="006600"/>
                </a:solidFill>
              </a:rPr>
              <a:t>8</a:t>
            </a:r>
            <a:r>
              <a:rPr lang="da-DK" sz="2400" kern="0" dirty="0">
                <a:solidFill>
                  <a:srgbClr val="006600"/>
                </a:solidFill>
              </a:rPr>
              <a:t>. Håndtering af aktuelle risici for delprogrammet jf. status til </a:t>
            </a:r>
            <a:r>
              <a:rPr lang="da-DK" sz="2400" kern="0" dirty="0" smtClean="0">
                <a:solidFill>
                  <a:srgbClr val="006600"/>
                </a:solidFill>
              </a:rPr>
              <a:t>IT-projektrådet</a:t>
            </a:r>
            <a:endParaRPr lang="da-DK" sz="2400" kern="0" dirty="0">
              <a:solidFill>
                <a:srgbClr val="006600"/>
              </a:solidFill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395379" y="2258291"/>
            <a:ext cx="8353241" cy="4472198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Risiko 1: Afhængighed til Datafordeleren og fælles 		arkitekturrammer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Risiko 2: Afhængigheder mellem projekterne i 	Ejendomsdataprogrammet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Risiko 3: Grundlag for test af integrationer i 		Grunddataprogrammet </a:t>
            </a:r>
            <a:endParaRPr lang="da-DK" sz="24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8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95278" y="1953188"/>
            <a:ext cx="7303112" cy="107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 algn="l"/>
            <a:r>
              <a:rPr lang="da-DK" sz="3600" kern="0" dirty="0">
                <a:solidFill>
                  <a:srgbClr val="006600"/>
                </a:solidFill>
              </a:rPr>
              <a:t>7</a:t>
            </a:r>
            <a:r>
              <a:rPr lang="da-DK" sz="3600" kern="0" dirty="0" smtClean="0">
                <a:solidFill>
                  <a:srgbClr val="006600"/>
                </a:solidFill>
              </a:rPr>
              <a:t>. </a:t>
            </a:r>
            <a:r>
              <a:rPr lang="da-DK" sz="3600" kern="0" dirty="0">
                <a:solidFill>
                  <a:srgbClr val="006600"/>
                </a:solidFill>
              </a:rPr>
              <a:t>Grunddatasekretariatets </a:t>
            </a:r>
            <a:r>
              <a:rPr lang="da-DK" sz="3600" kern="0" dirty="0" smtClean="0">
                <a:solidFill>
                  <a:srgbClr val="006600"/>
                </a:solidFill>
              </a:rPr>
              <a:t>tidsplan</a:t>
            </a:r>
            <a:br>
              <a:rPr lang="da-DK" sz="3600" kern="0" dirty="0" smtClean="0">
                <a:solidFill>
                  <a:srgbClr val="006600"/>
                </a:solidFill>
              </a:rPr>
            </a:br>
            <a:r>
              <a:rPr lang="da-DK" sz="3600" kern="0" dirty="0" smtClean="0">
                <a:solidFill>
                  <a:srgbClr val="006600"/>
                </a:solidFill>
              </a:rPr>
              <a:t>     for </a:t>
            </a:r>
            <a:r>
              <a:rPr lang="da-DK" sz="3600" kern="0" dirty="0">
                <a:solidFill>
                  <a:srgbClr val="006600"/>
                </a:solidFill>
              </a:rPr>
              <a:t>dokumentation af GD1 (O)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SzPts val="2000"/>
            </a:pPr>
            <a:r>
              <a:rPr lang="da-DK" sz="2400" kern="0" dirty="0" smtClean="0">
                <a:solidFill>
                  <a:srgbClr val="006600"/>
                </a:solidFill>
              </a:rPr>
              <a:t> </a:t>
            </a:r>
            <a:endParaRPr lang="da-DK" sz="2400" kern="0" dirty="0">
              <a:solidFill>
                <a:srgbClr val="006600"/>
              </a:solidFill>
            </a:endParaRPr>
          </a:p>
          <a:p>
            <a:pPr marL="571500" indent="-571500" algn="l">
              <a:buFontTx/>
              <a:buChar char="-"/>
            </a:pPr>
            <a:endParaRPr lang="da-DK" sz="2400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268362" y="5685502"/>
            <a:ext cx="6142703" cy="75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i="1" kern="0" dirty="0" smtClean="0"/>
              <a:t>(Orientering)</a:t>
            </a:r>
          </a:p>
        </p:txBody>
      </p:sp>
      <p:sp>
        <p:nvSpPr>
          <p:cNvPr id="8" name="Rektangel 7"/>
          <p:cNvSpPr/>
          <p:nvPr/>
        </p:nvSpPr>
        <p:spPr>
          <a:xfrm>
            <a:off x="400050" y="3367088"/>
            <a:ext cx="45720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l">
              <a:buFontTx/>
              <a:buChar char="-"/>
              <a:defRPr/>
            </a:pPr>
            <a:r>
              <a:rPr lang="da-DK" altLang="da-DK" kern="0" dirty="0"/>
              <a:t>Gevinstdiagramworkshop </a:t>
            </a:r>
            <a:r>
              <a:rPr lang="da-DK" altLang="da-DK" kern="0" dirty="0" smtClean="0"/>
              <a:t>12. </a:t>
            </a:r>
            <a:r>
              <a:rPr lang="da-DK" altLang="da-DK" kern="0" dirty="0"/>
              <a:t>december</a:t>
            </a:r>
          </a:p>
          <a:p>
            <a:pPr marL="457200" indent="-457200" algn="l">
              <a:buFontTx/>
              <a:buChar char="-"/>
              <a:defRPr/>
            </a:pPr>
            <a:r>
              <a:rPr lang="da-DK" altLang="da-DK" kern="0" dirty="0"/>
              <a:t>Aflevering 17. december: </a:t>
            </a:r>
          </a:p>
          <a:p>
            <a:pPr marL="457200" indent="-457200" algn="l">
              <a:buFontTx/>
              <a:buChar char="-"/>
              <a:defRPr/>
            </a:pPr>
            <a:r>
              <a:rPr lang="da-DK" altLang="da-DK" kern="0" dirty="0">
                <a:solidFill>
                  <a:srgbClr val="000000"/>
                </a:solidFill>
              </a:rPr>
              <a:t>Aflevering 16. januar </a:t>
            </a:r>
            <a:endParaRPr lang="da-DK" dirty="0"/>
          </a:p>
        </p:txBody>
      </p:sp>
      <p:sp>
        <p:nvSpPr>
          <p:cNvPr id="14" name="AutoShape 64"/>
          <p:cNvSpPr>
            <a:spLocks noChangeArrowheads="1"/>
          </p:cNvSpPr>
          <p:nvPr/>
        </p:nvSpPr>
        <p:spPr bwMode="auto">
          <a:xfrm>
            <a:off x="5291138" y="2754313"/>
            <a:ext cx="1743843" cy="963612"/>
          </a:xfrm>
          <a:prstGeom prst="wedgeRectCallout">
            <a:avLst>
              <a:gd name="adj1" fmla="val -126671"/>
              <a:gd name="adj2" fmla="val 11108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100" u="sng" dirty="0" smtClean="0"/>
              <a:t>Delprogram:</a:t>
            </a:r>
            <a:r>
              <a:rPr lang="da-DK" altLang="da-DK" sz="1100" dirty="0" smtClean="0"/>
              <a:t> 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Gevinstdiagram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Gevinstprofiler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Leverancebeskrivelser 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da-DK" altLang="da-DK" sz="1100" dirty="0" smtClean="0">
                <a:solidFill>
                  <a:schemeClr val="bg1">
                    <a:lumMod val="50000"/>
                  </a:schemeClr>
                </a:solidFill>
              </a:rPr>
              <a:t>Masterplan i MS </a:t>
            </a:r>
            <a:r>
              <a:rPr lang="da-DK" altLang="da-DK" sz="1100" dirty="0" err="1" smtClean="0">
                <a:solidFill>
                  <a:schemeClr val="bg1">
                    <a:lumMod val="50000"/>
                  </a:schemeClr>
                </a:solidFill>
              </a:rPr>
              <a:t>project</a:t>
            </a:r>
            <a:endParaRPr lang="da-DK" altLang="da-DK" sz="11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auto">
          <a:xfrm>
            <a:off x="5838825" y="3954463"/>
            <a:ext cx="2405523" cy="2463800"/>
          </a:xfrm>
          <a:prstGeom prst="wedgeRectCallout">
            <a:avLst>
              <a:gd name="adj1" fmla="val -148208"/>
              <a:gd name="adj2" fmla="val -1999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100" b="1" dirty="0" smtClean="0"/>
              <a:t>Godkendt dokumentation:</a:t>
            </a:r>
          </a:p>
          <a:p>
            <a:pPr marL="171450" indent="-171450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v"/>
              <a:defRPr/>
            </a:pPr>
            <a:endParaRPr lang="da-DK" altLang="da-DK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100" u="sng" dirty="0" smtClean="0"/>
              <a:t>Projekter: </a:t>
            </a:r>
            <a:r>
              <a:rPr lang="da-DK" altLang="da-DK" sz="1100" dirty="0" smtClean="0"/>
              <a:t>	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PID (inkl. kvalitetsplan)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Risikoregister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Tidsplan (</a:t>
            </a:r>
            <a:r>
              <a:rPr lang="da-DK" altLang="da-DK" sz="1100" dirty="0" err="1" smtClean="0"/>
              <a:t>project</a:t>
            </a:r>
            <a:r>
              <a:rPr lang="da-DK" altLang="da-DK" sz="1100" dirty="0" smtClean="0"/>
              <a:t>/</a:t>
            </a:r>
            <a:r>
              <a:rPr lang="da-DK" altLang="da-DK" sz="1100" dirty="0" err="1" smtClean="0"/>
              <a:t>excel</a:t>
            </a:r>
            <a:r>
              <a:rPr lang="da-DK" altLang="da-DK" sz="1100" dirty="0" smtClean="0"/>
              <a:t>)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Produktnedbrydning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Leverancebeskrivelser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err="1" smtClean="0"/>
              <a:t>Afhænighedslog</a:t>
            </a:r>
            <a:endParaRPr lang="da-DK" altLang="da-DK" sz="1100" dirty="0" smtClean="0"/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da-DK" altLang="da-DK" sz="1100" dirty="0" smtClean="0"/>
          </a:p>
          <a:p>
            <a:pPr algn="l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100" u="sng" dirty="0" smtClean="0"/>
              <a:t>Delprogram: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Programplan (</a:t>
            </a:r>
            <a:r>
              <a:rPr lang="da-DK" altLang="da-DK" sz="1100" dirty="0" err="1" smtClean="0"/>
              <a:t>word</a:t>
            </a:r>
            <a:r>
              <a:rPr lang="da-DK" altLang="da-DK" sz="1100" dirty="0" smtClean="0"/>
              <a:t>)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Risiko- og emneregister</a:t>
            </a:r>
          </a:p>
          <a:p>
            <a:pPr marL="171450" indent="-171450" algn="l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da-DK" altLang="da-DK" sz="1100" dirty="0" smtClean="0"/>
              <a:t>Afhængighedslog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26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3088" y="469672"/>
            <a:ext cx="8229600" cy="576262"/>
          </a:xfrm>
        </p:spPr>
        <p:txBody>
          <a:bodyPr/>
          <a:lstStyle/>
          <a:p>
            <a:r>
              <a:rPr lang="da-DK" dirty="0" smtClean="0"/>
              <a:t>Dagsorden 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489768" y="1502103"/>
            <a:ext cx="81454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da-DK" sz="1600" dirty="0"/>
              <a:t>Godkendelse af dagsorden (</a:t>
            </a:r>
            <a:r>
              <a:rPr lang="da-DK" sz="1600" dirty="0" smtClean="0"/>
              <a:t>B)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1600" dirty="0" smtClean="0"/>
              <a:t>Referat </a:t>
            </a:r>
            <a:r>
              <a:rPr lang="da-DK" sz="1600" dirty="0"/>
              <a:t>fra sidste styregruppemøde </a:t>
            </a:r>
            <a:r>
              <a:rPr lang="da-DK" sz="1600" i="1" dirty="0"/>
              <a:t>jf. bilag 1</a:t>
            </a:r>
            <a:r>
              <a:rPr lang="da-DK" sz="1600" dirty="0"/>
              <a:t> (</a:t>
            </a:r>
            <a:r>
              <a:rPr lang="da-DK" sz="1600" dirty="0" smtClean="0"/>
              <a:t>B)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1600" dirty="0" smtClean="0"/>
              <a:t>Nyt </a:t>
            </a:r>
            <a:r>
              <a:rPr lang="da-DK" sz="1600" dirty="0"/>
              <a:t>fra Grunddatabestyrelsen (</a:t>
            </a:r>
            <a:r>
              <a:rPr lang="da-DK" sz="1600" dirty="0" smtClean="0"/>
              <a:t>O)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1600" dirty="0" smtClean="0"/>
              <a:t>Status </a:t>
            </a:r>
            <a:r>
              <a:rPr lang="da-DK" sz="1600" dirty="0"/>
              <a:t>for delprogrammets fremdrift (</a:t>
            </a:r>
            <a:r>
              <a:rPr lang="da-DK" sz="1600" dirty="0" smtClean="0"/>
              <a:t>O)</a:t>
            </a:r>
          </a:p>
          <a:p>
            <a:pPr marL="800100" lvl="1" indent="-342900" algn="l">
              <a:buFont typeface="+mj-lt"/>
              <a:buAutoNum type="alphaLcPeriod"/>
            </a:pPr>
            <a:r>
              <a:rPr lang="da-DK" sz="1600" dirty="0" smtClean="0"/>
              <a:t>Statusrapport </a:t>
            </a:r>
            <a:r>
              <a:rPr lang="da-DK" sz="1600" dirty="0"/>
              <a:t>til IT-projektrådet </a:t>
            </a:r>
            <a:r>
              <a:rPr lang="da-DK" sz="1600" i="1" dirty="0"/>
              <a:t>jf. bilag 2</a:t>
            </a:r>
            <a:r>
              <a:rPr lang="da-DK" sz="1600" dirty="0"/>
              <a:t> </a:t>
            </a:r>
          </a:p>
          <a:p>
            <a:pPr marL="800100" lvl="1" indent="-342900" algn="l">
              <a:buFont typeface="+mj-lt"/>
              <a:buAutoNum type="alphaLcPeriod"/>
            </a:pPr>
            <a:r>
              <a:rPr lang="da-DK" sz="1600" dirty="0" smtClean="0"/>
              <a:t>Opfølgning </a:t>
            </a:r>
            <a:r>
              <a:rPr lang="da-DK" sz="1600" dirty="0"/>
              <a:t>i forhold til Implementeringsplanens milepæle, herunder håndtering af overskredne milepæle </a:t>
            </a:r>
            <a:r>
              <a:rPr lang="da-DK" sz="1600" i="1" dirty="0"/>
              <a:t>jf. bilag </a:t>
            </a:r>
            <a:r>
              <a:rPr lang="da-DK" sz="1600" i="1" dirty="0" smtClean="0"/>
              <a:t>3</a:t>
            </a:r>
            <a:endParaRPr lang="da-DK" sz="1600" i="1" dirty="0"/>
          </a:p>
          <a:p>
            <a:pPr marL="800100" lvl="1" indent="-342900" algn="l">
              <a:buFont typeface="+mj-lt"/>
              <a:buAutoNum type="alphaLcPeriod"/>
            </a:pPr>
            <a:r>
              <a:rPr lang="da-DK" sz="1600" dirty="0" smtClean="0"/>
              <a:t>Opdatering </a:t>
            </a:r>
            <a:r>
              <a:rPr lang="da-DK" sz="1600" dirty="0"/>
              <a:t>af BC </a:t>
            </a:r>
          </a:p>
          <a:p>
            <a:pPr marL="800100" lvl="1" indent="-342900" algn="l">
              <a:buFont typeface="+mj-lt"/>
              <a:buAutoNum type="alphaLcPeriod"/>
            </a:pPr>
            <a:r>
              <a:rPr lang="da-DK" sz="1600" dirty="0" smtClean="0"/>
              <a:t>Næste </a:t>
            </a:r>
            <a:r>
              <a:rPr lang="da-DK" sz="1600" dirty="0"/>
              <a:t>møde i Anvenderforum, 18. februar </a:t>
            </a:r>
            <a:r>
              <a:rPr lang="da-DK" sz="1600" dirty="0" smtClean="0"/>
              <a:t>2015</a:t>
            </a:r>
            <a:endParaRPr lang="da-DK" sz="1600" dirty="0"/>
          </a:p>
          <a:p>
            <a:pPr marL="800100" lvl="1" indent="-342900" algn="l">
              <a:buFont typeface="+mj-lt"/>
              <a:buAutoNum type="alphaLcPeriod"/>
            </a:pPr>
            <a:r>
              <a:rPr lang="da-DK" sz="1600" dirty="0" smtClean="0"/>
              <a:t>Notat </a:t>
            </a:r>
            <a:r>
              <a:rPr lang="da-DK" sz="1600" dirty="0"/>
              <a:t>om landinspektøren opgaver ift. til BBR, </a:t>
            </a:r>
            <a:r>
              <a:rPr lang="da-DK" sz="1600" i="1" dirty="0"/>
              <a:t>jf. bilag </a:t>
            </a:r>
            <a:r>
              <a:rPr lang="da-DK" sz="1600" i="1" dirty="0" smtClean="0"/>
              <a:t>4</a:t>
            </a:r>
            <a:endParaRPr lang="da-DK" sz="1600" i="1" dirty="0"/>
          </a:p>
          <a:p>
            <a:pPr marL="800100" lvl="1" indent="-342900" algn="l">
              <a:buFont typeface="+mj-lt"/>
              <a:buAutoNum type="alphaLcPeriod"/>
            </a:pPr>
            <a:r>
              <a:rPr lang="da-DK" sz="1600" dirty="0" smtClean="0"/>
              <a:t>Tinglysningsrettens involvering i GD1, herunder repræsentation i styregruppen</a:t>
            </a:r>
          </a:p>
          <a:p>
            <a:pPr marL="800100" lvl="1" indent="-342900" algn="l">
              <a:buFont typeface="+mj-lt"/>
              <a:buAutoNum type="alphaLcPeriod"/>
            </a:pPr>
            <a:r>
              <a:rPr lang="da-DK" sz="1600" dirty="0" smtClean="0"/>
              <a:t>Nyt </a:t>
            </a:r>
            <a:r>
              <a:rPr lang="da-DK" sz="1600" dirty="0" err="1"/>
              <a:t>issue</a:t>
            </a:r>
            <a:r>
              <a:rPr lang="da-DK" sz="1600" dirty="0"/>
              <a:t> vedr. historik på </a:t>
            </a:r>
            <a:r>
              <a:rPr lang="da-DK" sz="1600" dirty="0" smtClean="0"/>
              <a:t>SFE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1600" dirty="0" smtClean="0"/>
              <a:t>Det </a:t>
            </a:r>
            <a:r>
              <a:rPr lang="da-DK" sz="1600" dirty="0"/>
              <a:t>fælles testarbejde </a:t>
            </a:r>
            <a:r>
              <a:rPr lang="da-DK" sz="1600" i="1" dirty="0"/>
              <a:t>jf. bilag 5 og 6 </a:t>
            </a:r>
            <a:r>
              <a:rPr lang="da-DK" sz="1600" dirty="0"/>
              <a:t>(</a:t>
            </a:r>
            <a:r>
              <a:rPr lang="da-DK" sz="1600" dirty="0" smtClean="0"/>
              <a:t>B)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1600" dirty="0" smtClean="0"/>
              <a:t>Status </a:t>
            </a:r>
            <a:r>
              <a:rPr lang="da-DK" sz="1600" dirty="0"/>
              <a:t>på udredning af videreførelse af visse ESR data i grunddataregistrene (</a:t>
            </a:r>
            <a:r>
              <a:rPr lang="da-DK" sz="1600" dirty="0" smtClean="0"/>
              <a:t>O)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1600" dirty="0" smtClean="0"/>
              <a:t>Bidrag </a:t>
            </a:r>
            <a:r>
              <a:rPr lang="da-DK" sz="1600" dirty="0"/>
              <a:t>til programdokumentation i grunddataprogrammet (</a:t>
            </a:r>
            <a:r>
              <a:rPr lang="da-DK" sz="1600" dirty="0" smtClean="0"/>
              <a:t>O)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1600" dirty="0" smtClean="0"/>
              <a:t>Håndtering </a:t>
            </a:r>
            <a:r>
              <a:rPr lang="da-DK" sz="1600" dirty="0"/>
              <a:t>af aktuelle risici for delprogrammet jf. status til IT-projektrådet, </a:t>
            </a:r>
            <a:r>
              <a:rPr lang="da-DK" sz="1600" i="1" dirty="0"/>
              <a:t>jf. bilag 2</a:t>
            </a:r>
            <a:r>
              <a:rPr lang="da-DK" sz="1600" dirty="0"/>
              <a:t> (D) </a:t>
            </a:r>
            <a:endParaRPr lang="da-DK" sz="1600" dirty="0" smtClean="0"/>
          </a:p>
          <a:p>
            <a:pPr marL="457200" lvl="0" indent="-457200" algn="l">
              <a:buFont typeface="+mj-lt"/>
              <a:buAutoNum type="arabicPeriod"/>
            </a:pPr>
            <a:r>
              <a:rPr lang="da-DK" sz="1600" dirty="0" smtClean="0"/>
              <a:t>Mødeplan </a:t>
            </a:r>
            <a:r>
              <a:rPr lang="da-DK" sz="1600" dirty="0"/>
              <a:t>for 1. halvår 2015 (</a:t>
            </a:r>
            <a:r>
              <a:rPr lang="da-DK" sz="1600" dirty="0" smtClean="0"/>
              <a:t>O)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1600" dirty="0" smtClean="0"/>
              <a:t>Evt</a:t>
            </a:r>
            <a:r>
              <a:rPr lang="da-DK" sz="1600" dirty="0"/>
              <a:t>. </a:t>
            </a:r>
          </a:p>
          <a:p>
            <a:pPr lvl="0" algn="l" defTabSz="449263"/>
            <a:endParaRPr lang="da-DK" sz="18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1311472"/>
            <a:ext cx="7772400" cy="1320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3600" kern="0" dirty="0">
                <a:solidFill>
                  <a:srgbClr val="006600"/>
                </a:solidFill>
              </a:rPr>
              <a:t>9</a:t>
            </a:r>
            <a:r>
              <a:rPr lang="da-DK" sz="3600" kern="0" dirty="0" smtClean="0">
                <a:solidFill>
                  <a:srgbClr val="006600"/>
                </a:solidFill>
              </a:rPr>
              <a:t>. Mødeplan for 1. halvår 2015 </a:t>
            </a:r>
            <a:endParaRPr lang="da-DK" sz="3600" kern="0" dirty="0">
              <a:solidFill>
                <a:srgbClr val="006600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862777" y="2767609"/>
            <a:ext cx="7248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dirty="0" smtClean="0"/>
              <a:t>Torsdag </a:t>
            </a:r>
            <a:r>
              <a:rPr lang="da-DK" dirty="0"/>
              <a:t>den 19. marts	</a:t>
            </a:r>
            <a:r>
              <a:rPr lang="da-DK" dirty="0" smtClean="0"/>
              <a:t>	9:45 </a:t>
            </a:r>
            <a:r>
              <a:rPr lang="da-DK" dirty="0"/>
              <a:t>– 11:45		</a:t>
            </a:r>
          </a:p>
          <a:p>
            <a:pPr algn="l"/>
            <a:r>
              <a:rPr lang="da-DK" dirty="0"/>
              <a:t>Tirsdag den 19. maj 		10:00 – 12:00		</a:t>
            </a:r>
          </a:p>
          <a:p>
            <a:pPr algn="l"/>
            <a:r>
              <a:rPr lang="da-DK" dirty="0"/>
              <a:t>Torsdag den 25. juni		9:45 – 11:45	</a:t>
            </a:r>
            <a:endParaRPr lang="en-GB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7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14779" y="1267929"/>
            <a:ext cx="8634953" cy="2002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 algn="l"/>
            <a:endParaRPr lang="da-DK" sz="3600" kern="0" dirty="0" smtClean="0">
              <a:solidFill>
                <a:srgbClr val="006600"/>
              </a:solidFill>
            </a:endParaRPr>
          </a:p>
          <a:p>
            <a:pPr algn="l"/>
            <a:r>
              <a:rPr lang="da-DK" sz="3600" kern="0" dirty="0">
                <a:solidFill>
                  <a:srgbClr val="006600"/>
                </a:solidFill>
              </a:rPr>
              <a:t>5</a:t>
            </a:r>
            <a:r>
              <a:rPr lang="da-DK" sz="3600" kern="0" dirty="0" smtClean="0">
                <a:solidFill>
                  <a:srgbClr val="006600"/>
                </a:solidFill>
              </a:rPr>
              <a:t>. </a:t>
            </a:r>
            <a:r>
              <a:rPr lang="da-DK" sz="3600" dirty="0"/>
              <a:t>Det </a:t>
            </a:r>
            <a:r>
              <a:rPr lang="da-DK" sz="3600" dirty="0">
                <a:hlinkClick r:id="rId3" action="ppaction://hlinkpres?slideindex=1&amp;slidetitle="/>
              </a:rPr>
              <a:t>fælles testarbejde</a:t>
            </a:r>
            <a:r>
              <a:rPr lang="da-DK" sz="3600" dirty="0"/>
              <a:t> </a:t>
            </a:r>
            <a:r>
              <a:rPr lang="da-DK" sz="3600" i="1" dirty="0"/>
              <a:t>jf. bilag </a:t>
            </a:r>
            <a:r>
              <a:rPr lang="da-DK" sz="3600" i="1" dirty="0">
                <a:hlinkClick r:id="rId4" action="ppaction://hlinkfile"/>
              </a:rPr>
              <a:t>5</a:t>
            </a:r>
            <a:r>
              <a:rPr lang="da-DK" sz="3600" i="1" dirty="0"/>
              <a:t> og </a:t>
            </a:r>
            <a:r>
              <a:rPr lang="da-DK" sz="3600" i="1" dirty="0">
                <a:hlinkClick r:id="rId5" action="ppaction://hlinkfile"/>
              </a:rPr>
              <a:t>6</a:t>
            </a:r>
            <a:r>
              <a:rPr lang="da-DK" sz="3600" i="1" dirty="0"/>
              <a:t> </a:t>
            </a:r>
            <a:r>
              <a:rPr lang="da-DK" sz="3600" dirty="0"/>
              <a:t>(B)</a:t>
            </a:r>
          </a:p>
          <a:p>
            <a:pPr lvl="0" algn="l"/>
            <a:endParaRPr lang="da-DK" sz="3600" kern="0" dirty="0">
              <a:solidFill>
                <a:srgbClr val="006600"/>
              </a:solidFill>
            </a:endParaRPr>
          </a:p>
          <a:p>
            <a:pPr lvl="0" algn="l"/>
            <a:endParaRPr lang="da-DK" sz="3600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460090" y="4681138"/>
            <a:ext cx="6320248" cy="82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i="1" kern="0" dirty="0" smtClean="0"/>
              <a:t>(Orientering) 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6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71512" y="1576915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3600" kern="0" dirty="0" smtClean="0">
                <a:solidFill>
                  <a:srgbClr val="006600"/>
                </a:solidFill>
              </a:rPr>
              <a:t>2. Godkendelse af referat fra sidste styregruppemøde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379538" y="4077929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i="1" kern="0" dirty="0" smtClean="0"/>
              <a:t>jf. </a:t>
            </a:r>
            <a:r>
              <a:rPr lang="da-DK" i="1" kern="0" dirty="0" smtClean="0">
                <a:hlinkClick r:id="rId3" action="ppaction://hlinkfile"/>
              </a:rPr>
              <a:t>bilag </a:t>
            </a:r>
            <a:r>
              <a:rPr lang="da-DK" i="1" kern="0" dirty="0">
                <a:hlinkClick r:id="rId3" action="ppaction://hlinkfile"/>
              </a:rPr>
              <a:t>1</a:t>
            </a:r>
            <a:r>
              <a:rPr lang="da-DK" i="1" kern="0" dirty="0" smtClean="0">
                <a:hlinkClick r:id="rId4" action="ppaction://hlinkfile"/>
              </a:rPr>
              <a:t/>
            </a:r>
            <a:br>
              <a:rPr lang="da-DK" i="1" kern="0" dirty="0" smtClean="0">
                <a:hlinkClick r:id="rId4" action="ppaction://hlinkfile"/>
              </a:rPr>
            </a:br>
            <a:r>
              <a:rPr lang="da-DK" i="1" kern="0" dirty="0" smtClean="0"/>
              <a:t>(Beslutning) 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57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71512" y="2144713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3600" kern="0" dirty="0">
                <a:solidFill>
                  <a:srgbClr val="006600"/>
                </a:solidFill>
              </a:rPr>
              <a:t>3.</a:t>
            </a:r>
            <a:r>
              <a:rPr lang="da-DK" sz="3600" kern="0" dirty="0" smtClean="0">
                <a:solidFill>
                  <a:srgbClr val="006600"/>
                </a:solidFill>
              </a:rPr>
              <a:t> </a:t>
            </a:r>
            <a:r>
              <a:rPr lang="da-DK" sz="3600" kern="0" dirty="0">
                <a:solidFill>
                  <a:srgbClr val="006600"/>
                </a:solidFill>
              </a:rPr>
              <a:t>Nyt fra </a:t>
            </a:r>
            <a:r>
              <a:rPr lang="da-DK" sz="3600" kern="0" dirty="0" smtClean="0">
                <a:solidFill>
                  <a:srgbClr val="006600"/>
                </a:solidFill>
              </a:rPr>
              <a:t>Grunddatabestyrelsen </a:t>
            </a:r>
            <a:endParaRPr lang="da-DK" sz="3600" kern="0" dirty="0">
              <a:solidFill>
                <a:srgbClr val="0066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357312" y="4077929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da-DK" i="1" kern="0" dirty="0" smtClean="0"/>
              <a:t>(Orientering) 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3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sidefod 4"/>
          <p:cNvSpPr txBox="1">
            <a:spLocks noGrp="1"/>
          </p:cNvSpPr>
          <p:nvPr/>
        </p:nvSpPr>
        <p:spPr bwMode="auto">
          <a:xfrm>
            <a:off x="3116263" y="6513513"/>
            <a:ext cx="3598862" cy="231775"/>
          </a:xfrm>
          <a:prstGeom prst="rect">
            <a:avLst/>
          </a:prstGeom>
          <a:noFill/>
          <a:extLst/>
        </p:spPr>
        <p:txBody>
          <a:bodyPr/>
          <a:lstStyle/>
          <a:p>
            <a:pPr algn="ctr" eaLnBrk="1" hangingPunct="1">
              <a:defRPr/>
            </a:pPr>
            <a:r>
              <a:rPr lang="da-DK" sz="1000" dirty="0">
                <a:solidFill>
                  <a:srgbClr val="333333"/>
                </a:solidFill>
                <a:cs typeface="+mn-cs"/>
              </a:rPr>
              <a:t>Adresseprogrammet - styregruppemøde</a:t>
            </a:r>
          </a:p>
        </p:txBody>
      </p:sp>
      <p:sp>
        <p:nvSpPr>
          <p:cNvPr id="8195" name="Pladsholder til diasnummer 5"/>
          <p:cNvSpPr txBox="1">
            <a:spLocks noGrp="1"/>
          </p:cNvSpPr>
          <p:nvPr/>
        </p:nvSpPr>
        <p:spPr bwMode="auto">
          <a:xfrm>
            <a:off x="6602413" y="6513513"/>
            <a:ext cx="2133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5BFBB31-9310-4B1D-9051-D64478E147C1}" type="slidenum">
              <a:rPr lang="da-DK" altLang="da-DK" sz="1000">
                <a:solidFill>
                  <a:srgbClr val="333333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a-DK" altLang="da-DK" sz="1000">
              <a:solidFill>
                <a:srgbClr val="333333"/>
              </a:solidFill>
            </a:endParaRPr>
          </a:p>
        </p:txBody>
      </p:sp>
      <p:sp>
        <p:nvSpPr>
          <p:cNvPr id="12" name="Pladsholder til dato 3"/>
          <p:cNvSpPr txBox="1">
            <a:spLocks noGrp="1"/>
          </p:cNvSpPr>
          <p:nvPr/>
        </p:nvSpPr>
        <p:spPr bwMode="auto">
          <a:xfrm>
            <a:off x="400050" y="6513513"/>
            <a:ext cx="2133600" cy="231775"/>
          </a:xfrm>
          <a:prstGeom prst="rect">
            <a:avLst/>
          </a:prstGeom>
          <a:noFill/>
          <a:extLst/>
        </p:spPr>
        <p:txBody>
          <a:bodyPr/>
          <a:lstStyle/>
          <a:p>
            <a:pPr eaLnBrk="1" hangingPunct="1">
              <a:defRPr/>
            </a:pPr>
            <a:r>
              <a:rPr lang="da-DK" sz="1000" dirty="0">
                <a:solidFill>
                  <a:srgbClr val="333333"/>
                </a:solidFill>
                <a:cs typeface="+mn-cs"/>
              </a:rPr>
              <a:t>27. November 2014</a:t>
            </a:r>
          </a:p>
        </p:txBody>
      </p:sp>
      <p:sp>
        <p:nvSpPr>
          <p:cNvPr id="8197" name="Titel 1"/>
          <p:cNvSpPr>
            <a:spLocks noGrp="1"/>
          </p:cNvSpPr>
          <p:nvPr>
            <p:ph type="title"/>
          </p:nvPr>
        </p:nvSpPr>
        <p:spPr>
          <a:xfrm>
            <a:off x="0" y="1245574"/>
            <a:ext cx="8627806" cy="576262"/>
          </a:xfrm>
        </p:spPr>
        <p:txBody>
          <a:bodyPr/>
          <a:lstStyle/>
          <a:p>
            <a:r>
              <a:rPr lang="da-DK" altLang="da-DK" dirty="0"/>
              <a:t>4. Status for </a:t>
            </a:r>
            <a:r>
              <a:rPr lang="da-DK" altLang="da-DK" dirty="0" smtClean="0"/>
              <a:t>delprogrammets fremdrift </a:t>
            </a:r>
            <a:r>
              <a:rPr lang="da-DK" altLang="da-DK" dirty="0"/>
              <a:t>(O) 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636588" y="2004244"/>
            <a:ext cx="7902575" cy="375754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108000" bIns="108000"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FontTx/>
              <a:buNone/>
              <a:defRPr/>
            </a:pPr>
            <a:r>
              <a:rPr lang="da-DK" altLang="da-DK" sz="1800" i="1" dirty="0" smtClean="0"/>
              <a:t>Programledelsens generelle vurdering: 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1200"/>
              </a:spcAft>
              <a:buClrTx/>
              <a:defRPr/>
            </a:pPr>
            <a:r>
              <a:rPr lang="da-DK" altLang="da-DK" sz="1800" i="1" dirty="0">
                <a:solidFill>
                  <a:srgbClr val="FF0000"/>
                </a:solidFill>
              </a:rPr>
              <a:t>I forlængelse af ny implementeringsplan har projektsekretariatet set på egen organisering og lave tilpasninger i form styrkelse af koordineringsopgaven, skarpere fokus på prioriteringer og tydeligere opgavefordeling.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1200"/>
              </a:spcAft>
              <a:buClrTx/>
              <a:defRPr/>
            </a:pPr>
            <a:r>
              <a:rPr lang="da-DK" altLang="da-DK" sz="1800" i="1" dirty="0">
                <a:solidFill>
                  <a:srgbClr val="FF0000"/>
                </a:solidFill>
              </a:rPr>
              <a:t>Store dele af ressourcerne i programmets har fokuseret på opdatering af </a:t>
            </a:r>
            <a:r>
              <a:rPr lang="da-DK" altLang="da-DK" sz="1800" i="1" dirty="0" smtClean="0">
                <a:solidFill>
                  <a:srgbClr val="FF0000"/>
                </a:solidFill>
              </a:rPr>
              <a:t>arbejdspakker.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1200"/>
              </a:spcAft>
              <a:buClrTx/>
              <a:defRPr/>
            </a:pPr>
            <a:r>
              <a:rPr lang="da-DK" altLang="da-DK" sz="1800" i="1" dirty="0" smtClean="0">
                <a:solidFill>
                  <a:srgbClr val="FF0000"/>
                </a:solidFill>
              </a:rPr>
              <a:t>Der er ydet en betydelig indsats med at levere bidrag til grunddataprogrammets </a:t>
            </a:r>
            <a:r>
              <a:rPr lang="da-DK" altLang="da-DK" sz="1800" i="1" dirty="0">
                <a:solidFill>
                  <a:srgbClr val="FF0000"/>
                </a:solidFill>
              </a:rPr>
              <a:t>programdokumentation</a:t>
            </a:r>
            <a:r>
              <a:rPr lang="da-DK" altLang="da-DK" sz="1800" i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1200"/>
              </a:spcAft>
              <a:buClrTx/>
              <a:defRPr/>
            </a:pPr>
            <a:r>
              <a:rPr lang="da-DK" altLang="da-DK" sz="1800" i="1" dirty="0" smtClean="0">
                <a:solidFill>
                  <a:srgbClr val="FF0000"/>
                </a:solidFill>
              </a:rPr>
              <a:t>ESR-udredningen er tæt på en færdiggørelse.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1200"/>
              </a:spcAft>
              <a:buClrTx/>
              <a:defRPr/>
            </a:pPr>
            <a:r>
              <a:rPr lang="da-DK" altLang="da-DK" sz="1800" i="1" dirty="0" smtClean="0">
                <a:solidFill>
                  <a:srgbClr val="FF0000"/>
                </a:solidFill>
              </a:rPr>
              <a:t>Der er arbejdet med at få testprojektet formaliseret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69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sidefod 4"/>
          <p:cNvSpPr txBox="1">
            <a:spLocks noGrp="1"/>
          </p:cNvSpPr>
          <p:nvPr/>
        </p:nvSpPr>
        <p:spPr bwMode="auto">
          <a:xfrm>
            <a:off x="3116263" y="6513513"/>
            <a:ext cx="3598862" cy="231775"/>
          </a:xfrm>
          <a:prstGeom prst="rect">
            <a:avLst/>
          </a:prstGeom>
          <a:noFill/>
          <a:extLst/>
        </p:spPr>
        <p:txBody>
          <a:bodyPr/>
          <a:lstStyle/>
          <a:p>
            <a:pPr algn="ctr" eaLnBrk="1" hangingPunct="1">
              <a:defRPr/>
            </a:pPr>
            <a:r>
              <a:rPr lang="da-DK" sz="1000" dirty="0">
                <a:solidFill>
                  <a:srgbClr val="333333"/>
                </a:solidFill>
                <a:cs typeface="+mn-cs"/>
              </a:rPr>
              <a:t>Adresseprogrammet - styregruppemøde</a:t>
            </a:r>
          </a:p>
        </p:txBody>
      </p:sp>
      <p:sp>
        <p:nvSpPr>
          <p:cNvPr id="9219" name="Pladsholder til diasnummer 5"/>
          <p:cNvSpPr txBox="1">
            <a:spLocks noGrp="1"/>
          </p:cNvSpPr>
          <p:nvPr/>
        </p:nvSpPr>
        <p:spPr bwMode="auto">
          <a:xfrm>
            <a:off x="6602413" y="6513513"/>
            <a:ext cx="2133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C74A636-B859-4E94-8391-C91D9CED8F1E}" type="slidenum">
              <a:rPr lang="da-DK" altLang="da-DK" sz="1000">
                <a:solidFill>
                  <a:srgbClr val="333333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a-DK" altLang="da-DK" sz="1000">
              <a:solidFill>
                <a:srgbClr val="333333"/>
              </a:solidFill>
            </a:endParaRPr>
          </a:p>
        </p:txBody>
      </p:sp>
      <p:sp>
        <p:nvSpPr>
          <p:cNvPr id="9220" name="Pladsholder til dato 3"/>
          <p:cNvSpPr txBox="1">
            <a:spLocks noGrp="1"/>
          </p:cNvSpPr>
          <p:nvPr/>
        </p:nvSpPr>
        <p:spPr bwMode="auto">
          <a:xfrm>
            <a:off x="400050" y="6513513"/>
            <a:ext cx="2133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da-DK" sz="1000">
                <a:solidFill>
                  <a:srgbClr val="333333"/>
                </a:solidFill>
              </a:rPr>
              <a:t>27. januar 2015</a:t>
            </a:r>
          </a:p>
        </p:txBody>
      </p:sp>
      <p:sp>
        <p:nvSpPr>
          <p:cNvPr id="9221" name="Titel 1"/>
          <p:cNvSpPr>
            <a:spLocks noGrp="1"/>
          </p:cNvSpPr>
          <p:nvPr>
            <p:ph type="title"/>
          </p:nvPr>
        </p:nvSpPr>
        <p:spPr>
          <a:xfrm>
            <a:off x="400050" y="1511045"/>
            <a:ext cx="8229600" cy="576262"/>
          </a:xfrm>
        </p:spPr>
        <p:txBody>
          <a:bodyPr/>
          <a:lstStyle/>
          <a:p>
            <a:r>
              <a:rPr lang="da-DK" sz="2800" dirty="0" smtClean="0">
                <a:solidFill>
                  <a:srgbClr val="006600"/>
                </a:solidFill>
              </a:rPr>
              <a:t>4a. </a:t>
            </a:r>
            <a:r>
              <a:rPr lang="da-DK" sz="2800" dirty="0"/>
              <a:t>Status for delprogrammets fremdrift (</a:t>
            </a:r>
            <a:r>
              <a:rPr lang="da-DK" sz="2800" dirty="0" smtClean="0"/>
              <a:t>O</a:t>
            </a:r>
            <a:r>
              <a:rPr lang="da-DK" dirty="0"/>
              <a:t>)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altLang="da-DK" sz="2400" dirty="0" smtClean="0"/>
              <a:t>Statusrapport </a:t>
            </a:r>
            <a:r>
              <a:rPr lang="da-DK" altLang="da-DK" sz="2400" dirty="0"/>
              <a:t>til </a:t>
            </a:r>
            <a:r>
              <a:rPr lang="da-DK" altLang="da-DK" sz="2400" dirty="0" smtClean="0"/>
              <a:t>IT-projektrådet </a:t>
            </a:r>
            <a:r>
              <a:rPr lang="da-DK" altLang="da-DK" sz="2400" i="1" dirty="0" smtClean="0">
                <a:solidFill>
                  <a:srgbClr val="006600"/>
                </a:solidFill>
                <a:hlinkClick r:id="rId3" action="ppaction://hlinkfile"/>
              </a:rPr>
              <a:t>jf</a:t>
            </a:r>
            <a:r>
              <a:rPr lang="da-DK" altLang="da-DK" sz="2400" i="1" dirty="0">
                <a:solidFill>
                  <a:srgbClr val="006600"/>
                </a:solidFill>
                <a:hlinkClick r:id="rId3" action="ppaction://hlinkfile"/>
              </a:rPr>
              <a:t>. bilag 2</a:t>
            </a:r>
            <a:r>
              <a:rPr lang="da-DK" altLang="da-DK" sz="2400" dirty="0">
                <a:solidFill>
                  <a:srgbClr val="006600"/>
                </a:solidFill>
                <a:hlinkClick r:id="rId3" action="ppaction://hlinkfile"/>
              </a:rPr>
              <a:t/>
            </a:r>
            <a:br>
              <a:rPr lang="da-DK" altLang="da-DK" sz="2400" dirty="0">
                <a:solidFill>
                  <a:srgbClr val="006600"/>
                </a:solidFill>
                <a:hlinkClick r:id="rId3" action="ppaction://hlinkfile"/>
              </a:rPr>
            </a:br>
            <a:r>
              <a:rPr lang="da-DK" altLang="da-DK" sz="2800" dirty="0" smtClean="0"/>
              <a:t> </a:t>
            </a:r>
            <a:endParaRPr lang="da-DK" alt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2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90875"/>
            <a:ext cx="4278313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Undertitel 3"/>
          <p:cNvSpPr txBox="1">
            <a:spLocks/>
          </p:cNvSpPr>
          <p:nvPr/>
        </p:nvSpPr>
        <p:spPr bwMode="auto">
          <a:xfrm>
            <a:off x="1079500" y="2651125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Tx/>
              <a:buNone/>
              <a:defRPr sz="2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da-DK" altLang="da-DK" sz="2400" i="1" kern="0" dirty="0"/>
              <a:t>Datagrundlag for rapportering: </a:t>
            </a:r>
          </a:p>
          <a:p>
            <a:pPr marL="342900" indent="-342900" algn="l">
              <a:buFontTx/>
              <a:buChar char="-"/>
              <a:defRPr/>
            </a:pPr>
            <a:r>
              <a:rPr lang="da-DK" altLang="da-DK" sz="1600" i="1" kern="0" dirty="0"/>
              <a:t>Ny implementeringsplan </a:t>
            </a:r>
          </a:p>
          <a:p>
            <a:pPr marL="342900" indent="-342900" algn="l">
              <a:buFontTx/>
              <a:buChar char="-"/>
              <a:defRPr/>
            </a:pPr>
            <a:r>
              <a:rPr lang="da-DK" altLang="da-DK" sz="1600" i="1" kern="0" dirty="0"/>
              <a:t>BC fra maj 2013</a:t>
            </a:r>
            <a:endParaRPr lang="da-DK" altLang="da-DK" sz="1600" kern="0" dirty="0"/>
          </a:p>
        </p:txBody>
      </p:sp>
      <p:sp>
        <p:nvSpPr>
          <p:cNvPr id="2" name="Afrundet rektangel 1"/>
          <p:cNvSpPr/>
          <p:nvPr/>
        </p:nvSpPr>
        <p:spPr bwMode="auto">
          <a:xfrm>
            <a:off x="7010400" y="4127500"/>
            <a:ext cx="1019175" cy="192088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54000" tIns="72000" rIns="54000" bIns="72000">
            <a:spAutoFit/>
          </a:bodyPr>
          <a:lstStyle/>
          <a:p>
            <a:pPr algn="ctr" eaLnBrk="1" hangingPunct="1">
              <a:defRPr/>
            </a:pPr>
            <a:endParaRPr lang="da-DK">
              <a:solidFill>
                <a:schemeClr val="tx1"/>
              </a:solidFill>
            </a:endParaRPr>
          </a:p>
        </p:txBody>
      </p:sp>
      <p:sp>
        <p:nvSpPr>
          <p:cNvPr id="11" name="Undertitel 3"/>
          <p:cNvSpPr txBox="1">
            <a:spLocks/>
          </p:cNvSpPr>
          <p:nvPr/>
        </p:nvSpPr>
        <p:spPr bwMode="auto">
          <a:xfrm>
            <a:off x="1079500" y="4556125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Tx/>
              <a:buNone/>
              <a:defRPr sz="2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da-DK" altLang="da-DK" sz="2400" i="1" kern="0" dirty="0"/>
              <a:t>Aktuelle risici: </a:t>
            </a:r>
          </a:p>
          <a:p>
            <a:pPr marL="342900" indent="-342900" algn="l">
              <a:buFontTx/>
              <a:buChar char="-"/>
              <a:defRPr/>
            </a:pPr>
            <a:r>
              <a:rPr lang="da-DK" altLang="da-DK" sz="1600" i="1" kern="0" dirty="0"/>
              <a:t>Afhængighed til DAF og fælles arkitekturrammer</a:t>
            </a:r>
          </a:p>
          <a:p>
            <a:pPr marL="342900" indent="-342900" algn="l">
              <a:buFontTx/>
              <a:buChar char="-"/>
              <a:defRPr/>
            </a:pPr>
            <a:r>
              <a:rPr lang="da-DK" altLang="da-DK" sz="1600" i="1" kern="0" dirty="0"/>
              <a:t>Afhængigheder mellem projekterne i GD2</a:t>
            </a:r>
          </a:p>
          <a:p>
            <a:pPr marL="342900" indent="-342900" algn="l">
              <a:buFontTx/>
              <a:buChar char="-"/>
              <a:defRPr/>
            </a:pPr>
            <a:r>
              <a:rPr lang="da-DK" altLang="da-DK" sz="1600" i="1" kern="0" dirty="0"/>
              <a:t>Grundlag for test af integrationer i grunddataprogrammet</a:t>
            </a:r>
            <a:endParaRPr lang="da-DK" altLang="da-DK" sz="1600" kern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5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39213" y="1460091"/>
            <a:ext cx="8480322" cy="21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 algn="l"/>
            <a:r>
              <a:rPr lang="da-DK" sz="3200" kern="0" dirty="0" smtClean="0">
                <a:solidFill>
                  <a:srgbClr val="006600"/>
                </a:solidFill>
              </a:rPr>
              <a:t>4b. </a:t>
            </a:r>
            <a:r>
              <a:rPr lang="da-DK" sz="3200" dirty="0"/>
              <a:t>Status for delprogrammets fremdrift (O)</a:t>
            </a:r>
            <a:r>
              <a:rPr lang="da-DK" sz="3600" dirty="0"/>
              <a:t/>
            </a:r>
            <a:br>
              <a:rPr lang="da-DK" sz="3600" dirty="0"/>
            </a:br>
            <a:endParaRPr lang="da-DK" sz="2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algn="l">
              <a:spcBef>
                <a:spcPct val="20000"/>
              </a:spcBef>
              <a:buClr>
                <a:srgbClr val="006600"/>
              </a:buClr>
              <a:buFont typeface="Arial" panose="020B0604020202020204" pitchFamily="34" charset="0"/>
              <a:buChar char="•"/>
            </a:pPr>
            <a:r>
              <a:rPr lang="da-DK" sz="20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Opfølgning </a:t>
            </a:r>
            <a:r>
              <a:rPr lang="da-DK" sz="2000" b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forhold til Implementeringsplanens milepæle, herunder håndtering af overskredne milepæle jf. </a:t>
            </a:r>
            <a:r>
              <a:rPr lang="da-DK" sz="2000" b="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action="ppaction://hlinkfile"/>
              </a:rPr>
              <a:t>bilag </a:t>
            </a:r>
            <a:r>
              <a:rPr lang="da-DK" sz="20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action="ppaction://hlinkfile"/>
              </a:rPr>
              <a:t>3</a:t>
            </a:r>
            <a:endParaRPr lang="da-DK" sz="20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>
              <a:spcBef>
                <a:spcPct val="20000"/>
              </a:spcBef>
              <a:buClr>
                <a:srgbClr val="006600"/>
              </a:buClr>
            </a:pPr>
            <a:r>
              <a:rPr lang="da-DK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da-DK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da-DK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30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3" y="141877"/>
            <a:ext cx="8916353" cy="6527483"/>
          </a:xfrm>
          <a:prstGeom prst="rect">
            <a:avLst/>
          </a:prstGeom>
        </p:spPr>
      </p:pic>
      <p:cxnSp>
        <p:nvCxnSpPr>
          <p:cNvPr id="3" name="Lige forbindelse 2"/>
          <p:cNvCxnSpPr/>
          <p:nvPr/>
        </p:nvCxnSpPr>
        <p:spPr bwMode="auto">
          <a:xfrm flipH="1">
            <a:off x="2057400" y="141877"/>
            <a:ext cx="36871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Lige forbindelse 4"/>
          <p:cNvCxnSpPr/>
          <p:nvPr/>
        </p:nvCxnSpPr>
        <p:spPr bwMode="auto">
          <a:xfrm>
            <a:off x="2072148" y="66368"/>
            <a:ext cx="0" cy="6683447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Afrundet rektangel 1"/>
          <p:cNvSpPr/>
          <p:nvPr/>
        </p:nvSpPr>
        <p:spPr bwMode="auto">
          <a:xfrm>
            <a:off x="1718183" y="5656007"/>
            <a:ext cx="353963" cy="759542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Bilag 3</a:t>
            </a:r>
            <a:endParaRPr lang="da-DK" dirty="0"/>
          </a:p>
        </p:txBody>
      </p:sp>
      <p:sp>
        <p:nvSpPr>
          <p:cNvPr id="7" name="Undertitel 2"/>
          <p:cNvSpPr txBox="1">
            <a:spLocks/>
          </p:cNvSpPr>
          <p:nvPr/>
        </p:nvSpPr>
        <p:spPr bwMode="auto">
          <a:xfrm>
            <a:off x="323528" y="2049566"/>
            <a:ext cx="7992888" cy="369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sz="2000" b="1" kern="0" dirty="0" smtClean="0"/>
              <a:t>GD8 Milepæl 1: Modelleringsregler, skabeloner mv. fastlagt. </a:t>
            </a:r>
            <a:br>
              <a:rPr lang="da-DK" sz="2000" b="1" kern="0" dirty="0" smtClean="0"/>
            </a:br>
            <a:r>
              <a:rPr lang="da-DK" sz="2000" kern="0" dirty="0" smtClean="0"/>
              <a:t>De modelleringsregler, som projekterne skal efterleve, er fastlagt. Desuden er skabeloner (fx ift. beskedformat) samt klassifikationer mv., som projekterne skal anvende, ligeledes fastlagt. 	</a:t>
            </a:r>
          </a:p>
          <a:p>
            <a:pPr marL="0" indent="0">
              <a:buNone/>
            </a:pPr>
            <a:endParaRPr lang="da-DK" sz="1400" b="1" kern="0" dirty="0"/>
          </a:p>
          <a:p>
            <a:r>
              <a:rPr lang="da-DK" sz="2000" b="1" kern="0" dirty="0" smtClean="0"/>
              <a:t>GD7</a:t>
            </a:r>
            <a:r>
              <a:rPr lang="da-DK" sz="2000" b="1" dirty="0" smtClean="0"/>
              <a:t> Milepæl 1: </a:t>
            </a:r>
            <a:r>
              <a:rPr lang="da-DK" sz="2000" b="1" dirty="0"/>
              <a:t>Skabeloner og specifikationskrav fastlagt. </a:t>
            </a:r>
            <a:br>
              <a:rPr lang="da-DK" sz="2000" b="1" dirty="0"/>
            </a:br>
            <a:r>
              <a:rPr lang="da-DK" sz="2000" dirty="0" smtClean="0"/>
              <a:t>DAF </a:t>
            </a:r>
            <a:r>
              <a:rPr lang="da-DK" sz="2000" dirty="0"/>
              <a:t>krav til hvorledes tjenestespecifikationer, transformationsregler mv. er fastlagt, således GD1 projekterne kan påbegynde specifikationen.</a:t>
            </a:r>
            <a:endParaRPr lang="da-DK" sz="2000" kern="0" dirty="0" smtClean="0"/>
          </a:p>
          <a:p>
            <a:endParaRPr lang="da-DK" sz="2000" kern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27. januar 2015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4660286"/>
            <a:ext cx="66675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7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12521</TotalTime>
  <Words>956</Words>
  <Application>Microsoft Office PowerPoint</Application>
  <PresentationFormat>Skærmshow (4:3)</PresentationFormat>
  <Paragraphs>246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Standarddesign</vt:lpstr>
      <vt:lpstr>Grunddataprogrammets delaftale 1 (GD1)</vt:lpstr>
      <vt:lpstr>Dagsorden </vt:lpstr>
      <vt:lpstr>PowerPoint-præsentation</vt:lpstr>
      <vt:lpstr>PowerPoint-præsentation</vt:lpstr>
      <vt:lpstr>4. Status for delprogrammets fremdrift (O) </vt:lpstr>
      <vt:lpstr>4a. Status for delprogrammets fremdrift (O) Statusrapport til IT-projektrådet jf. bilag 2  </vt:lpstr>
      <vt:lpstr>PowerPoint-præsentation</vt:lpstr>
      <vt:lpstr>PowerPoint-præsentation</vt:lpstr>
      <vt:lpstr>Bilag 3</vt:lpstr>
      <vt:lpstr>PowerPoint-præsentation</vt:lpstr>
      <vt:lpstr>  4c: Opdatering af Business Casen  </vt:lpstr>
      <vt:lpstr>PowerPoint-præsentation</vt:lpstr>
      <vt:lpstr>PowerPoint-præsentation</vt:lpstr>
      <vt:lpstr>PowerPoint-præsentation</vt:lpstr>
      <vt:lpstr> 4e: Notat om landinspektøren opgaver ift. til BBR, jf. bilag 4 </vt:lpstr>
      <vt:lpstr>PowerPoint-præsentation</vt:lpstr>
      <vt:lpstr>6. Status på udredning af videreførelse af visse ESR data i grunddataregistrene</vt:lpstr>
      <vt:lpstr>PowerPoint-præsentation</vt:lpstr>
      <vt:lpstr>PowerPoint-præsentation</vt:lpstr>
      <vt:lpstr>PowerPoint-præsentation</vt:lpstr>
      <vt:lpstr>PowerPoint-præsentation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Peter Lindbo Larsen</cp:lastModifiedBy>
  <cp:revision>660</cp:revision>
  <cp:lastPrinted>2014-06-25T16:13:42Z</cp:lastPrinted>
  <dcterms:created xsi:type="dcterms:W3CDTF">2011-10-31T13:45:58Z</dcterms:created>
  <dcterms:modified xsi:type="dcterms:W3CDTF">2015-01-27T09:01:54Z</dcterms:modified>
</cp:coreProperties>
</file>