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74" r:id="rId2"/>
    <p:sldId id="450" r:id="rId3"/>
    <p:sldId id="499" r:id="rId4"/>
    <p:sldId id="489" r:id="rId5"/>
    <p:sldId id="564" r:id="rId6"/>
    <p:sldId id="523" r:id="rId7"/>
    <p:sldId id="554" r:id="rId8"/>
    <p:sldId id="546" r:id="rId9"/>
    <p:sldId id="555" r:id="rId10"/>
    <p:sldId id="527" r:id="rId11"/>
    <p:sldId id="557" r:id="rId12"/>
    <p:sldId id="552" r:id="rId13"/>
    <p:sldId id="519" r:id="rId14"/>
    <p:sldId id="559" r:id="rId15"/>
    <p:sldId id="560" r:id="rId16"/>
    <p:sldId id="561" r:id="rId17"/>
    <p:sldId id="562" r:id="rId18"/>
    <p:sldId id="563" r:id="rId19"/>
    <p:sldId id="556" r:id="rId20"/>
    <p:sldId id="497" r:id="rId21"/>
    <p:sldId id="498" r:id="rId22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900CC"/>
    <a:srgbClr val="3366FF"/>
    <a:srgbClr val="E2DAFE"/>
    <a:srgbClr val="FF0000"/>
    <a:srgbClr val="FFCC99"/>
    <a:srgbClr val="FFFF00"/>
    <a:srgbClr val="FFFF99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7" autoAdjust="0"/>
    <p:restoredTop sz="99293" autoAdjust="0"/>
  </p:normalViewPr>
  <p:slideViewPr>
    <p:cSldViewPr snapToGrid="0" showGuides="1">
      <p:cViewPr varScale="1">
        <p:scale>
          <a:sx n="55" d="100"/>
          <a:sy n="55" d="100"/>
        </p:scale>
        <p:origin x="-773" y="-86"/>
      </p:cViewPr>
      <p:guideLst>
        <p:guide orient="horz" pos="672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06-02-2014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744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34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7980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980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4357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4357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43571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951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75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755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02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020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1112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61" y="287601"/>
            <a:ext cx="1792224" cy="116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Bilag_D_Status%20replanl&#230;gning%20GD1%20og%20GD2%20-%2022-01-14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Bilag_F_GD1_Cover_risikolog_20140206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Risici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ilag%20A_Referat%20af%20Delprogram%201%20Ejendom%2020131203_justere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Bilag%201%20Referat%20af%20Delprogram%201%20Ejendom%2020131009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ilag_B_statusrapport%20IT-projketr&#229;det_GD1_%202.%20halv&#229;r%20201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ilag_%20C_GD1_Cover_Ejendomsdataprogrammet_loesningsarkitektu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913" y="2130425"/>
            <a:ext cx="8465343" cy="1730375"/>
          </a:xfrm>
        </p:spPr>
        <p:txBody>
          <a:bodyPr/>
          <a:lstStyle/>
          <a:p>
            <a:r>
              <a:rPr lang="da-DK" dirty="0"/>
              <a:t>Grunddataprogrammets delaftale </a:t>
            </a:r>
            <a:r>
              <a:rPr lang="da-DK" dirty="0" smtClean="0"/>
              <a:t>1 (GD1)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Styregruppemøde torsdag den 6. feb. 2013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2164557" y="36421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Effektivt ejendomsregistrering og </a:t>
            </a:r>
          </a:p>
          <a:p>
            <a:r>
              <a:rPr lang="da-DK" dirty="0"/>
              <a:t>genbrug af ejendomsdata</a:t>
            </a:r>
            <a:endParaRPr lang="da-DK" sz="2800" dirty="0"/>
          </a:p>
        </p:txBody>
      </p:sp>
      <p:pic>
        <p:nvPicPr>
          <p:cNvPr id="1026" name="Picture 2" descr="F:\By og Land\Ejendomsdata\Samordningssekretariatet\Grunddataprogrammet GD1 GD2\GD1 - Ejendomsdataprogrammet\Kommunikation\Logo illustrationer mm\GD1_Logo3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122" y="289718"/>
            <a:ext cx="1596249" cy="104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>
                <a:solidFill>
                  <a:srgbClr val="006600"/>
                </a:solidFill>
              </a:rPr>
              <a:t>6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dirty="0"/>
              <a:t>Ejerfortegnelsens placering </a:t>
            </a:r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1600" y="35322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da-DK" i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da-DK" i="1" kern="0" dirty="0" smtClean="0"/>
              <a:t>(Orientering)</a:t>
            </a:r>
            <a:endParaRPr lang="da-DK" i="1" kern="0" dirty="0"/>
          </a:p>
          <a:p>
            <a:pPr marL="0" indent="0" algn="ctr">
              <a:buFontTx/>
              <a:buNone/>
            </a:pPr>
            <a:endParaRPr lang="da-DK" i="1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26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KL ‘statement’ </a:t>
            </a:r>
            <a:r>
              <a:rPr lang="en-GB" dirty="0" err="1" smtClean="0"/>
              <a:t>vedr</a:t>
            </a:r>
            <a:r>
              <a:rPr lang="en-GB" dirty="0" smtClean="0"/>
              <a:t>. Ejerfortegnelsen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5138" y="2092120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da-DK" sz="1200" dirty="0"/>
              <a:t>KL sætter stor pris på, at DSST/TLR vil udvikle et </a:t>
            </a:r>
            <a:r>
              <a:rPr lang="da-DK" sz="1200" dirty="0" err="1"/>
              <a:t>ejerfortegnelsessystem</a:t>
            </a:r>
            <a:r>
              <a:rPr lang="da-DK" sz="1200" dirty="0"/>
              <a:t>, som respekterer det planlægningsarbejde, der er gennemført i regi af GD1 gennem 2013. I det videre arbejde med arbejdsfortegnelsen håber KL derfor, at DSST/TLR vil stille med kompetencer, som kan medvirke i løsningen af følgende opgaver:</a:t>
            </a:r>
          </a:p>
          <a:p>
            <a:pPr marL="0" indent="0">
              <a:buNone/>
            </a:pPr>
            <a:r>
              <a:rPr lang="da-DK" sz="1200" dirty="0"/>
              <a:t> </a:t>
            </a:r>
          </a:p>
          <a:p>
            <a:pPr marL="0" lvl="0" indent="0">
              <a:buNone/>
            </a:pPr>
            <a:r>
              <a:rPr lang="da-DK" sz="1200" dirty="0"/>
              <a:t>Der skal udvikles en mål- og løsningsarkitektur for </a:t>
            </a:r>
            <a:r>
              <a:rPr lang="da-DK" sz="1200" dirty="0" err="1"/>
              <a:t>ejerfortegnelsen</a:t>
            </a:r>
            <a:r>
              <a:rPr lang="da-DK" sz="1200" dirty="0"/>
              <a:t> som specifikt etablerer en arkitektonisk sammenhæng mellem GD1 og </a:t>
            </a:r>
            <a:r>
              <a:rPr lang="da-DK" sz="1200" dirty="0" err="1"/>
              <a:t>eTL</a:t>
            </a:r>
            <a:r>
              <a:rPr lang="da-DK" sz="1200" dirty="0"/>
              <a:t>. Der skal i dette arbejde på </a:t>
            </a:r>
            <a:r>
              <a:rPr lang="da-DK" sz="1200" dirty="0" err="1"/>
              <a:t>TLRs</a:t>
            </a:r>
            <a:r>
              <a:rPr lang="da-DK" sz="1200" dirty="0"/>
              <a:t> side medvirke en/flere person(er), som har detaljeret kendskab til den arkitekturmetodik, som er lagt til grund for GD1 samt de arkitekturer, som ligger til grund for </a:t>
            </a:r>
            <a:r>
              <a:rPr lang="da-DK" sz="1200" dirty="0" err="1"/>
              <a:t>eTL</a:t>
            </a:r>
            <a:r>
              <a:rPr lang="da-DK" sz="1200" dirty="0"/>
              <a:t>. Disse kompetencer skal også medvirke til, at der skrives en kravspecifikation for </a:t>
            </a:r>
            <a:r>
              <a:rPr lang="da-DK" sz="1200" dirty="0" err="1"/>
              <a:t>ejerfortegnelsen</a:t>
            </a:r>
            <a:r>
              <a:rPr lang="da-DK" sz="1200" dirty="0"/>
              <a:t>, som sikrer at </a:t>
            </a:r>
            <a:r>
              <a:rPr lang="da-DK" sz="1200" dirty="0" err="1"/>
              <a:t>ejerfortegnelsen</a:t>
            </a:r>
            <a:r>
              <a:rPr lang="da-DK" sz="1200" dirty="0"/>
              <a:t> indgår i det planlagde samspil med de øvrige systemer i GD1 og datafordeleren samt udmønter de krav til </a:t>
            </a:r>
            <a:r>
              <a:rPr lang="da-DK" sz="1200" dirty="0" err="1"/>
              <a:t>ejerfortegnelsen</a:t>
            </a:r>
            <a:r>
              <a:rPr lang="da-DK" sz="1200" dirty="0"/>
              <a:t>, som er stillet af kommunerne (og SKAT). </a:t>
            </a:r>
          </a:p>
          <a:p>
            <a:pPr marL="0" lvl="0" indent="0">
              <a:buNone/>
            </a:pPr>
            <a:r>
              <a:rPr lang="da-DK" sz="1200" dirty="0"/>
              <a:t>Der skal i samarbejde med kommunerne detailspecificeres en migrationsplan for </a:t>
            </a:r>
            <a:r>
              <a:rPr lang="da-DK" sz="1200" dirty="0" err="1"/>
              <a:t>ejerfortegnelsesdata</a:t>
            </a:r>
            <a:r>
              <a:rPr lang="da-DK" sz="1200" dirty="0"/>
              <a:t>. Denne migrationsplan skal præcisere, hvorledes </a:t>
            </a:r>
            <a:r>
              <a:rPr lang="da-DK" sz="1200" dirty="0" err="1"/>
              <a:t>ejerdata</a:t>
            </a:r>
            <a:r>
              <a:rPr lang="da-DK" sz="1200" dirty="0"/>
              <a:t> overføres fra ESR til det nye </a:t>
            </a:r>
            <a:r>
              <a:rPr lang="da-DK" sz="1200" dirty="0" err="1"/>
              <a:t>ejerfortegnelsesregister</a:t>
            </a:r>
            <a:r>
              <a:rPr lang="da-DK" sz="1200" dirty="0"/>
              <a:t>. Planen skal endvidere præcisere, hvorledes data opdateres i </a:t>
            </a:r>
            <a:r>
              <a:rPr lang="da-DK" sz="1200" dirty="0" err="1"/>
              <a:t>ejerfortegnelsen</a:t>
            </a:r>
            <a:r>
              <a:rPr lang="da-DK" sz="1200" dirty="0"/>
              <a:t> i en periode, hvor ESR er masterregister, og hvorledes </a:t>
            </a:r>
            <a:r>
              <a:rPr lang="da-DK" sz="1200" dirty="0" err="1"/>
              <a:t>ejerdata</a:t>
            </a:r>
            <a:r>
              <a:rPr lang="da-DK" sz="1200" dirty="0"/>
              <a:t> eventuelt opdateres i ESR efterfølgende, når </a:t>
            </a:r>
            <a:r>
              <a:rPr lang="da-DK" sz="1200" dirty="0" err="1"/>
              <a:t>ejerfortegnelsen</a:t>
            </a:r>
            <a:r>
              <a:rPr lang="da-DK" sz="1200" dirty="0"/>
              <a:t> er masterregister. Til denne opgave skal medvirke kompetencer, som har godt kendskab til de arbejdsprocesser og -terminer, der ligger til grund for udskriften af ejendomsskatteopkrævningen.</a:t>
            </a:r>
          </a:p>
          <a:p>
            <a:pPr marL="0" indent="0">
              <a:buNone/>
            </a:pPr>
            <a:r>
              <a:rPr lang="da-DK" sz="1200" dirty="0"/>
              <a:t> </a:t>
            </a:r>
          </a:p>
          <a:p>
            <a:pPr marL="0" indent="0">
              <a:buNone/>
            </a:pPr>
            <a:r>
              <a:rPr lang="da-DK" sz="1200" dirty="0"/>
              <a:t>KL håber, at disse kompetencer snarest kan være tilstede hos TLR nærmest fuldtids i en periode over 2-3 måneder, således at </a:t>
            </a:r>
            <a:r>
              <a:rPr lang="da-DK" sz="1200" dirty="0" err="1"/>
              <a:t>ejerfortegnelsessystemet</a:t>
            </a:r>
            <a:r>
              <a:rPr lang="da-DK" sz="1200" dirty="0"/>
              <a:t> kan være klar til paralleldriften i 2016.</a:t>
            </a:r>
          </a:p>
          <a:p>
            <a:pPr marL="0" indent="0">
              <a:buNone/>
            </a:pPr>
            <a:r>
              <a:rPr lang="da-DK" sz="1200" dirty="0"/>
              <a:t> </a:t>
            </a:r>
          </a:p>
          <a:p>
            <a:pPr marL="0" indent="0">
              <a:buNone/>
            </a:pPr>
            <a:r>
              <a:rPr lang="da-DK" sz="1200" dirty="0"/>
              <a:t>Det er væsentlig for KL, at disse kompetencer har en sådan placering </a:t>
            </a:r>
            <a:r>
              <a:rPr lang="da-DK" sz="1200" dirty="0" err="1"/>
              <a:t>ift</a:t>
            </a:r>
            <a:r>
              <a:rPr lang="da-DK" sz="1200" dirty="0"/>
              <a:t> DSST/TLR, at de har prokura til at indgå forpligtende aftaler på vegne af DSST/TLR – eller med meget kort varsel kan skaffe sig prokura.</a:t>
            </a:r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8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807" y="1223451"/>
            <a:ext cx="8229600" cy="576262"/>
          </a:xfrm>
        </p:spPr>
        <p:txBody>
          <a:bodyPr/>
          <a:lstStyle/>
          <a:p>
            <a:pPr algn="l"/>
            <a:r>
              <a:rPr lang="da-DK" dirty="0" smtClean="0"/>
              <a:t>Plan A: Ejerfortegnelse integreret i Tingbogen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4269658"/>
            <a:ext cx="8229600" cy="2039066"/>
          </a:xfrm>
        </p:spPr>
        <p:txBody>
          <a:bodyPr/>
          <a:lstStyle/>
          <a:p>
            <a:pPr marL="0" indent="0">
              <a:buNone/>
            </a:pPr>
            <a:r>
              <a:rPr lang="da-DK" sz="1400" b="1" dirty="0"/>
              <a:t>Afklaring af faglige og forvaltningsmæssige udeståender vedr. Ejerfortegnelsen:</a:t>
            </a:r>
          </a:p>
          <a:p>
            <a:pPr lvl="0"/>
            <a:r>
              <a:rPr lang="da-DK" sz="1400" dirty="0"/>
              <a:t>Præcisering af </a:t>
            </a:r>
            <a:r>
              <a:rPr lang="da-DK" sz="1400" dirty="0" smtClean="0"/>
              <a:t>forretningsmæssige krav som konsekvens af obligatorisk tinglysning af ejerskifter</a:t>
            </a:r>
          </a:p>
          <a:p>
            <a:r>
              <a:rPr lang="da-DK" sz="1400" dirty="0"/>
              <a:t>Afklaring af i hvilket omfang Ejerfortegnelsens løsningsarkitektur kan implementeres under e-TL</a:t>
            </a:r>
          </a:p>
          <a:p>
            <a:pPr lvl="0"/>
            <a:r>
              <a:rPr lang="da-DK" sz="1400" dirty="0" smtClean="0"/>
              <a:t>Præcisering af TLR/KL/SKAT/</a:t>
            </a:r>
            <a:r>
              <a:rPr lang="da-DK" sz="1400" dirty="0" err="1" smtClean="0"/>
              <a:t>MBBL’s</a:t>
            </a:r>
            <a:r>
              <a:rPr lang="da-DK" sz="1400" dirty="0" smtClean="0"/>
              <a:t> roller og ansvar</a:t>
            </a:r>
          </a:p>
          <a:p>
            <a:pPr lvl="0"/>
            <a:r>
              <a:rPr lang="da-DK" sz="1400" dirty="0" smtClean="0"/>
              <a:t>Udarbejdelse af migrationsplan </a:t>
            </a:r>
            <a:r>
              <a:rPr lang="da-DK" sz="1400" dirty="0"/>
              <a:t>for </a:t>
            </a:r>
            <a:r>
              <a:rPr lang="da-DK" sz="1400" dirty="0" err="1" smtClean="0"/>
              <a:t>ESR’s</a:t>
            </a:r>
            <a:r>
              <a:rPr lang="da-DK" sz="1400" dirty="0" smtClean="0"/>
              <a:t> </a:t>
            </a:r>
            <a:r>
              <a:rPr lang="da-DK" sz="1400" dirty="0" err="1" smtClean="0"/>
              <a:t>ejerdata</a:t>
            </a:r>
            <a:endParaRPr lang="da-DK" sz="1400" dirty="0" smtClean="0"/>
          </a:p>
          <a:p>
            <a:pPr lvl="0"/>
            <a:r>
              <a:rPr lang="da-DK" sz="1400" dirty="0" smtClean="0"/>
              <a:t>Skifte- </a:t>
            </a:r>
            <a:r>
              <a:rPr lang="da-DK" sz="1400" dirty="0"/>
              <a:t>og fogedretternes roller/ansvar ift. opdatering af </a:t>
            </a:r>
            <a:r>
              <a:rPr lang="da-DK" sz="1400" dirty="0" smtClean="0"/>
              <a:t>Ejerfortegnelsen/Tingbog.</a:t>
            </a:r>
            <a:endParaRPr lang="da-DK" sz="1400" dirty="0"/>
          </a:p>
          <a:p>
            <a:r>
              <a:rPr lang="da-DK" sz="1400" dirty="0" smtClean="0"/>
              <a:t>Særlige problemstillinger i relation til CPR og CVR</a:t>
            </a:r>
            <a:endParaRPr lang="en-GB" sz="1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70" y="1909757"/>
            <a:ext cx="6866193" cy="209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Lige forbindelse 8"/>
          <p:cNvCxnSpPr/>
          <p:nvPr/>
        </p:nvCxnSpPr>
        <p:spPr bwMode="auto">
          <a:xfrm>
            <a:off x="4225411" y="2300748"/>
            <a:ext cx="0" cy="1705733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9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>
              <a:spcAft>
                <a:spcPts val="600"/>
              </a:spcAft>
            </a:pPr>
            <a:r>
              <a:rPr lang="da-DK" sz="3200" kern="0" dirty="0" smtClean="0">
                <a:solidFill>
                  <a:srgbClr val="006600"/>
                </a:solidFill>
              </a:rPr>
              <a:t>7. </a:t>
            </a:r>
            <a:r>
              <a:rPr lang="da-DK" sz="3200" dirty="0"/>
              <a:t>Plan for </a:t>
            </a:r>
            <a:r>
              <a:rPr lang="da-DK" sz="3200" dirty="0" err="1" smtClean="0"/>
              <a:t>replanlægning</a:t>
            </a:r>
            <a:r>
              <a:rPr lang="da-DK" sz="3200" dirty="0" smtClean="0"/>
              <a:t> </a:t>
            </a:r>
            <a:r>
              <a:rPr lang="da-DK" sz="3200" dirty="0"/>
              <a:t>af GD1 og </a:t>
            </a:r>
            <a:r>
              <a:rPr lang="da-DK" sz="3200" dirty="0" smtClean="0"/>
              <a:t>GD2</a:t>
            </a:r>
            <a:endParaRPr lang="da-DK" sz="3200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9538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dirty="0"/>
              <a:t>jf. </a:t>
            </a:r>
            <a:r>
              <a:rPr lang="da-DK" dirty="0" smtClean="0">
                <a:hlinkClick r:id="rId3" action="ppaction://hlinkfile"/>
              </a:rPr>
              <a:t>bilag D (statusnotat</a:t>
            </a:r>
            <a:r>
              <a:rPr lang="da-DK" dirty="0" smtClean="0">
                <a:hlinkClick r:id="rId3" action="ppaction://hlinkfile"/>
              </a:rPr>
              <a:t>)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0" indent="0" algn="ctr">
              <a:buFontTx/>
              <a:buNone/>
            </a:pPr>
            <a:r>
              <a:rPr lang="da-DK" i="1" kern="0" dirty="0" smtClean="0"/>
              <a:t>(Beslutning)</a:t>
            </a:r>
          </a:p>
          <a:p>
            <a:pPr marL="0" indent="0" algn="ctr">
              <a:buFontTx/>
              <a:buNone/>
            </a:pPr>
            <a:endParaRPr lang="da-DK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4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ktangel 224"/>
          <p:cNvSpPr/>
          <p:nvPr/>
        </p:nvSpPr>
        <p:spPr bwMode="auto">
          <a:xfrm>
            <a:off x="4499992" y="4437112"/>
            <a:ext cx="1800200" cy="576064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7" name="Rektangel 226"/>
          <p:cNvSpPr/>
          <p:nvPr/>
        </p:nvSpPr>
        <p:spPr bwMode="auto">
          <a:xfrm>
            <a:off x="4499993" y="3573016"/>
            <a:ext cx="2232248" cy="864096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8" name="Rektangel 227"/>
          <p:cNvSpPr/>
          <p:nvPr/>
        </p:nvSpPr>
        <p:spPr bwMode="auto">
          <a:xfrm>
            <a:off x="5004049" y="3140968"/>
            <a:ext cx="1728192" cy="432048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9" name="Rektangel 228"/>
          <p:cNvSpPr/>
          <p:nvPr/>
        </p:nvSpPr>
        <p:spPr bwMode="auto">
          <a:xfrm>
            <a:off x="5652121" y="2276872"/>
            <a:ext cx="1080120" cy="864096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4" name="Rektangel 223"/>
          <p:cNvSpPr/>
          <p:nvPr/>
        </p:nvSpPr>
        <p:spPr bwMode="auto">
          <a:xfrm>
            <a:off x="3131840" y="2276872"/>
            <a:ext cx="576064" cy="2736304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2" name="Rektangel 221"/>
          <p:cNvSpPr/>
          <p:nvPr/>
        </p:nvSpPr>
        <p:spPr bwMode="auto">
          <a:xfrm>
            <a:off x="1979712" y="2276872"/>
            <a:ext cx="504056" cy="2736304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5" name="Rektangel 124"/>
          <p:cNvSpPr/>
          <p:nvPr/>
        </p:nvSpPr>
        <p:spPr bwMode="auto">
          <a:xfrm>
            <a:off x="7596337" y="2276872"/>
            <a:ext cx="1547663" cy="2736304"/>
          </a:xfrm>
          <a:prstGeom prst="rect">
            <a:avLst/>
          </a:prstGeom>
          <a:solidFill>
            <a:srgbClr val="00B0F0">
              <a:alpha val="47000"/>
            </a:srgb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/>
              <a:t>Parallel-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/>
              <a:t>drift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3" name="Lige pilforbindelse 12"/>
          <p:cNvCxnSpPr/>
          <p:nvPr/>
        </p:nvCxnSpPr>
        <p:spPr bwMode="auto">
          <a:xfrm>
            <a:off x="41482" y="3573016"/>
            <a:ext cx="9082151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Lige forbindelse 13"/>
          <p:cNvCxnSpPr/>
          <p:nvPr/>
        </p:nvCxnSpPr>
        <p:spPr bwMode="auto">
          <a:xfrm>
            <a:off x="8892480" y="1385950"/>
            <a:ext cx="0" cy="369923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Lige forbindelse 14"/>
          <p:cNvCxnSpPr/>
          <p:nvPr/>
        </p:nvCxnSpPr>
        <p:spPr bwMode="auto">
          <a:xfrm>
            <a:off x="7596336" y="1536078"/>
            <a:ext cx="0" cy="3477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Lige forbindelse 15"/>
          <p:cNvCxnSpPr/>
          <p:nvPr/>
        </p:nvCxnSpPr>
        <p:spPr bwMode="auto">
          <a:xfrm>
            <a:off x="6300192" y="1385950"/>
            <a:ext cx="0" cy="369923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Lige forbindelse 16"/>
          <p:cNvCxnSpPr/>
          <p:nvPr/>
        </p:nvCxnSpPr>
        <p:spPr bwMode="auto">
          <a:xfrm>
            <a:off x="8244408" y="1522434"/>
            <a:ext cx="0" cy="34907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Lige forbindelse 17"/>
          <p:cNvCxnSpPr/>
          <p:nvPr/>
        </p:nvCxnSpPr>
        <p:spPr bwMode="auto">
          <a:xfrm>
            <a:off x="6948264" y="1536078"/>
            <a:ext cx="0" cy="3477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Lige forbindelse 18"/>
          <p:cNvCxnSpPr/>
          <p:nvPr/>
        </p:nvCxnSpPr>
        <p:spPr bwMode="auto">
          <a:xfrm>
            <a:off x="2411760" y="1556792"/>
            <a:ext cx="0" cy="34563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Lige forbindelse 19"/>
          <p:cNvCxnSpPr/>
          <p:nvPr/>
        </p:nvCxnSpPr>
        <p:spPr bwMode="auto">
          <a:xfrm>
            <a:off x="1115616" y="1412776"/>
            <a:ext cx="0" cy="367240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Lige forbindelse 20"/>
          <p:cNvCxnSpPr/>
          <p:nvPr/>
        </p:nvCxnSpPr>
        <p:spPr bwMode="auto">
          <a:xfrm>
            <a:off x="3059832" y="1556792"/>
            <a:ext cx="0" cy="34563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Lige forbindelse 21"/>
          <p:cNvCxnSpPr/>
          <p:nvPr/>
        </p:nvCxnSpPr>
        <p:spPr bwMode="auto">
          <a:xfrm>
            <a:off x="1763688" y="1556792"/>
            <a:ext cx="0" cy="34563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>
            <a:off x="5004048" y="1536078"/>
            <a:ext cx="0" cy="3477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Lige forbindelse 23"/>
          <p:cNvCxnSpPr/>
          <p:nvPr/>
        </p:nvCxnSpPr>
        <p:spPr bwMode="auto">
          <a:xfrm>
            <a:off x="3707904" y="1385950"/>
            <a:ext cx="0" cy="369923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Lige forbindelse 24"/>
          <p:cNvCxnSpPr/>
          <p:nvPr/>
        </p:nvCxnSpPr>
        <p:spPr bwMode="auto">
          <a:xfrm>
            <a:off x="5652120" y="1536078"/>
            <a:ext cx="0" cy="3477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Lige forbindelse 25"/>
          <p:cNvCxnSpPr/>
          <p:nvPr/>
        </p:nvCxnSpPr>
        <p:spPr bwMode="auto">
          <a:xfrm>
            <a:off x="4355976" y="1536078"/>
            <a:ext cx="0" cy="3477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1" name="Lige pilforbindelse 80"/>
          <p:cNvCxnSpPr/>
          <p:nvPr/>
        </p:nvCxnSpPr>
        <p:spPr bwMode="auto">
          <a:xfrm>
            <a:off x="53357" y="1844824"/>
            <a:ext cx="9082151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Lige pilforbindelse 81"/>
          <p:cNvCxnSpPr/>
          <p:nvPr/>
        </p:nvCxnSpPr>
        <p:spPr bwMode="auto">
          <a:xfrm>
            <a:off x="53357" y="2276872"/>
            <a:ext cx="9082151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Lige forbindelse 209"/>
          <p:cNvCxnSpPr/>
          <p:nvPr/>
        </p:nvCxnSpPr>
        <p:spPr bwMode="auto">
          <a:xfrm>
            <a:off x="5004048" y="4653136"/>
            <a:ext cx="648072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Lige forbindelse 208"/>
          <p:cNvCxnSpPr/>
          <p:nvPr/>
        </p:nvCxnSpPr>
        <p:spPr bwMode="auto">
          <a:xfrm>
            <a:off x="5868144" y="4221088"/>
            <a:ext cx="1080120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Lige forbindelse 206"/>
          <p:cNvCxnSpPr/>
          <p:nvPr/>
        </p:nvCxnSpPr>
        <p:spPr bwMode="auto">
          <a:xfrm>
            <a:off x="5868144" y="3789040"/>
            <a:ext cx="1080120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Lige forbindelse 205"/>
          <p:cNvCxnSpPr/>
          <p:nvPr/>
        </p:nvCxnSpPr>
        <p:spPr bwMode="auto">
          <a:xfrm>
            <a:off x="6084168" y="3356992"/>
            <a:ext cx="864096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Lige forbindelse 204"/>
          <p:cNvCxnSpPr/>
          <p:nvPr/>
        </p:nvCxnSpPr>
        <p:spPr bwMode="auto">
          <a:xfrm>
            <a:off x="6732240" y="2924944"/>
            <a:ext cx="648072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Lige forbindelse 199"/>
          <p:cNvCxnSpPr>
            <a:stCxn id="155" idx="1"/>
          </p:cNvCxnSpPr>
          <p:nvPr/>
        </p:nvCxnSpPr>
        <p:spPr bwMode="auto">
          <a:xfrm>
            <a:off x="4499992" y="4653152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Lige forbindelse 196"/>
          <p:cNvCxnSpPr>
            <a:stCxn id="145" idx="1"/>
          </p:cNvCxnSpPr>
          <p:nvPr/>
        </p:nvCxnSpPr>
        <p:spPr bwMode="auto">
          <a:xfrm flipV="1">
            <a:off x="4499992" y="4221088"/>
            <a:ext cx="1368152" cy="16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5" name="Lige forbindelse 194"/>
          <p:cNvCxnSpPr/>
          <p:nvPr/>
        </p:nvCxnSpPr>
        <p:spPr bwMode="auto">
          <a:xfrm>
            <a:off x="4499992" y="3789040"/>
            <a:ext cx="1368152" cy="0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Lige forbindelse 193"/>
          <p:cNvCxnSpPr/>
          <p:nvPr/>
        </p:nvCxnSpPr>
        <p:spPr bwMode="auto">
          <a:xfrm flipV="1">
            <a:off x="5004048" y="3356992"/>
            <a:ext cx="1080120" cy="1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Lige forbindelse 192"/>
          <p:cNvCxnSpPr/>
          <p:nvPr/>
        </p:nvCxnSpPr>
        <p:spPr bwMode="auto">
          <a:xfrm>
            <a:off x="5652120" y="2492896"/>
            <a:ext cx="1080120" cy="0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Lige forbindelse 191"/>
          <p:cNvCxnSpPr/>
          <p:nvPr/>
        </p:nvCxnSpPr>
        <p:spPr bwMode="auto">
          <a:xfrm>
            <a:off x="3851920" y="4653136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Lige forbindelse 190"/>
          <p:cNvCxnSpPr/>
          <p:nvPr/>
        </p:nvCxnSpPr>
        <p:spPr bwMode="auto">
          <a:xfrm>
            <a:off x="3851920" y="4221088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Lige forbindelse 189"/>
          <p:cNvCxnSpPr/>
          <p:nvPr/>
        </p:nvCxnSpPr>
        <p:spPr bwMode="auto">
          <a:xfrm>
            <a:off x="3851920" y="3789040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Lige forbindelse 188"/>
          <p:cNvCxnSpPr/>
          <p:nvPr/>
        </p:nvCxnSpPr>
        <p:spPr bwMode="auto">
          <a:xfrm>
            <a:off x="4139952" y="3356992"/>
            <a:ext cx="576064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Lige forbindelse 186"/>
          <p:cNvCxnSpPr/>
          <p:nvPr/>
        </p:nvCxnSpPr>
        <p:spPr bwMode="auto">
          <a:xfrm>
            <a:off x="4716016" y="2924944"/>
            <a:ext cx="576064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Lige forbindelse 185"/>
          <p:cNvCxnSpPr/>
          <p:nvPr/>
        </p:nvCxnSpPr>
        <p:spPr bwMode="auto">
          <a:xfrm>
            <a:off x="2339752" y="4653136"/>
            <a:ext cx="216024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5" name="Lige forbindelse 184"/>
          <p:cNvCxnSpPr/>
          <p:nvPr/>
        </p:nvCxnSpPr>
        <p:spPr bwMode="auto">
          <a:xfrm>
            <a:off x="3131840" y="4221088"/>
            <a:ext cx="576064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Lige forbindelse 183"/>
          <p:cNvCxnSpPr/>
          <p:nvPr/>
        </p:nvCxnSpPr>
        <p:spPr bwMode="auto">
          <a:xfrm>
            <a:off x="2411760" y="3789040"/>
            <a:ext cx="216024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Lige forbindelse 182"/>
          <p:cNvCxnSpPr/>
          <p:nvPr/>
        </p:nvCxnSpPr>
        <p:spPr bwMode="auto">
          <a:xfrm>
            <a:off x="3131840" y="3356992"/>
            <a:ext cx="576064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Lige forbindelse 181"/>
          <p:cNvCxnSpPr/>
          <p:nvPr/>
        </p:nvCxnSpPr>
        <p:spPr bwMode="auto">
          <a:xfrm>
            <a:off x="3203848" y="2924944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Lige forbindelse 180"/>
          <p:cNvCxnSpPr/>
          <p:nvPr/>
        </p:nvCxnSpPr>
        <p:spPr bwMode="auto">
          <a:xfrm>
            <a:off x="1979712" y="4653136"/>
            <a:ext cx="36004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Lige forbindelse 179"/>
          <p:cNvCxnSpPr/>
          <p:nvPr/>
        </p:nvCxnSpPr>
        <p:spPr bwMode="auto">
          <a:xfrm>
            <a:off x="1979712" y="4221088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Lige forbindelse 178"/>
          <p:cNvCxnSpPr/>
          <p:nvPr/>
        </p:nvCxnSpPr>
        <p:spPr bwMode="auto">
          <a:xfrm>
            <a:off x="1979712" y="3789040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Lige forbindelse 177"/>
          <p:cNvCxnSpPr/>
          <p:nvPr/>
        </p:nvCxnSpPr>
        <p:spPr bwMode="auto">
          <a:xfrm>
            <a:off x="1979712" y="3356992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Lige forbindelse 176"/>
          <p:cNvCxnSpPr/>
          <p:nvPr/>
        </p:nvCxnSpPr>
        <p:spPr bwMode="auto">
          <a:xfrm>
            <a:off x="2051720" y="2924944"/>
            <a:ext cx="792088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Lige forbindelse 173"/>
          <p:cNvCxnSpPr/>
          <p:nvPr/>
        </p:nvCxnSpPr>
        <p:spPr bwMode="auto">
          <a:xfrm>
            <a:off x="1979712" y="2492896"/>
            <a:ext cx="504056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Lige forbindelse 121"/>
          <p:cNvCxnSpPr/>
          <p:nvPr/>
        </p:nvCxnSpPr>
        <p:spPr bwMode="auto">
          <a:xfrm>
            <a:off x="3131840" y="2492896"/>
            <a:ext cx="72008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Lige forbindelse 115"/>
          <p:cNvCxnSpPr/>
          <p:nvPr/>
        </p:nvCxnSpPr>
        <p:spPr bwMode="auto">
          <a:xfrm>
            <a:off x="4716016" y="2492896"/>
            <a:ext cx="576064" cy="0"/>
          </a:xfrm>
          <a:prstGeom prst="line">
            <a:avLst/>
          </a:prstGeom>
          <a:noFill/>
          <a:ln w="762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Lige forbindelse 118"/>
          <p:cNvCxnSpPr/>
          <p:nvPr/>
        </p:nvCxnSpPr>
        <p:spPr bwMode="auto">
          <a:xfrm>
            <a:off x="5652120" y="2924944"/>
            <a:ext cx="1080120" cy="16"/>
          </a:xfrm>
          <a:prstGeom prst="line">
            <a:avLst/>
          </a:prstGeom>
          <a:noFill/>
          <a:ln w="7620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Lige forbindelse 120"/>
          <p:cNvCxnSpPr/>
          <p:nvPr/>
        </p:nvCxnSpPr>
        <p:spPr bwMode="auto">
          <a:xfrm>
            <a:off x="6732240" y="2492896"/>
            <a:ext cx="648072" cy="0"/>
          </a:xfrm>
          <a:prstGeom prst="line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Lige forbindelse 126"/>
          <p:cNvCxnSpPr/>
          <p:nvPr/>
        </p:nvCxnSpPr>
        <p:spPr bwMode="auto">
          <a:xfrm>
            <a:off x="1187624" y="2924944"/>
            <a:ext cx="360040" cy="0"/>
          </a:xfrm>
          <a:prstGeom prst="line">
            <a:avLst/>
          </a:prstGeom>
          <a:noFill/>
          <a:ln w="76200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14</a:t>
            </a:fld>
            <a:endParaRPr lang="da-DK" dirty="0"/>
          </a:p>
        </p:txBody>
      </p:sp>
      <p:sp>
        <p:nvSpPr>
          <p:cNvPr id="27" name="Tekstboks 26"/>
          <p:cNvSpPr txBox="1"/>
          <p:nvPr/>
        </p:nvSpPr>
        <p:spPr>
          <a:xfrm>
            <a:off x="6948264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2. kv.</a:t>
            </a:r>
            <a:endParaRPr lang="da-DK" sz="1600" dirty="0"/>
          </a:p>
        </p:txBody>
      </p:sp>
      <p:sp>
        <p:nvSpPr>
          <p:cNvPr id="28" name="Tekstboks 27"/>
          <p:cNvSpPr txBox="1"/>
          <p:nvPr/>
        </p:nvSpPr>
        <p:spPr>
          <a:xfrm>
            <a:off x="7596336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3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30" name="Tekstboks 29"/>
          <p:cNvSpPr txBox="1"/>
          <p:nvPr/>
        </p:nvSpPr>
        <p:spPr>
          <a:xfrm>
            <a:off x="6300192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1. kv.</a:t>
            </a:r>
            <a:endParaRPr lang="da-DK" sz="1600" dirty="0"/>
          </a:p>
        </p:txBody>
      </p:sp>
      <p:sp>
        <p:nvSpPr>
          <p:cNvPr id="31" name="Tekstboks 30"/>
          <p:cNvSpPr txBox="1"/>
          <p:nvPr/>
        </p:nvSpPr>
        <p:spPr>
          <a:xfrm>
            <a:off x="1763688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2. kv.</a:t>
            </a:r>
            <a:endParaRPr lang="da-DK" sz="1600" dirty="0"/>
          </a:p>
        </p:txBody>
      </p:sp>
      <p:sp>
        <p:nvSpPr>
          <p:cNvPr id="32" name="Tekstboks 31"/>
          <p:cNvSpPr txBox="1"/>
          <p:nvPr/>
        </p:nvSpPr>
        <p:spPr>
          <a:xfrm>
            <a:off x="2411760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3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33" name="Tekstboks 32"/>
          <p:cNvSpPr txBox="1"/>
          <p:nvPr/>
        </p:nvSpPr>
        <p:spPr>
          <a:xfrm>
            <a:off x="3059832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4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34" name="Tekstboks 33"/>
          <p:cNvSpPr txBox="1"/>
          <p:nvPr/>
        </p:nvSpPr>
        <p:spPr>
          <a:xfrm>
            <a:off x="1115616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1. kv.</a:t>
            </a:r>
            <a:endParaRPr lang="da-DK" sz="1600" dirty="0"/>
          </a:p>
        </p:txBody>
      </p:sp>
      <p:sp>
        <p:nvSpPr>
          <p:cNvPr id="35" name="Tekstboks 34"/>
          <p:cNvSpPr txBox="1"/>
          <p:nvPr/>
        </p:nvSpPr>
        <p:spPr>
          <a:xfrm>
            <a:off x="4355976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2. kv.</a:t>
            </a:r>
            <a:endParaRPr lang="da-DK" sz="1600" dirty="0"/>
          </a:p>
        </p:txBody>
      </p:sp>
      <p:sp>
        <p:nvSpPr>
          <p:cNvPr id="36" name="Tekstboks 35"/>
          <p:cNvSpPr txBox="1"/>
          <p:nvPr/>
        </p:nvSpPr>
        <p:spPr>
          <a:xfrm>
            <a:off x="5004048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3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37" name="Tekstboks 36"/>
          <p:cNvSpPr txBox="1"/>
          <p:nvPr/>
        </p:nvSpPr>
        <p:spPr>
          <a:xfrm>
            <a:off x="5652121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4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38" name="Tekstboks 37"/>
          <p:cNvSpPr txBox="1"/>
          <p:nvPr/>
        </p:nvSpPr>
        <p:spPr>
          <a:xfrm>
            <a:off x="3707904" y="14847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1. kv.</a:t>
            </a:r>
            <a:endParaRPr lang="da-DK" sz="1600" dirty="0"/>
          </a:p>
        </p:txBody>
      </p:sp>
      <p:sp>
        <p:nvSpPr>
          <p:cNvPr id="39" name="Tekstboks 38"/>
          <p:cNvSpPr txBox="1"/>
          <p:nvPr/>
        </p:nvSpPr>
        <p:spPr>
          <a:xfrm>
            <a:off x="4644008" y="1052736"/>
            <a:ext cx="70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2015</a:t>
            </a:r>
            <a:endParaRPr lang="da-DK" sz="2000" dirty="0"/>
          </a:p>
        </p:txBody>
      </p:sp>
      <p:sp>
        <p:nvSpPr>
          <p:cNvPr id="40" name="Tekstboks 39"/>
          <p:cNvSpPr txBox="1"/>
          <p:nvPr/>
        </p:nvSpPr>
        <p:spPr>
          <a:xfrm>
            <a:off x="7236296" y="1052736"/>
            <a:ext cx="70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2016</a:t>
            </a:r>
            <a:endParaRPr lang="da-DK" sz="2000" dirty="0"/>
          </a:p>
        </p:txBody>
      </p:sp>
      <p:sp>
        <p:nvSpPr>
          <p:cNvPr id="41" name="Tekstboks 40"/>
          <p:cNvSpPr txBox="1"/>
          <p:nvPr/>
        </p:nvSpPr>
        <p:spPr>
          <a:xfrm>
            <a:off x="2051720" y="1052736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2014</a:t>
            </a:r>
            <a:endParaRPr lang="da-DK" sz="2000" dirty="0"/>
          </a:p>
        </p:txBody>
      </p:sp>
      <p:sp>
        <p:nvSpPr>
          <p:cNvPr id="72" name="Rombe 71"/>
          <p:cNvSpPr/>
          <p:nvPr/>
        </p:nvSpPr>
        <p:spPr bwMode="auto">
          <a:xfrm>
            <a:off x="6300224" y="3645056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73" name="Rombe 72"/>
          <p:cNvSpPr/>
          <p:nvPr/>
        </p:nvSpPr>
        <p:spPr bwMode="auto">
          <a:xfrm>
            <a:off x="2051752" y="1916864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35496" y="2276872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BBR</a:t>
            </a:r>
            <a:endParaRPr lang="da-DK" sz="2000" dirty="0"/>
          </a:p>
        </p:txBody>
      </p:sp>
      <p:sp>
        <p:nvSpPr>
          <p:cNvPr id="76" name="Rombe 75"/>
          <p:cNvSpPr/>
          <p:nvPr/>
        </p:nvSpPr>
        <p:spPr bwMode="auto">
          <a:xfrm>
            <a:off x="6156176" y="1916864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78" name="Rombe 77"/>
          <p:cNvSpPr/>
          <p:nvPr/>
        </p:nvSpPr>
        <p:spPr bwMode="auto">
          <a:xfrm>
            <a:off x="1187624" y="1916864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79" name="Tekstboks 78"/>
          <p:cNvSpPr txBox="1"/>
          <p:nvPr/>
        </p:nvSpPr>
        <p:spPr>
          <a:xfrm>
            <a:off x="3684" y="3573016"/>
            <a:ext cx="626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DAR</a:t>
            </a:r>
            <a:endParaRPr lang="da-DK" sz="2000" dirty="0"/>
          </a:p>
        </p:txBody>
      </p:sp>
      <p:sp>
        <p:nvSpPr>
          <p:cNvPr id="84" name="Tekstboks 83"/>
          <p:cNvSpPr txBox="1"/>
          <p:nvPr/>
        </p:nvSpPr>
        <p:spPr>
          <a:xfrm>
            <a:off x="50061" y="1844824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GD7</a:t>
            </a:r>
            <a:endParaRPr lang="da-DK" sz="2000" dirty="0"/>
          </a:p>
        </p:txBody>
      </p:sp>
      <p:sp>
        <p:nvSpPr>
          <p:cNvPr id="93" name="Rombe 92"/>
          <p:cNvSpPr/>
          <p:nvPr/>
        </p:nvSpPr>
        <p:spPr bwMode="auto">
          <a:xfrm>
            <a:off x="1979712" y="4509152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94" name="Rombe 93"/>
          <p:cNvSpPr/>
          <p:nvPr/>
        </p:nvSpPr>
        <p:spPr bwMode="auto">
          <a:xfrm>
            <a:off x="1202101" y="2780928"/>
            <a:ext cx="288000" cy="288000"/>
          </a:xfrm>
          <a:prstGeom prst="diamond">
            <a:avLst/>
          </a:prstGeom>
          <a:solidFill>
            <a:srgbClr val="808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0</a:t>
            </a:r>
            <a:endParaRPr kumimoji="0" lang="da-DK" sz="16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95" name="Rombe 94"/>
          <p:cNvSpPr/>
          <p:nvPr/>
        </p:nvSpPr>
        <p:spPr bwMode="auto">
          <a:xfrm>
            <a:off x="2123760" y="3213008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96" name="Rombe 95"/>
          <p:cNvSpPr/>
          <p:nvPr/>
        </p:nvSpPr>
        <p:spPr bwMode="auto">
          <a:xfrm>
            <a:off x="3275888" y="3213008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35496" y="3140968"/>
            <a:ext cx="1057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Matrikel</a:t>
            </a:r>
            <a:endParaRPr lang="da-DK" sz="2000" dirty="0"/>
          </a:p>
        </p:txBody>
      </p:sp>
      <p:sp>
        <p:nvSpPr>
          <p:cNvPr id="109" name="Tekstboks 108"/>
          <p:cNvSpPr txBox="1"/>
          <p:nvPr/>
        </p:nvSpPr>
        <p:spPr>
          <a:xfrm>
            <a:off x="35496" y="270892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Ejer</a:t>
            </a:r>
            <a:endParaRPr lang="da-DK" sz="2000" dirty="0"/>
          </a:p>
        </p:txBody>
      </p:sp>
      <p:sp>
        <p:nvSpPr>
          <p:cNvPr id="110" name="Rombe 109"/>
          <p:cNvSpPr/>
          <p:nvPr/>
        </p:nvSpPr>
        <p:spPr bwMode="auto">
          <a:xfrm>
            <a:off x="6300224" y="3213008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12" name="Rombe 111"/>
          <p:cNvSpPr/>
          <p:nvPr/>
        </p:nvSpPr>
        <p:spPr bwMode="auto">
          <a:xfrm>
            <a:off x="2123760" y="2348912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14" name="Tekstboks 113"/>
          <p:cNvSpPr txBox="1"/>
          <p:nvPr/>
        </p:nvSpPr>
        <p:spPr>
          <a:xfrm>
            <a:off x="3684" y="4005064"/>
            <a:ext cx="856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2000" dirty="0" smtClean="0"/>
              <a:t>AWS 5</a:t>
            </a:r>
            <a:endParaRPr lang="da-DK" sz="2000" dirty="0"/>
          </a:p>
        </p:txBody>
      </p:sp>
      <p:sp>
        <p:nvSpPr>
          <p:cNvPr id="77" name="Rombe 76"/>
          <p:cNvSpPr/>
          <p:nvPr/>
        </p:nvSpPr>
        <p:spPr bwMode="auto">
          <a:xfrm>
            <a:off x="3563888" y="1916864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80" name="Rombe 79"/>
          <p:cNvSpPr/>
          <p:nvPr/>
        </p:nvSpPr>
        <p:spPr bwMode="auto">
          <a:xfrm>
            <a:off x="4211960" y="1916864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18" name="Rombe 117"/>
          <p:cNvSpPr/>
          <p:nvPr/>
        </p:nvSpPr>
        <p:spPr bwMode="auto">
          <a:xfrm>
            <a:off x="4860032" y="3645056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01" name="Rombe 100"/>
          <p:cNvSpPr/>
          <p:nvPr/>
        </p:nvSpPr>
        <p:spPr bwMode="auto">
          <a:xfrm>
            <a:off x="6948264" y="2348880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23" name="Rombe 122"/>
          <p:cNvSpPr/>
          <p:nvPr/>
        </p:nvSpPr>
        <p:spPr bwMode="auto">
          <a:xfrm>
            <a:off x="4860032" y="2348912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24" name="Rombe 123"/>
          <p:cNvSpPr/>
          <p:nvPr/>
        </p:nvSpPr>
        <p:spPr bwMode="auto">
          <a:xfrm>
            <a:off x="6156208" y="2348880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98" name="Rombe 97"/>
          <p:cNvSpPr/>
          <p:nvPr/>
        </p:nvSpPr>
        <p:spPr bwMode="auto">
          <a:xfrm>
            <a:off x="6948264" y="2780928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28" name="Rombe 127"/>
          <p:cNvSpPr/>
          <p:nvPr/>
        </p:nvSpPr>
        <p:spPr bwMode="auto">
          <a:xfrm>
            <a:off x="4860032" y="2780960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29" name="Rombe 128"/>
          <p:cNvSpPr/>
          <p:nvPr/>
        </p:nvSpPr>
        <p:spPr bwMode="auto">
          <a:xfrm>
            <a:off x="6156208" y="2780928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33" name="Rombe 132"/>
          <p:cNvSpPr/>
          <p:nvPr/>
        </p:nvSpPr>
        <p:spPr bwMode="auto">
          <a:xfrm>
            <a:off x="4211960" y="3213008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34" name="Rombe 133"/>
          <p:cNvSpPr/>
          <p:nvPr/>
        </p:nvSpPr>
        <p:spPr bwMode="auto">
          <a:xfrm>
            <a:off x="5508104" y="3213008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35" name="Rombe 134"/>
          <p:cNvSpPr/>
          <p:nvPr/>
        </p:nvSpPr>
        <p:spPr bwMode="auto">
          <a:xfrm>
            <a:off x="3275888" y="2348912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00" name="Rombe 99"/>
          <p:cNvSpPr/>
          <p:nvPr/>
        </p:nvSpPr>
        <p:spPr bwMode="auto">
          <a:xfrm>
            <a:off x="4860032" y="1916864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03" name="Rombe 102"/>
          <p:cNvSpPr/>
          <p:nvPr/>
        </p:nvSpPr>
        <p:spPr bwMode="auto">
          <a:xfrm>
            <a:off x="2483768" y="2780960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07" name="Tekstboks 106"/>
          <p:cNvSpPr txBox="1"/>
          <p:nvPr/>
        </p:nvSpPr>
        <p:spPr>
          <a:xfrm>
            <a:off x="3684" y="4469050"/>
            <a:ext cx="1039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000" dirty="0" smtClean="0"/>
              <a:t>DAGI DF</a:t>
            </a:r>
            <a:endParaRPr lang="da-DK" sz="2000" dirty="0"/>
          </a:p>
        </p:txBody>
      </p:sp>
      <p:sp>
        <p:nvSpPr>
          <p:cNvPr id="111" name="Rombe 110"/>
          <p:cNvSpPr/>
          <p:nvPr/>
        </p:nvSpPr>
        <p:spPr bwMode="auto">
          <a:xfrm>
            <a:off x="2051752" y="3645056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15" name="Rombe 114"/>
          <p:cNvSpPr/>
          <p:nvPr/>
        </p:nvSpPr>
        <p:spPr bwMode="auto">
          <a:xfrm>
            <a:off x="2267776" y="3645056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45" name="Rombe 144"/>
          <p:cNvSpPr/>
          <p:nvPr/>
        </p:nvSpPr>
        <p:spPr bwMode="auto">
          <a:xfrm>
            <a:off x="4499992" y="4077104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13" name="Rombe 112"/>
          <p:cNvSpPr/>
          <p:nvPr/>
        </p:nvSpPr>
        <p:spPr bwMode="auto">
          <a:xfrm>
            <a:off x="3275888" y="2780928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47" name="Rombe 146"/>
          <p:cNvSpPr/>
          <p:nvPr/>
        </p:nvSpPr>
        <p:spPr bwMode="auto">
          <a:xfrm>
            <a:off x="6300224" y="4077104"/>
            <a:ext cx="288000" cy="288000"/>
          </a:xfrm>
          <a:prstGeom prst="diamond">
            <a:avLst/>
          </a:prstGeom>
          <a:solidFill>
            <a:srgbClr val="CC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48" name="Rombe 147"/>
          <p:cNvSpPr/>
          <p:nvPr/>
        </p:nvSpPr>
        <p:spPr bwMode="auto">
          <a:xfrm>
            <a:off x="2123760" y="4077104"/>
            <a:ext cx="288000" cy="28800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49" name="Rombe 148"/>
          <p:cNvSpPr/>
          <p:nvPr/>
        </p:nvSpPr>
        <p:spPr bwMode="auto">
          <a:xfrm>
            <a:off x="3275888" y="4077104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17" name="Rombe 116"/>
          <p:cNvSpPr/>
          <p:nvPr/>
        </p:nvSpPr>
        <p:spPr bwMode="auto">
          <a:xfrm>
            <a:off x="3851952" y="3645056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54" name="Rombe 153"/>
          <p:cNvSpPr/>
          <p:nvPr/>
        </p:nvSpPr>
        <p:spPr bwMode="auto">
          <a:xfrm>
            <a:off x="3851920" y="4509152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55" name="Rombe 154"/>
          <p:cNvSpPr/>
          <p:nvPr/>
        </p:nvSpPr>
        <p:spPr bwMode="auto">
          <a:xfrm>
            <a:off x="4499992" y="4509152"/>
            <a:ext cx="288000" cy="288000"/>
          </a:xfrm>
          <a:prstGeom prst="diamond">
            <a:avLst/>
          </a:prstGeom>
          <a:solidFill>
            <a:srgbClr val="00CC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56" name="Rombe 155"/>
          <p:cNvSpPr/>
          <p:nvPr/>
        </p:nvSpPr>
        <p:spPr bwMode="auto">
          <a:xfrm>
            <a:off x="4860032" y="4509152"/>
            <a:ext cx="288000" cy="288000"/>
          </a:xfrm>
          <a:prstGeom prst="diamon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58" name="Titel 1"/>
          <p:cNvSpPr txBox="1">
            <a:spLocks/>
          </p:cNvSpPr>
          <p:nvPr/>
        </p:nvSpPr>
        <p:spPr bwMode="auto">
          <a:xfrm>
            <a:off x="2757956" y="375925"/>
            <a:ext cx="5243110" cy="63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1600" dirty="0"/>
              <a:t>Skitse til hovedplan for GD1 og GD2´s implementeringsplaner</a:t>
            </a:r>
            <a:br>
              <a:rPr lang="da-DK" sz="1600" dirty="0"/>
            </a:br>
            <a:r>
              <a:rPr lang="da-DK" sz="1400" i="1" dirty="0"/>
              <a:t>Tilpasset fælles forudsætninger </a:t>
            </a:r>
            <a:r>
              <a:rPr lang="da-DK" sz="1400" i="1" dirty="0" smtClean="0"/>
              <a:t>og tentativ </a:t>
            </a:r>
            <a:r>
              <a:rPr lang="da-DK" sz="1400" i="1" dirty="0"/>
              <a:t>risikojustering</a:t>
            </a:r>
            <a:endParaRPr lang="da-DK" sz="1400" i="1" kern="0" dirty="0"/>
          </a:p>
        </p:txBody>
      </p:sp>
      <p:sp>
        <p:nvSpPr>
          <p:cNvPr id="120" name="Tekstboks 36"/>
          <p:cNvSpPr txBox="1"/>
          <p:nvPr/>
        </p:nvSpPr>
        <p:spPr>
          <a:xfrm>
            <a:off x="8244408" y="150627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4</a:t>
            </a:r>
            <a:r>
              <a:rPr lang="da-DK" sz="1600" dirty="0" smtClean="0"/>
              <a:t>. kv.</a:t>
            </a:r>
            <a:endParaRPr lang="da-DK" sz="1600" dirty="0"/>
          </a:p>
        </p:txBody>
      </p:sp>
      <p:sp>
        <p:nvSpPr>
          <p:cNvPr id="150" name="Rombe 114"/>
          <p:cNvSpPr/>
          <p:nvPr/>
        </p:nvSpPr>
        <p:spPr bwMode="auto">
          <a:xfrm>
            <a:off x="2195768" y="4509120"/>
            <a:ext cx="288000" cy="2880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52" name="Rombe 116"/>
          <p:cNvSpPr/>
          <p:nvPr/>
        </p:nvSpPr>
        <p:spPr bwMode="auto">
          <a:xfrm>
            <a:off x="3851920" y="4077104"/>
            <a:ext cx="288000" cy="288000"/>
          </a:xfrm>
          <a:prstGeom prst="diamond">
            <a:avLst/>
          </a:prstGeom>
          <a:solidFill>
            <a:srgbClr val="0099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cxnSp>
        <p:nvCxnSpPr>
          <p:cNvPr id="153" name="Lige forbindelse 152"/>
          <p:cNvCxnSpPr>
            <a:endCxn id="152" idx="0"/>
          </p:cNvCxnSpPr>
          <p:nvPr/>
        </p:nvCxnSpPr>
        <p:spPr bwMode="auto">
          <a:xfrm flipH="1">
            <a:off x="3995920" y="3933056"/>
            <a:ext cx="32" cy="144048"/>
          </a:xfrm>
          <a:prstGeom prst="lin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ekstboks 1"/>
          <p:cNvSpPr txBox="1"/>
          <p:nvPr/>
        </p:nvSpPr>
        <p:spPr>
          <a:xfrm>
            <a:off x="402792" y="5114795"/>
            <a:ext cx="8460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Skitse – kun omfattende de centrale og meget indbyrdes afhængige projekter.</a:t>
            </a:r>
            <a:endParaRPr lang="da-DK" sz="2000" dirty="0"/>
          </a:p>
        </p:txBody>
      </p:sp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849" y="5701604"/>
            <a:ext cx="3010213" cy="10581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15</a:t>
            </a:fld>
            <a:endParaRPr lang="da-DK" dirty="0"/>
          </a:p>
        </p:txBody>
      </p:sp>
      <p:sp>
        <p:nvSpPr>
          <p:cNvPr id="158" name="Titel 1"/>
          <p:cNvSpPr txBox="1">
            <a:spLocks/>
          </p:cNvSpPr>
          <p:nvPr/>
        </p:nvSpPr>
        <p:spPr bwMode="auto">
          <a:xfrm>
            <a:off x="2098303" y="759468"/>
            <a:ext cx="6206345" cy="63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i="1" kern="0" dirty="0" smtClean="0"/>
              <a:t>Plan for </a:t>
            </a:r>
            <a:r>
              <a:rPr lang="da-DK" i="1" kern="0" dirty="0" err="1" smtClean="0"/>
              <a:t>replanlægningen</a:t>
            </a:r>
            <a:endParaRPr lang="da-DK" i="1" kern="0" dirty="0"/>
          </a:p>
        </p:txBody>
      </p:sp>
      <p:sp>
        <p:nvSpPr>
          <p:cNvPr id="4" name="Pentagon 3"/>
          <p:cNvSpPr/>
          <p:nvPr/>
        </p:nvSpPr>
        <p:spPr bwMode="auto">
          <a:xfrm>
            <a:off x="2436268" y="5877272"/>
            <a:ext cx="978408" cy="484632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Pentagon 4"/>
          <p:cNvSpPr/>
          <p:nvPr/>
        </p:nvSpPr>
        <p:spPr bwMode="auto">
          <a:xfrm>
            <a:off x="5616117" y="5715976"/>
            <a:ext cx="978408" cy="484632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6" name="Pentagon 225"/>
          <p:cNvSpPr/>
          <p:nvPr/>
        </p:nvSpPr>
        <p:spPr bwMode="auto">
          <a:xfrm>
            <a:off x="4582557" y="5958292"/>
            <a:ext cx="978408" cy="484632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4870046" y="1385236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Marts</a:t>
            </a:r>
            <a:endParaRPr lang="da-DK" sz="2000" dirty="0"/>
          </a:p>
        </p:txBody>
      </p:sp>
      <p:sp>
        <p:nvSpPr>
          <p:cNvPr id="40" name="Tekstboks 39"/>
          <p:cNvSpPr txBox="1"/>
          <p:nvPr/>
        </p:nvSpPr>
        <p:spPr>
          <a:xfrm>
            <a:off x="7511171" y="1385236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April</a:t>
            </a:r>
            <a:endParaRPr lang="da-DK" sz="2000" dirty="0"/>
          </a:p>
        </p:txBody>
      </p:sp>
      <p:sp>
        <p:nvSpPr>
          <p:cNvPr id="41" name="Tekstboks 40"/>
          <p:cNvSpPr txBox="1"/>
          <p:nvPr/>
        </p:nvSpPr>
        <p:spPr>
          <a:xfrm>
            <a:off x="1912509" y="1385236"/>
            <a:ext cx="1000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Februar</a:t>
            </a:r>
            <a:endParaRPr lang="da-DK" sz="2000" dirty="0"/>
          </a:p>
        </p:txBody>
      </p:sp>
      <p:grpSp>
        <p:nvGrpSpPr>
          <p:cNvPr id="6" name="Gruppe 5"/>
          <p:cNvGrpSpPr/>
          <p:nvPr/>
        </p:nvGrpSpPr>
        <p:grpSpPr>
          <a:xfrm>
            <a:off x="41482" y="1564075"/>
            <a:ext cx="9082151" cy="3737179"/>
            <a:chOff x="41482" y="1718450"/>
            <a:chExt cx="9082151" cy="3737179"/>
          </a:xfrm>
        </p:grpSpPr>
        <p:cxnSp>
          <p:nvCxnSpPr>
            <p:cNvPr id="13" name="Lige pilforbindelse 12"/>
            <p:cNvCxnSpPr/>
            <p:nvPr/>
          </p:nvCxnSpPr>
          <p:spPr bwMode="auto">
            <a:xfrm>
              <a:off x="41482" y="3017670"/>
              <a:ext cx="885099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Lige forbindelse 13"/>
            <p:cNvCxnSpPr/>
            <p:nvPr/>
          </p:nvCxnSpPr>
          <p:spPr bwMode="auto">
            <a:xfrm>
              <a:off x="8892480" y="1718450"/>
              <a:ext cx="0" cy="369923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Lige forbindelse 15"/>
            <p:cNvCxnSpPr/>
            <p:nvPr/>
          </p:nvCxnSpPr>
          <p:spPr bwMode="auto">
            <a:xfrm>
              <a:off x="6715817" y="1718450"/>
              <a:ext cx="0" cy="369923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Lige forbindelse 16"/>
            <p:cNvCxnSpPr/>
            <p:nvPr/>
          </p:nvCxnSpPr>
          <p:spPr bwMode="auto">
            <a:xfrm>
              <a:off x="8161283" y="1902434"/>
              <a:ext cx="0" cy="34907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Lige forbindelse 17"/>
            <p:cNvCxnSpPr/>
            <p:nvPr/>
          </p:nvCxnSpPr>
          <p:spPr bwMode="auto">
            <a:xfrm>
              <a:off x="7435139" y="1868578"/>
              <a:ext cx="0" cy="35870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Lige forbindelse 19"/>
            <p:cNvCxnSpPr/>
            <p:nvPr/>
          </p:nvCxnSpPr>
          <p:spPr bwMode="auto">
            <a:xfrm>
              <a:off x="971600" y="1745276"/>
              <a:ext cx="0" cy="367240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Lige forbindelse 20"/>
            <p:cNvCxnSpPr/>
            <p:nvPr/>
          </p:nvCxnSpPr>
          <p:spPr bwMode="auto">
            <a:xfrm flipH="1">
              <a:off x="3099293" y="1889292"/>
              <a:ext cx="8039" cy="352839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Lige forbindelse 21"/>
            <p:cNvCxnSpPr/>
            <p:nvPr/>
          </p:nvCxnSpPr>
          <p:spPr bwMode="auto">
            <a:xfrm>
              <a:off x="1680563" y="1889292"/>
              <a:ext cx="16" cy="35663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Lige forbindelse 22"/>
            <p:cNvCxnSpPr/>
            <p:nvPr/>
          </p:nvCxnSpPr>
          <p:spPr bwMode="auto">
            <a:xfrm>
              <a:off x="5277173" y="1868578"/>
              <a:ext cx="0" cy="35870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Lige forbindelse 23"/>
            <p:cNvCxnSpPr/>
            <p:nvPr/>
          </p:nvCxnSpPr>
          <p:spPr bwMode="auto">
            <a:xfrm>
              <a:off x="3838529" y="1718450"/>
              <a:ext cx="0" cy="369923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Lige forbindelse 24"/>
            <p:cNvCxnSpPr/>
            <p:nvPr/>
          </p:nvCxnSpPr>
          <p:spPr bwMode="auto">
            <a:xfrm>
              <a:off x="5996495" y="1868578"/>
              <a:ext cx="0" cy="35870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Lige forbindelse 25"/>
            <p:cNvCxnSpPr/>
            <p:nvPr/>
          </p:nvCxnSpPr>
          <p:spPr bwMode="auto">
            <a:xfrm>
              <a:off x="4545976" y="1868578"/>
              <a:ext cx="0" cy="35870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1" name="Lige pilforbindelse 80"/>
            <p:cNvCxnSpPr/>
            <p:nvPr/>
          </p:nvCxnSpPr>
          <p:spPr bwMode="auto">
            <a:xfrm>
              <a:off x="41482" y="2177324"/>
              <a:ext cx="9082151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Tekstboks 33"/>
            <p:cNvSpPr txBox="1"/>
            <p:nvPr/>
          </p:nvSpPr>
          <p:spPr>
            <a:xfrm>
              <a:off x="971600" y="186954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6</a:t>
              </a:r>
              <a:endParaRPr lang="da-DK" sz="1400" dirty="0"/>
            </a:p>
          </p:txBody>
        </p:sp>
        <p:sp>
          <p:nvSpPr>
            <p:cNvPr id="114" name="Tekstboks 113"/>
            <p:cNvSpPr txBox="1"/>
            <p:nvPr/>
          </p:nvSpPr>
          <p:spPr>
            <a:xfrm>
              <a:off x="54422" y="2428382"/>
              <a:ext cx="969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2000" dirty="0" smtClean="0"/>
                <a:t>Opstart</a:t>
              </a:r>
              <a:endParaRPr lang="da-DK" sz="2000" dirty="0"/>
            </a:p>
          </p:txBody>
        </p:sp>
        <p:sp>
          <p:nvSpPr>
            <p:cNvPr id="126" name="Tekstboks 125"/>
            <p:cNvSpPr txBox="1"/>
            <p:nvPr/>
          </p:nvSpPr>
          <p:spPr>
            <a:xfrm>
              <a:off x="1704329" y="1862520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7</a:t>
              </a:r>
              <a:endParaRPr lang="da-DK" sz="1400" dirty="0"/>
            </a:p>
          </p:txBody>
        </p:sp>
        <p:sp>
          <p:nvSpPr>
            <p:cNvPr id="130" name="Tekstboks 129"/>
            <p:cNvSpPr txBox="1"/>
            <p:nvPr/>
          </p:nvSpPr>
          <p:spPr>
            <a:xfrm>
              <a:off x="2412518" y="1860545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8</a:t>
              </a:r>
              <a:endParaRPr lang="da-DK" sz="1400" dirty="0"/>
            </a:p>
          </p:txBody>
        </p:sp>
        <p:sp>
          <p:nvSpPr>
            <p:cNvPr id="131" name="Tekstboks 130"/>
            <p:cNvSpPr txBox="1"/>
            <p:nvPr/>
          </p:nvSpPr>
          <p:spPr>
            <a:xfrm>
              <a:off x="3146793" y="1870445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9</a:t>
              </a:r>
              <a:endParaRPr lang="da-DK" sz="1400" dirty="0"/>
            </a:p>
          </p:txBody>
        </p:sp>
        <p:sp>
          <p:nvSpPr>
            <p:cNvPr id="138" name="Tekstboks 137"/>
            <p:cNvSpPr txBox="1"/>
            <p:nvPr/>
          </p:nvSpPr>
          <p:spPr>
            <a:xfrm>
              <a:off x="4544460" y="1865419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11</a:t>
              </a:r>
              <a:endParaRPr lang="da-DK" sz="1400" dirty="0"/>
            </a:p>
          </p:txBody>
        </p:sp>
        <p:sp>
          <p:nvSpPr>
            <p:cNvPr id="137" name="Tekstboks 136"/>
            <p:cNvSpPr txBox="1"/>
            <p:nvPr/>
          </p:nvSpPr>
          <p:spPr>
            <a:xfrm>
              <a:off x="3806740" y="1866809"/>
              <a:ext cx="7281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10</a:t>
              </a:r>
            </a:p>
            <a:p>
              <a:endParaRPr lang="da-DK" sz="1400" dirty="0"/>
            </a:p>
          </p:txBody>
        </p:sp>
        <p:sp>
          <p:nvSpPr>
            <p:cNvPr id="140" name="Tekstboks 139"/>
            <p:cNvSpPr txBox="1"/>
            <p:nvPr/>
          </p:nvSpPr>
          <p:spPr>
            <a:xfrm>
              <a:off x="5265299" y="1870058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12</a:t>
              </a:r>
              <a:endParaRPr lang="da-DK" sz="1400" dirty="0"/>
            </a:p>
          </p:txBody>
        </p:sp>
        <p:sp>
          <p:nvSpPr>
            <p:cNvPr id="141" name="Tekstboks 140"/>
            <p:cNvSpPr txBox="1"/>
            <p:nvPr/>
          </p:nvSpPr>
          <p:spPr>
            <a:xfrm>
              <a:off x="5924487" y="1893297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13</a:t>
              </a:r>
              <a:endParaRPr lang="da-DK" sz="1400" dirty="0"/>
            </a:p>
          </p:txBody>
        </p:sp>
        <p:sp>
          <p:nvSpPr>
            <p:cNvPr id="142" name="Tekstboks 141"/>
            <p:cNvSpPr txBox="1"/>
            <p:nvPr/>
          </p:nvSpPr>
          <p:spPr>
            <a:xfrm>
              <a:off x="6675752" y="1879933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14</a:t>
              </a:r>
              <a:endParaRPr lang="da-DK" sz="1400" dirty="0"/>
            </a:p>
          </p:txBody>
        </p:sp>
        <p:sp>
          <p:nvSpPr>
            <p:cNvPr id="143" name="Tekstboks 142"/>
            <p:cNvSpPr txBox="1"/>
            <p:nvPr/>
          </p:nvSpPr>
          <p:spPr>
            <a:xfrm>
              <a:off x="7421902" y="1877958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15</a:t>
              </a:r>
              <a:endParaRPr lang="da-DK" sz="1400" dirty="0"/>
            </a:p>
          </p:txBody>
        </p:sp>
        <p:sp>
          <p:nvSpPr>
            <p:cNvPr id="144" name="Tekstboks 143"/>
            <p:cNvSpPr txBox="1"/>
            <p:nvPr/>
          </p:nvSpPr>
          <p:spPr>
            <a:xfrm>
              <a:off x="8108677" y="1875983"/>
              <a:ext cx="792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Uge 16</a:t>
              </a:r>
              <a:endParaRPr lang="da-DK" sz="1400" dirty="0"/>
            </a:p>
          </p:txBody>
        </p:sp>
        <p:sp>
          <p:nvSpPr>
            <p:cNvPr id="230" name="Pentagon 229"/>
            <p:cNvSpPr/>
            <p:nvPr/>
          </p:nvSpPr>
          <p:spPr bwMode="auto">
            <a:xfrm>
              <a:off x="971601" y="2424011"/>
              <a:ext cx="708978" cy="514738"/>
            </a:xfrm>
            <a:prstGeom prst="homePlat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151" name="Lige pilforbindelse 150"/>
            <p:cNvCxnSpPr/>
            <p:nvPr/>
          </p:nvCxnSpPr>
          <p:spPr bwMode="auto">
            <a:xfrm>
              <a:off x="41482" y="3880250"/>
              <a:ext cx="885099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7" name="Tekstboks 156"/>
            <p:cNvSpPr txBox="1"/>
            <p:nvPr/>
          </p:nvSpPr>
          <p:spPr>
            <a:xfrm>
              <a:off x="64322" y="3186407"/>
              <a:ext cx="836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2000" dirty="0" smtClean="0"/>
                <a:t>Fase 1</a:t>
              </a:r>
              <a:endParaRPr lang="da-DK" sz="2000" dirty="0"/>
            </a:p>
          </p:txBody>
        </p:sp>
        <p:cxnSp>
          <p:nvCxnSpPr>
            <p:cNvPr id="159" name="Lige pilforbindelse 158"/>
            <p:cNvCxnSpPr/>
            <p:nvPr/>
          </p:nvCxnSpPr>
          <p:spPr bwMode="auto">
            <a:xfrm>
              <a:off x="51382" y="4685729"/>
              <a:ext cx="885099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0" name="Tekstboks 159"/>
            <p:cNvSpPr txBox="1"/>
            <p:nvPr/>
          </p:nvSpPr>
          <p:spPr>
            <a:xfrm>
              <a:off x="74222" y="4075057"/>
              <a:ext cx="836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2000" dirty="0" smtClean="0"/>
                <a:t>Fase 2</a:t>
              </a:r>
              <a:endParaRPr lang="da-DK" sz="2000" dirty="0"/>
            </a:p>
          </p:txBody>
        </p:sp>
        <p:sp>
          <p:nvSpPr>
            <p:cNvPr id="161" name="Pentagon 160"/>
            <p:cNvSpPr/>
            <p:nvPr/>
          </p:nvSpPr>
          <p:spPr bwMode="auto">
            <a:xfrm>
              <a:off x="1680563" y="3222032"/>
              <a:ext cx="1695265" cy="453183"/>
            </a:xfrm>
            <a:prstGeom prst="homePlat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endParaRPr>
            </a:p>
          </p:txBody>
        </p:sp>
        <p:sp>
          <p:nvSpPr>
            <p:cNvPr id="78" name="Rombe 77"/>
            <p:cNvSpPr/>
            <p:nvPr/>
          </p:nvSpPr>
          <p:spPr bwMode="auto">
            <a:xfrm>
              <a:off x="3365676" y="3303758"/>
              <a:ext cx="288000" cy="288000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2" name="Pentagon 161"/>
            <p:cNvSpPr/>
            <p:nvPr/>
          </p:nvSpPr>
          <p:spPr bwMode="auto">
            <a:xfrm>
              <a:off x="3582426" y="4065243"/>
              <a:ext cx="2638645" cy="457424"/>
            </a:xfrm>
            <a:prstGeom prst="homePlat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3" name="Rombe 162"/>
            <p:cNvSpPr/>
            <p:nvPr/>
          </p:nvSpPr>
          <p:spPr bwMode="auto">
            <a:xfrm>
              <a:off x="6221071" y="4131112"/>
              <a:ext cx="288000" cy="288000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164" name="Lige pilforbindelse 163"/>
            <p:cNvCxnSpPr/>
            <p:nvPr/>
          </p:nvCxnSpPr>
          <p:spPr bwMode="auto">
            <a:xfrm>
              <a:off x="61282" y="5455629"/>
              <a:ext cx="885099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5" name="Lige forbindelse 164"/>
            <p:cNvCxnSpPr/>
            <p:nvPr/>
          </p:nvCxnSpPr>
          <p:spPr bwMode="auto">
            <a:xfrm>
              <a:off x="2411744" y="1851347"/>
              <a:ext cx="16" cy="35663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6" name="Tekstboks 165"/>
            <p:cNvSpPr txBox="1"/>
            <p:nvPr/>
          </p:nvSpPr>
          <p:spPr>
            <a:xfrm>
              <a:off x="84122" y="4868707"/>
              <a:ext cx="7475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2000" dirty="0" err="1" smtClean="0"/>
                <a:t>Kons</a:t>
              </a:r>
              <a:r>
                <a:rPr lang="da-DK" sz="2000" dirty="0" smtClean="0"/>
                <a:t>.</a:t>
              </a:r>
              <a:endParaRPr lang="da-DK" sz="2000" dirty="0"/>
            </a:p>
          </p:txBody>
        </p:sp>
        <p:sp>
          <p:nvSpPr>
            <p:cNvPr id="167" name="Pentagon 166"/>
            <p:cNvSpPr/>
            <p:nvPr/>
          </p:nvSpPr>
          <p:spPr bwMode="auto">
            <a:xfrm>
              <a:off x="6525452" y="4847018"/>
              <a:ext cx="1319322" cy="457424"/>
            </a:xfrm>
            <a:prstGeom prst="homePlat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8" name="Rombe 167"/>
            <p:cNvSpPr/>
            <p:nvPr/>
          </p:nvSpPr>
          <p:spPr bwMode="auto">
            <a:xfrm>
              <a:off x="7822221" y="4924762"/>
              <a:ext cx="288000" cy="288000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3" name="Tekstboks 2"/>
          <p:cNvSpPr txBox="1"/>
          <p:nvPr/>
        </p:nvSpPr>
        <p:spPr>
          <a:xfrm>
            <a:off x="813250" y="5322607"/>
            <a:ext cx="71495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 algn="l">
              <a:buFont typeface="Courier New" panose="02070309020205020404" pitchFamily="49" charset="0"/>
              <a:buChar char="o"/>
            </a:pPr>
            <a:r>
              <a:rPr lang="da-DK" sz="1600" dirty="0" smtClean="0"/>
              <a:t>Fase 1 </a:t>
            </a:r>
            <a:r>
              <a:rPr lang="da-DK" sz="1400" dirty="0" smtClean="0"/>
              <a:t>afsluttes</a:t>
            </a:r>
            <a:r>
              <a:rPr lang="da-DK" sz="1600" dirty="0" smtClean="0"/>
              <a:t> med en workshop den 26. februar</a:t>
            </a:r>
          </a:p>
          <a:p>
            <a:pPr marL="176213" indent="-176213" algn="l">
              <a:buFont typeface="Courier New" panose="02070309020205020404" pitchFamily="49" charset="0"/>
              <a:buChar char="o"/>
            </a:pPr>
            <a:r>
              <a:rPr lang="da-DK" sz="1600" dirty="0" smtClean="0"/>
              <a:t>Fase 2 afsluttes med to workshops den 26. </a:t>
            </a:r>
            <a:r>
              <a:rPr lang="da-DK" sz="1600" dirty="0" smtClean="0"/>
              <a:t>marts </a:t>
            </a:r>
          </a:p>
          <a:p>
            <a:pPr marL="176213" indent="-176213" algn="l">
              <a:buFont typeface="Courier New" panose="02070309020205020404" pitchFamily="49" charset="0"/>
              <a:buChar char="o"/>
            </a:pPr>
            <a:r>
              <a:rPr lang="da-DK" sz="1600" dirty="0" smtClean="0"/>
              <a:t>I </a:t>
            </a:r>
            <a:r>
              <a:rPr lang="da-DK" sz="1600" dirty="0" smtClean="0"/>
              <a:t>konsolideringsfasen udsendes materialet til skriftlig kvalitetssikring primo uge 14</a:t>
            </a:r>
          </a:p>
          <a:p>
            <a:pPr marL="176213" indent="-176213" algn="l" defTabSz="355600">
              <a:buFont typeface="Courier New" panose="02070309020205020404" pitchFamily="49" charset="0"/>
              <a:buChar char="o"/>
            </a:pPr>
            <a:r>
              <a:rPr lang="da-DK" sz="1600" dirty="0" smtClean="0"/>
              <a:t>Konsolideringsfasen </a:t>
            </a:r>
            <a:r>
              <a:rPr lang="da-DK" sz="1600" dirty="0" smtClean="0"/>
              <a:t>afsluttes med en workshop den 9. april </a:t>
            </a:r>
            <a:endParaRPr lang="da-DK" sz="1600" dirty="0"/>
          </a:p>
        </p:txBody>
      </p:sp>
      <p:sp>
        <p:nvSpPr>
          <p:cNvPr id="2" name="Tekstboks 1"/>
          <p:cNvSpPr txBox="1"/>
          <p:nvPr/>
        </p:nvSpPr>
        <p:spPr>
          <a:xfrm>
            <a:off x="1836453" y="306896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Møder</a:t>
            </a:r>
            <a:r>
              <a:rPr lang="en-GB" sz="1200" dirty="0" smtClean="0"/>
              <a:t>/WS</a:t>
            </a:r>
            <a:br>
              <a:rPr lang="en-GB" sz="1200" dirty="0" smtClean="0"/>
            </a:br>
            <a:r>
              <a:rPr lang="en-GB" sz="1200" dirty="0" smtClean="0"/>
              <a:t>GD1: 5 - GD2: 3</a:t>
            </a:r>
            <a:endParaRPr lang="en-GB" sz="1200" dirty="0"/>
          </a:p>
        </p:txBody>
      </p:sp>
      <p:sp>
        <p:nvSpPr>
          <p:cNvPr id="55" name="Tekstboks 54"/>
          <p:cNvSpPr txBox="1"/>
          <p:nvPr/>
        </p:nvSpPr>
        <p:spPr>
          <a:xfrm>
            <a:off x="4411715" y="3906627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Møder</a:t>
            </a:r>
            <a:r>
              <a:rPr lang="en-GB" sz="1200" dirty="0" smtClean="0"/>
              <a:t>/WS</a:t>
            </a:r>
            <a:br>
              <a:rPr lang="en-GB" sz="1200" dirty="0" smtClean="0"/>
            </a:br>
            <a:r>
              <a:rPr lang="en-GB" sz="1200" dirty="0" smtClean="0"/>
              <a:t>GD1: 8 - GD2: 9</a:t>
            </a:r>
            <a:endParaRPr lang="en-GB" sz="1200" dirty="0"/>
          </a:p>
        </p:txBody>
      </p:sp>
      <p:sp>
        <p:nvSpPr>
          <p:cNvPr id="56" name="Tekstboks 55"/>
          <p:cNvSpPr txBox="1"/>
          <p:nvPr/>
        </p:nvSpPr>
        <p:spPr>
          <a:xfrm>
            <a:off x="6514371" y="4688402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Møder</a:t>
            </a:r>
            <a:r>
              <a:rPr lang="en-GB" sz="1200" dirty="0" smtClean="0"/>
              <a:t>/WS</a:t>
            </a:r>
            <a:br>
              <a:rPr lang="en-GB" sz="1200" dirty="0" smtClean="0"/>
            </a:br>
            <a:r>
              <a:rPr lang="en-GB" sz="1200" dirty="0" smtClean="0"/>
              <a:t>GD1/GD2: 1</a:t>
            </a:r>
            <a:endParaRPr lang="en-GB" sz="120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a-DK" dirty="0"/>
              <a:t>GD1/GD2 replanlægning</a:t>
            </a:r>
            <a:br>
              <a:rPr lang="da-DK" dirty="0"/>
            </a:br>
            <a:r>
              <a:rPr lang="da-DK" sz="2400" dirty="0" smtClean="0"/>
              <a:t>Projekt scope</a:t>
            </a:r>
            <a:endParaRPr lang="da-DK" sz="2400" dirty="0"/>
          </a:p>
        </p:txBody>
      </p:sp>
      <p:sp>
        <p:nvSpPr>
          <p:cNvPr id="12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 smtClean="0"/>
              <a:t>A: Grunddataproducenter med stor indbyrdes afhængighed</a:t>
            </a:r>
          </a:p>
          <a:p>
            <a:pPr marL="705150" lvl="1" indent="-342900">
              <a:spcBef>
                <a:spcPts val="0"/>
              </a:spcBef>
            </a:pPr>
            <a:r>
              <a:rPr lang="da-DK" sz="1800" dirty="0" smtClean="0"/>
              <a:t>GD1: Matriklens udvidelse</a:t>
            </a:r>
            <a:br>
              <a:rPr lang="da-DK" sz="1800" dirty="0" smtClean="0"/>
            </a:br>
            <a:r>
              <a:rPr lang="da-DK" sz="1800" dirty="0" smtClean="0"/>
              <a:t>GD1: Ejerfortegnelse</a:t>
            </a:r>
            <a:br>
              <a:rPr lang="da-DK" sz="1800" dirty="0" smtClean="0"/>
            </a:br>
            <a:r>
              <a:rPr lang="da-DK" sz="1800" dirty="0" smtClean="0"/>
              <a:t>GD1: BBR 2.0</a:t>
            </a:r>
            <a:br>
              <a:rPr lang="da-DK" sz="1800" dirty="0" smtClean="0"/>
            </a:br>
            <a:r>
              <a:rPr lang="da-DK" sz="1800" dirty="0" smtClean="0"/>
              <a:t>GD2: Adresseregister og AWS5</a:t>
            </a:r>
          </a:p>
          <a:p>
            <a:pPr marL="705150" lvl="1" indent="-342900">
              <a:spcBef>
                <a:spcPts val="0"/>
              </a:spcBef>
            </a:pPr>
            <a:r>
              <a:rPr lang="da-DK" sz="1800" dirty="0" smtClean="0"/>
              <a:t>GD2: DAGI (geografiske inddelinger)</a:t>
            </a:r>
          </a:p>
          <a:p>
            <a:r>
              <a:rPr lang="da-DK" sz="1800" dirty="0" smtClean="0"/>
              <a:t>B: Øvrige projekter og interessenter/grupperinger</a:t>
            </a:r>
            <a:endParaRPr lang="da-DK" sz="1800" dirty="0"/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GD1: Datavask af ejendomme (SFE, Ejerlejligheder, BPFG)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GD1: </a:t>
            </a:r>
            <a:r>
              <a:rPr lang="da-DK" sz="1800" dirty="0" smtClean="0"/>
              <a:t>KL/</a:t>
            </a:r>
            <a:r>
              <a:rPr lang="da-DK" sz="1800" dirty="0" err="1" smtClean="0"/>
              <a:t>Kombit</a:t>
            </a:r>
            <a:r>
              <a:rPr lang="da-DK" sz="1800" dirty="0" smtClean="0"/>
              <a:t> (ESR </a:t>
            </a:r>
            <a:r>
              <a:rPr lang="da-DK" sz="1800" dirty="0" smtClean="0"/>
              <a:t>udfasning, kommunale løsninger og </a:t>
            </a:r>
            <a:r>
              <a:rPr lang="da-DK" sz="1800" dirty="0" smtClean="0"/>
              <a:t>årshjul)</a:t>
            </a:r>
            <a:endParaRPr lang="da-DK" sz="1800" dirty="0" smtClean="0"/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GD1: SKAT (anvendelse og udstilling af </a:t>
            </a:r>
            <a:r>
              <a:rPr lang="da-DK" sz="1800" dirty="0" smtClean="0"/>
              <a:t>vurderingsoplysninger samt </a:t>
            </a:r>
            <a:r>
              <a:rPr lang="da-DK" sz="1800" dirty="0" smtClean="0"/>
              <a:t>årshjul)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GD2: Stednavne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GD2: CPR anvendelse af adresser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GD2: CVR, SKAT og DST anvendelse af adresser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GD2: FOT – vejmidter, bygninger mv.</a:t>
            </a:r>
          </a:p>
          <a:p>
            <a:pPr marL="648000" lvl="1">
              <a:spcBef>
                <a:spcPts val="0"/>
              </a:spcBef>
            </a:pPr>
            <a:r>
              <a:rPr lang="da-DK" sz="1800" dirty="0" smtClean="0"/>
              <a:t>GD2: Supplerende adresser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16</a:t>
            </a:fld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5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0166" y="490538"/>
            <a:ext cx="8229600" cy="576262"/>
          </a:xfrm>
        </p:spPr>
        <p:txBody>
          <a:bodyPr/>
          <a:lstStyle/>
          <a:p>
            <a:pPr lvl="1"/>
            <a:r>
              <a:rPr lang="da-DK" dirty="0" smtClean="0"/>
              <a:t>GD1/GD2 replanlægning</a:t>
            </a:r>
            <a:r>
              <a:rPr lang="da-DK" dirty="0"/>
              <a:t/>
            </a:r>
            <a:br>
              <a:rPr lang="da-DK" dirty="0"/>
            </a:br>
            <a:r>
              <a:rPr lang="da-DK" sz="2400" dirty="0" smtClean="0"/>
              <a:t>Processen i hovedtræk</a:t>
            </a:r>
            <a:endParaRPr lang="da-DK" sz="2400" dirty="0"/>
          </a:p>
        </p:txBody>
      </p:sp>
      <p:sp>
        <p:nvSpPr>
          <p:cNvPr id="120" name="Pladsholder til indhold 2"/>
          <p:cNvSpPr>
            <a:spLocks noGrp="1"/>
          </p:cNvSpPr>
          <p:nvPr>
            <p:ph idx="1"/>
          </p:nvPr>
        </p:nvSpPr>
        <p:spPr>
          <a:xfrm>
            <a:off x="528868" y="1473846"/>
            <a:ext cx="8229600" cy="4032250"/>
          </a:xfrm>
        </p:spPr>
        <p:txBody>
          <a:bodyPr/>
          <a:lstStyle/>
          <a:p>
            <a:r>
              <a:rPr lang="da-DK" sz="1800" dirty="0" smtClean="0"/>
              <a:t>Opstartsfase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Godkendelse på styregruppemødet 6. februar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Planlægningsmateriale, fastlæggelse af møder</a:t>
            </a:r>
          </a:p>
          <a:p>
            <a:r>
              <a:rPr lang="da-DK" sz="1800" dirty="0" smtClean="0"/>
              <a:t>Fase 1 – Første udkast ift</a:t>
            </a:r>
            <a:r>
              <a:rPr lang="da-DK" sz="1800" dirty="0" smtClean="0"/>
              <a:t>. </a:t>
            </a:r>
            <a:r>
              <a:rPr lang="da-DK" sz="1800" dirty="0" smtClean="0"/>
              <a:t>Grunddataproducenter</a:t>
            </a:r>
            <a:endParaRPr lang="da-DK" sz="1800" dirty="0"/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Individuelle møder med 5 projekter (MAT, BBR, EF, DAR+AWS</a:t>
            </a:r>
            <a:r>
              <a:rPr lang="da-DK" sz="1600" dirty="0"/>
              <a:t> </a:t>
            </a:r>
            <a:r>
              <a:rPr lang="da-DK" sz="1600" dirty="0" smtClean="0"/>
              <a:t>og DAGI) med fokus på opgaver/risici.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Nye </a:t>
            </a:r>
            <a:r>
              <a:rPr lang="da-DK" sz="1600" dirty="0" smtClean="0"/>
              <a:t>arbejdspakker (test</a:t>
            </a:r>
            <a:r>
              <a:rPr lang="da-DK" sz="1600" dirty="0" smtClean="0"/>
              <a:t>, DF afhængigheder mv</a:t>
            </a:r>
            <a:r>
              <a:rPr lang="da-DK" sz="1600" dirty="0" smtClean="0"/>
              <a:t>.) </a:t>
            </a:r>
            <a:r>
              <a:rPr lang="da-DK" sz="1600" dirty="0"/>
              <a:t>hhv. nogle </a:t>
            </a:r>
            <a:r>
              <a:rPr lang="da-DK" sz="1600" dirty="0" smtClean="0"/>
              <a:t>pakker som </a:t>
            </a:r>
            <a:r>
              <a:rPr lang="da-DK" sz="1600" dirty="0"/>
              <a:t>udgår</a:t>
            </a:r>
            <a:endParaRPr lang="da-DK" sz="1600" dirty="0" smtClean="0"/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Samlet resultat afstemmes på fælles GD1/GD2-workshop</a:t>
            </a:r>
            <a:endParaRPr lang="da-DK" sz="1600" dirty="0"/>
          </a:p>
          <a:p>
            <a:r>
              <a:rPr lang="da-DK" sz="1800" dirty="0" smtClean="0"/>
              <a:t>Fase 2 – Inddragelse af øvrige aktører inden for GD1: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Individuelle møder Datavask, ESR/nye kommunale løsninger, Vurdering og GD7.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/>
              <a:t>Individuelle møder med MAT, </a:t>
            </a:r>
            <a:r>
              <a:rPr lang="da-DK" sz="1600" dirty="0" smtClean="0"/>
              <a:t>BBR </a:t>
            </a:r>
            <a:r>
              <a:rPr lang="da-DK" sz="1600" dirty="0"/>
              <a:t>og EF </a:t>
            </a:r>
            <a:endParaRPr lang="da-DK" sz="1600" dirty="0" smtClean="0"/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Tilpasning af planer, arbejdspakker mv.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Udkast til samlet </a:t>
            </a:r>
            <a:r>
              <a:rPr lang="da-DK" sz="1600" dirty="0" smtClean="0"/>
              <a:t>GD1-plan </a:t>
            </a:r>
            <a:r>
              <a:rPr lang="da-DK" sz="1600" dirty="0" err="1" smtClean="0"/>
              <a:t>reviewes</a:t>
            </a:r>
            <a:r>
              <a:rPr lang="da-DK" sz="1600" dirty="0" smtClean="0"/>
              <a:t> </a:t>
            </a:r>
            <a:r>
              <a:rPr lang="da-DK" sz="1600" dirty="0" smtClean="0"/>
              <a:t>på fælles </a:t>
            </a:r>
            <a:r>
              <a:rPr lang="da-DK" sz="1600" dirty="0" smtClean="0"/>
              <a:t>GD1 workshop (alle GD1 aktører) </a:t>
            </a:r>
            <a:endParaRPr lang="da-DK" sz="1600" dirty="0"/>
          </a:p>
          <a:p>
            <a:r>
              <a:rPr lang="da-DK" sz="1800" dirty="0" smtClean="0"/>
              <a:t>Konsolideringsfase</a:t>
            </a:r>
            <a:endParaRPr lang="da-DK" sz="1800" dirty="0"/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Materiale til skriftlig kommentering og kvalitetssikring.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Fælles GD1/GD2-workshop med alle projekter konsolidering/godkendelse af plan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Fremsendelse til styregrupper</a:t>
            </a:r>
          </a:p>
          <a:p>
            <a:pPr marL="648000" lvl="1">
              <a:spcBef>
                <a:spcPts val="0"/>
              </a:spcBef>
            </a:pPr>
            <a:r>
              <a:rPr lang="da-DK" sz="1600" dirty="0" smtClean="0"/>
              <a:t>Godkendelse af styregrupper den 29. april. </a:t>
            </a:r>
            <a:endParaRPr lang="da-DK" sz="1600" dirty="0"/>
          </a:p>
          <a:p>
            <a:pPr marL="648000" lvl="1">
              <a:spcBef>
                <a:spcPts val="0"/>
              </a:spcBef>
            </a:pPr>
            <a:endParaRPr lang="da-DK" sz="1600" dirty="0" smtClean="0"/>
          </a:p>
          <a:p>
            <a:pPr marL="648000" lvl="1">
              <a:spcBef>
                <a:spcPts val="0"/>
              </a:spcBef>
            </a:pPr>
            <a:endParaRPr lang="da-DK" sz="1600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17</a:t>
            </a:fld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0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480" y="1143023"/>
            <a:ext cx="6039134" cy="576262"/>
          </a:xfrm>
        </p:spPr>
        <p:txBody>
          <a:bodyPr/>
          <a:lstStyle/>
          <a:p>
            <a:pPr lvl="1"/>
            <a:r>
              <a:rPr lang="da-DK" dirty="0"/>
              <a:t>GD1/GD2 replanlægning</a:t>
            </a:r>
            <a:br>
              <a:rPr lang="da-DK" dirty="0"/>
            </a:br>
            <a:r>
              <a:rPr lang="da-DK" sz="2400" dirty="0" smtClean="0"/>
              <a:t>Slutprodukter</a:t>
            </a:r>
            <a:endParaRPr lang="da-DK" sz="2400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18</a:t>
            </a:fld>
            <a:endParaRPr lang="da-DK" dirty="0"/>
          </a:p>
        </p:txBody>
      </p:sp>
      <p:sp>
        <p:nvSpPr>
          <p:cNvPr id="120" name="Pladsholder til indhold 2"/>
          <p:cNvSpPr>
            <a:spLocks noGrp="1"/>
          </p:cNvSpPr>
          <p:nvPr>
            <p:ph idx="1"/>
          </p:nvPr>
        </p:nvSpPr>
        <p:spPr>
          <a:xfrm>
            <a:off x="550069" y="1961062"/>
            <a:ext cx="8363272" cy="4976314"/>
          </a:xfrm>
        </p:spPr>
        <p:txBody>
          <a:bodyPr/>
          <a:lstStyle/>
          <a:p>
            <a:endParaRPr lang="da-DK" sz="1600" dirty="0" smtClean="0"/>
          </a:p>
          <a:p>
            <a:pPr marL="0" indent="0">
              <a:buNone/>
            </a:pPr>
            <a:r>
              <a:rPr lang="da-DK" sz="1800" b="1" dirty="0" smtClean="0"/>
              <a:t>Principskitse for samlet plan – bekræftes af styregruppen den 1. april (ekstramøde)</a:t>
            </a:r>
            <a:endParaRPr lang="da-DK" sz="1800" b="1" dirty="0"/>
          </a:p>
          <a:p>
            <a:r>
              <a:rPr lang="da-DK" sz="1600" dirty="0" smtClean="0"/>
              <a:t>Ledelsesoverblik</a:t>
            </a:r>
            <a:r>
              <a:rPr lang="da-DK" sz="1600" dirty="0" smtClean="0"/>
              <a:t>:</a:t>
            </a:r>
          </a:p>
          <a:p>
            <a:pPr lvl="1"/>
            <a:r>
              <a:rPr lang="da-DK" sz="1200" dirty="0" smtClean="0"/>
              <a:t>Dokument </a:t>
            </a:r>
            <a:r>
              <a:rPr lang="da-DK" sz="1200" dirty="0" smtClean="0"/>
              <a:t>på 5-10 sider, som beskriver hovedplanen for GD1 og GD2 med angivelse af hovedmilepæle, afhængigheder, forudsætninger, antagelser mv</a:t>
            </a:r>
            <a:r>
              <a:rPr lang="da-DK" sz="1200" dirty="0" smtClean="0"/>
              <a:t>.</a:t>
            </a:r>
          </a:p>
          <a:p>
            <a:pPr marL="0" indent="-37800">
              <a:spcBef>
                <a:spcPts val="0"/>
              </a:spcBef>
              <a:buNone/>
            </a:pPr>
            <a:endParaRPr lang="da-DK" sz="1800" b="1" dirty="0" smtClean="0"/>
          </a:p>
          <a:p>
            <a:pPr marL="0" indent="-37800">
              <a:spcBef>
                <a:spcPts val="0"/>
              </a:spcBef>
              <a:buNone/>
            </a:pPr>
            <a:r>
              <a:rPr lang="da-DK" sz="1800" b="1" dirty="0" smtClean="0"/>
              <a:t>Konsolideret plan – besluttes i styregruppen den 29. april (ekstra møde)</a:t>
            </a:r>
            <a:endParaRPr lang="da-DK" sz="1800" b="1" dirty="0" smtClean="0"/>
          </a:p>
          <a:p>
            <a:r>
              <a:rPr lang="da-DK" sz="1600" dirty="0" smtClean="0"/>
              <a:t>MS Projekt plan for GD1 og GD2</a:t>
            </a:r>
            <a:endParaRPr lang="da-DK" sz="1600" dirty="0"/>
          </a:p>
          <a:p>
            <a:pPr lvl="1"/>
            <a:r>
              <a:rPr lang="da-DK" sz="1200" dirty="0"/>
              <a:t>Plan for hhv. GD1 og GD2 (arbejdspakker) udarbejdet i MS Projekt.</a:t>
            </a:r>
            <a:br>
              <a:rPr lang="da-DK" sz="1200" dirty="0"/>
            </a:br>
            <a:r>
              <a:rPr lang="da-DK" sz="1200" dirty="0"/>
              <a:t>(erstatter tidsangivelser i arbejdspakker – bliver derefter ”kun” indhold)</a:t>
            </a:r>
            <a:endParaRPr lang="da-DK" sz="1200" dirty="0"/>
          </a:p>
          <a:p>
            <a:r>
              <a:rPr lang="da-DK" sz="1600" dirty="0" smtClean="0"/>
              <a:t>Eksisterende planer - opdateret</a:t>
            </a:r>
            <a:endParaRPr lang="da-DK" sz="1600" dirty="0"/>
          </a:p>
          <a:p>
            <a:pPr lvl="1"/>
            <a:r>
              <a:rPr lang="da-DK" sz="1200" dirty="0"/>
              <a:t>Implementeringsplan for GD1 og GD2 (Gant overført til MSP)</a:t>
            </a:r>
          </a:p>
          <a:p>
            <a:pPr lvl="1"/>
            <a:r>
              <a:rPr lang="da-DK" sz="1200" dirty="0"/>
              <a:t>Arbejdspakker (tider overført til MSP)</a:t>
            </a:r>
          </a:p>
          <a:p>
            <a:pPr lvl="1"/>
            <a:r>
              <a:rPr lang="da-DK" sz="1200" dirty="0"/>
              <a:t>Produktbeskrivelser (overvejes om de skal indarbejdes i arbejdspakken</a:t>
            </a:r>
            <a:r>
              <a:rPr lang="da-DK" sz="1400" dirty="0" smtClean="0"/>
              <a:t>)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71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>
                <a:solidFill>
                  <a:srgbClr val="006600"/>
                </a:solidFill>
              </a:rPr>
              <a:t>8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kern="0" dirty="0">
                <a:solidFill>
                  <a:srgbClr val="006600"/>
                </a:solidFill>
              </a:rPr>
              <a:t>Håndtering af aktuelle risici for </a:t>
            </a:r>
            <a:r>
              <a:rPr lang="da-DK" sz="3600" kern="0" dirty="0" smtClean="0">
                <a:solidFill>
                  <a:srgbClr val="006600"/>
                </a:solidFill>
              </a:rPr>
              <a:t>delprogrammet</a:t>
            </a:r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9538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dirty="0" smtClean="0"/>
              <a:t>jf. </a:t>
            </a:r>
            <a:r>
              <a:rPr lang="da-DK" i="1" kern="0" dirty="0" smtClean="0">
                <a:hlinkClick r:id="rId3" action="ppaction://hlinkfile"/>
              </a:rPr>
              <a:t>bilag F </a:t>
            </a:r>
            <a:r>
              <a:rPr lang="da-DK" i="1" kern="0" dirty="0" smtClean="0"/>
              <a:t>/ </a:t>
            </a:r>
            <a:r>
              <a:rPr lang="da-DK" i="1" kern="0" dirty="0" smtClean="0">
                <a:hlinkClick r:id="rId4" action="ppaction://hlinkfile"/>
              </a:rPr>
              <a:t>bilag D kap. 6</a:t>
            </a:r>
            <a:endParaRPr lang="da-DK" i="1" kern="0" dirty="0" smtClean="0"/>
          </a:p>
          <a:p>
            <a:pPr marL="0" indent="0" algn="ctr">
              <a:buFontTx/>
              <a:buNone/>
            </a:pPr>
            <a:r>
              <a:rPr lang="da-DK" i="1" kern="0" dirty="0" smtClean="0"/>
              <a:t>(Beslutning)</a:t>
            </a:r>
          </a:p>
          <a:p>
            <a:pPr marL="0" indent="0" algn="ctr">
              <a:buFontTx/>
              <a:buNone/>
            </a:pPr>
            <a:endParaRPr lang="da-DK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088" y="4696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737417" y="1384432"/>
            <a:ext cx="7971505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Godkendelse af dagsorden (B)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Referat fra sidste styregruppemøde 3.12.2013 (justeret) jf. bilag A (B)</a:t>
            </a:r>
          </a:p>
          <a:p>
            <a:pPr marL="342900" indent="-342900" algn="l">
              <a:spcAft>
                <a:spcPts val="300"/>
              </a:spcAft>
              <a:buFont typeface="+mj-lt"/>
              <a:buAutoNum type="arabicPeriod"/>
            </a:pPr>
            <a:r>
              <a:rPr lang="da-DK" sz="1800" dirty="0"/>
              <a:t>Nyt fra grunddatabestyrelsen (O)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Status på delprogrammets fremdrift (O)</a:t>
            </a:r>
          </a:p>
          <a:p>
            <a:pPr marL="800100" lvl="1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sz="1800" dirty="0" err="1"/>
              <a:t>Projektliggørelse</a:t>
            </a:r>
            <a:r>
              <a:rPr lang="da-DK" sz="1800" dirty="0"/>
              <a:t> af det tværgående arbejde med lovgivning og regler</a:t>
            </a:r>
          </a:p>
          <a:p>
            <a:pPr marL="800100" lvl="1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sz="1800" dirty="0"/>
              <a:t>Statusrapportering til IT-projektrådet, jf. bilag B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Kvalitetssikrede </a:t>
            </a:r>
            <a:r>
              <a:rPr lang="da-DK" sz="1800" dirty="0" smtClean="0"/>
              <a:t>mål- </a:t>
            </a:r>
            <a:r>
              <a:rPr lang="da-DK" sz="1800" dirty="0"/>
              <a:t>og løsningsarkitekturer i version 1.1. jf. bilag C (B)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Ejerfortegnelsens placering (O)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Plan for </a:t>
            </a:r>
            <a:r>
              <a:rPr lang="da-DK" sz="1800" dirty="0" err="1"/>
              <a:t>replanlægningsarbejdet</a:t>
            </a:r>
            <a:r>
              <a:rPr lang="da-DK" sz="1800" dirty="0"/>
              <a:t> af GD1 og GD2, jf. bilag D og </a:t>
            </a:r>
            <a:r>
              <a:rPr lang="da-DK" sz="1800" dirty="0" smtClean="0"/>
              <a:t>bilag E </a:t>
            </a:r>
            <a:r>
              <a:rPr lang="da-DK" sz="1800" dirty="0"/>
              <a:t>(B)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Håndtering af aktuelle risici for delprogrammet jf. bilag F (B)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Det videre arbejde (O)</a:t>
            </a:r>
          </a:p>
          <a:p>
            <a:pPr marL="800100" lvl="1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sz="1800" dirty="0"/>
              <a:t>Næste møde i styregruppen er torsdag den 27. marts kl 9:45 – </a:t>
            </a:r>
            <a:r>
              <a:rPr lang="da-DK" sz="1800" dirty="0" smtClean="0"/>
              <a:t>11:45</a:t>
            </a:r>
          </a:p>
          <a:p>
            <a:pPr marL="800100" lvl="1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sz="1800" dirty="0" smtClean="0"/>
              <a:t>Ekstra møde i styregruppen tirsdag den 29. april </a:t>
            </a:r>
            <a:r>
              <a:rPr lang="da-DK" sz="1800" dirty="0"/>
              <a:t>kl 9:45 – </a:t>
            </a:r>
            <a:r>
              <a:rPr lang="da-DK" sz="1800" dirty="0" smtClean="0"/>
              <a:t>11:45</a:t>
            </a:r>
            <a:endParaRPr lang="da-DK" sz="1800" dirty="0"/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da-DK" sz="1800" dirty="0"/>
              <a:t>Eventuelt</a:t>
            </a:r>
          </a:p>
          <a:p>
            <a:pPr lvl="0" algn="l" defTabSz="449263"/>
            <a:endParaRPr lang="da-DK" sz="1800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3303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>
                <a:solidFill>
                  <a:srgbClr val="006600"/>
                </a:solidFill>
              </a:rPr>
              <a:t>9</a:t>
            </a:r>
            <a:r>
              <a:rPr lang="da-DK" sz="3600" kern="0" dirty="0" smtClean="0">
                <a:solidFill>
                  <a:srgbClr val="006600"/>
                </a:solidFill>
              </a:rPr>
              <a:t>. Det videre arbejde</a:t>
            </a:r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10763" y="2971799"/>
            <a:ext cx="8799605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65113" lvl="1" indent="0">
              <a:spcAft>
                <a:spcPts val="600"/>
              </a:spcAft>
              <a:buNone/>
            </a:pPr>
            <a:r>
              <a:rPr lang="da-DK" dirty="0" smtClean="0"/>
              <a:t>- Næste planlagte møde </a:t>
            </a:r>
            <a:r>
              <a:rPr lang="da-DK" dirty="0"/>
              <a:t>i styregruppen er torsdag den 27. marts kl 9:45 – </a:t>
            </a:r>
            <a:r>
              <a:rPr lang="da-DK" dirty="0" smtClean="0"/>
              <a:t>11:45</a:t>
            </a:r>
          </a:p>
          <a:p>
            <a:pPr marL="57150" indent="0">
              <a:spcAft>
                <a:spcPts val="600"/>
              </a:spcAft>
              <a:buNone/>
            </a:pPr>
            <a:r>
              <a:rPr lang="da-DK" sz="2000" b="1" dirty="0" smtClean="0"/>
              <a:t>Forslag til ny møder:</a:t>
            </a:r>
            <a:endParaRPr lang="da-DK" sz="2000" b="1" dirty="0"/>
          </a:p>
          <a:p>
            <a:pPr marL="265113" lvl="1" indent="0">
              <a:spcAft>
                <a:spcPts val="600"/>
              </a:spcAft>
              <a:buNone/>
            </a:pPr>
            <a:r>
              <a:rPr lang="da-DK" dirty="0" smtClean="0"/>
              <a:t>- Ekstra </a:t>
            </a:r>
            <a:r>
              <a:rPr lang="da-DK" dirty="0"/>
              <a:t>møde i styregruppen tirsdag den 1</a:t>
            </a:r>
            <a:r>
              <a:rPr lang="da-DK" dirty="0"/>
              <a:t>. </a:t>
            </a:r>
            <a:r>
              <a:rPr lang="da-DK" dirty="0"/>
              <a:t>april kl 9:45 – 11:45</a:t>
            </a:r>
          </a:p>
          <a:p>
            <a:pPr marL="265113" lvl="1" indent="0">
              <a:spcAft>
                <a:spcPts val="600"/>
              </a:spcAft>
              <a:buNone/>
            </a:pPr>
            <a:r>
              <a:rPr lang="da-DK" dirty="0" smtClean="0"/>
              <a:t>- Ekstra </a:t>
            </a:r>
            <a:r>
              <a:rPr lang="da-DK" dirty="0"/>
              <a:t>møde i styregruppen tirsdag den 29. </a:t>
            </a:r>
            <a:r>
              <a:rPr lang="da-DK" dirty="0"/>
              <a:t>april kl 9:45 – </a:t>
            </a:r>
            <a:r>
              <a:rPr lang="da-DK" dirty="0"/>
              <a:t>11:45</a:t>
            </a:r>
          </a:p>
          <a:p>
            <a:pPr marL="0" indent="0" algn="ctr">
              <a:buNone/>
            </a:pPr>
            <a:endParaRPr lang="da-DK" sz="3200" kern="0" dirty="0"/>
          </a:p>
          <a:p>
            <a:pPr marL="0" indent="0" algn="ctr">
              <a:buFontTx/>
              <a:buNone/>
            </a:pPr>
            <a:endParaRPr lang="da-DK" sz="3200" kern="0" dirty="0" smtClean="0"/>
          </a:p>
          <a:p>
            <a:pPr marL="0" indent="0" algn="ctr">
              <a:buFontTx/>
              <a:buNone/>
            </a:pPr>
            <a:endParaRPr lang="da-DK" sz="3200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3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3303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 smtClean="0">
                <a:solidFill>
                  <a:srgbClr val="006600"/>
                </a:solidFill>
              </a:rPr>
              <a:t>10. </a:t>
            </a:r>
            <a:r>
              <a:rPr lang="da-DK" sz="3600" kern="0" dirty="0">
                <a:solidFill>
                  <a:srgbClr val="006600"/>
                </a:solidFill>
              </a:rPr>
              <a:t>Evt.</a:t>
            </a:r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1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71512" y="2144713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>
                <a:solidFill>
                  <a:srgbClr val="006600"/>
                </a:solidFill>
              </a:rPr>
              <a:t>1</a:t>
            </a:r>
            <a:r>
              <a:rPr lang="da-DK" sz="3600" kern="0" dirty="0" smtClean="0">
                <a:solidFill>
                  <a:srgbClr val="006600"/>
                </a:solidFill>
              </a:rPr>
              <a:t>. Godkendelse af dagsorden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da-DK" kern="0" dirty="0" smtClean="0"/>
          </a:p>
          <a:p>
            <a:pPr marL="0" indent="0" algn="ctr">
              <a:buFontTx/>
              <a:buNone/>
            </a:pPr>
            <a:r>
              <a:rPr lang="da-DK" i="1" kern="0" dirty="0" smtClean="0"/>
              <a:t/>
            </a:r>
            <a:br>
              <a:rPr lang="da-DK" i="1" kern="0" dirty="0" smtClean="0"/>
            </a:br>
            <a:r>
              <a:rPr lang="da-DK" i="1" kern="0" dirty="0" smtClean="0"/>
              <a:t>(Beslutning) 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17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71512" y="2144713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 smtClean="0">
                <a:solidFill>
                  <a:srgbClr val="006600"/>
                </a:solidFill>
              </a:rPr>
              <a:t>2. Godkendelse af referat fra sidste styregruppemøde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9538" y="4077929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da-DK" kern="0" dirty="0" smtClean="0"/>
          </a:p>
          <a:p>
            <a:pPr marL="0" indent="0" algn="ctr">
              <a:buFontTx/>
              <a:buNone/>
            </a:pPr>
            <a:r>
              <a:rPr lang="da-DK" i="1" kern="0" dirty="0" smtClean="0"/>
              <a:t>jf. </a:t>
            </a:r>
            <a:r>
              <a:rPr lang="da-DK" i="1" kern="0" dirty="0" smtClean="0">
                <a:hlinkClick r:id="rId3" action="ppaction://hlinkfile"/>
              </a:rPr>
              <a:t>bilag A</a:t>
            </a:r>
            <a:r>
              <a:rPr lang="da-DK" i="1" kern="0" dirty="0" smtClean="0">
                <a:hlinkClick r:id="rId4" action="ppaction://hlinkfile"/>
              </a:rPr>
              <a:t/>
            </a:r>
            <a:br>
              <a:rPr lang="da-DK" i="1" kern="0" dirty="0" smtClean="0">
                <a:hlinkClick r:id="rId4" action="ppaction://hlinkfile"/>
              </a:rPr>
            </a:br>
            <a:r>
              <a:rPr lang="da-DK" i="1" kern="0" dirty="0" smtClean="0"/>
              <a:t>(Beslutning) 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7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71512" y="2144713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>
                <a:solidFill>
                  <a:srgbClr val="006600"/>
                </a:solidFill>
              </a:rPr>
              <a:t>3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kern="0" dirty="0" smtClean="0">
                <a:solidFill>
                  <a:srgbClr val="006600"/>
                </a:solidFill>
              </a:rPr>
              <a:t>Nyt fra Grunddatabestyrelsen</a:t>
            </a:r>
            <a:endParaRPr lang="da-DK" sz="3600" kern="0" dirty="0" smtClean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57312" y="4077929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smtClean="0"/>
              <a:t>(Orientering) </a:t>
            </a:r>
            <a:endParaRPr lang="da-DK" i="1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3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>
                <a:solidFill>
                  <a:srgbClr val="006600"/>
                </a:solidFill>
              </a:rPr>
              <a:t>4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kern="0" dirty="0">
                <a:solidFill>
                  <a:srgbClr val="006600"/>
                </a:solidFill>
              </a:rPr>
              <a:t>Status på delprogrammets fremdrift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1600" y="35322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dirty="0" err="1" smtClean="0"/>
              <a:t>Projektliggørelse</a:t>
            </a:r>
            <a:r>
              <a:rPr lang="da-DK" dirty="0" smtClean="0"/>
              <a:t> </a:t>
            </a:r>
            <a:r>
              <a:rPr lang="da-DK" dirty="0"/>
              <a:t>af det tværgående arbejde med lovgivning og </a:t>
            </a:r>
            <a:r>
              <a:rPr lang="da-DK" dirty="0" smtClean="0"/>
              <a:t>regler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dirty="0"/>
              <a:t>Statusrapportering til IT-projektrådet, jf. </a:t>
            </a:r>
            <a:r>
              <a:rPr lang="da-DK" dirty="0">
                <a:hlinkClick r:id="rId3" action="ppaction://hlinkfile"/>
              </a:rPr>
              <a:t>bilag B</a:t>
            </a:r>
            <a:endParaRPr lang="da-DK" dirty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a-DK" dirty="0" smtClean="0"/>
              <a:t>Status på GD1-afklaringer vedr. beliggenhedsadresse og </a:t>
            </a:r>
            <a:r>
              <a:rPr lang="da-DK" dirty="0" err="1" smtClean="0"/>
              <a:t>umatrikuleret</a:t>
            </a:r>
            <a:r>
              <a:rPr lang="da-DK" dirty="0" smtClean="0"/>
              <a:t> areal</a:t>
            </a:r>
            <a:endParaRPr lang="da-DK" dirty="0"/>
          </a:p>
          <a:p>
            <a:pPr marL="0" indent="0" algn="ctr">
              <a:buNone/>
            </a:pPr>
            <a:r>
              <a:rPr lang="da-DK" sz="2000" i="1" kern="0" dirty="0" smtClean="0"/>
              <a:t>(</a:t>
            </a:r>
            <a:r>
              <a:rPr lang="da-DK" sz="2000" i="1" kern="0" dirty="0" smtClean="0"/>
              <a:t>Orientering)</a:t>
            </a:r>
            <a:endParaRPr lang="da-DK" sz="2000" i="1" kern="0" dirty="0"/>
          </a:p>
          <a:p>
            <a:pPr marL="0" indent="0" algn="ctr">
              <a:buFontTx/>
              <a:buNone/>
            </a:pPr>
            <a:endParaRPr lang="da-DK" sz="3200" i="1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0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2400" kern="0" dirty="0">
                <a:solidFill>
                  <a:srgbClr val="006600"/>
                </a:solidFill>
              </a:rPr>
              <a:t>5</a:t>
            </a:r>
            <a:r>
              <a:rPr lang="da-DK" sz="2400" kern="0" dirty="0" smtClean="0">
                <a:solidFill>
                  <a:srgbClr val="006600"/>
                </a:solidFill>
              </a:rPr>
              <a:t>. </a:t>
            </a:r>
            <a:r>
              <a:rPr lang="da-DK" sz="2400" dirty="0"/>
              <a:t>Kvalitetssikrede mål- og løsningsarkitekturer i version 1.1. jf. </a:t>
            </a:r>
            <a:r>
              <a:rPr lang="da-DK" sz="2400" dirty="0">
                <a:hlinkClick r:id="rId3" action="ppaction://hlinkfile"/>
              </a:rPr>
              <a:t>bilag C </a:t>
            </a:r>
            <a:r>
              <a:rPr lang="da-DK" sz="2400" dirty="0"/>
              <a:t>(B)</a:t>
            </a:r>
          </a:p>
          <a:p>
            <a:pPr lvl="0"/>
            <a:endParaRPr lang="da-DK" sz="2400" kern="0" dirty="0">
              <a:solidFill>
                <a:srgbClr val="0066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6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138" y="1201328"/>
            <a:ext cx="8229600" cy="576262"/>
          </a:xfrm>
        </p:spPr>
        <p:txBody>
          <a:bodyPr/>
          <a:lstStyle/>
          <a:p>
            <a:r>
              <a:rPr lang="da-DK" dirty="0" smtClean="0"/>
              <a:t>Væsentlige udeståender ift. løsningsarkitekturerne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880416" y="2101646"/>
            <a:ext cx="7577784" cy="367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1600" b="1" dirty="0" smtClean="0"/>
              <a:t>Fælles arkitekturafklaringer:</a:t>
            </a:r>
            <a:endParaRPr lang="da-DK" sz="1600" b="1" dirty="0"/>
          </a:p>
          <a:p>
            <a:pPr lvl="0"/>
            <a:r>
              <a:rPr lang="da-DK" sz="1600" dirty="0"/>
              <a:t>Et fælles sikkerhedskoncept.</a:t>
            </a:r>
          </a:p>
          <a:p>
            <a:pPr lvl="0"/>
            <a:r>
              <a:rPr lang="da-DK" sz="1600" dirty="0"/>
              <a:t>Fælles serviceprincipper.</a:t>
            </a:r>
          </a:p>
          <a:p>
            <a:pPr lvl="0"/>
            <a:r>
              <a:rPr lang="da-DK" sz="1600" dirty="0"/>
              <a:t>Struktur og krav til metadata.</a:t>
            </a:r>
          </a:p>
          <a:p>
            <a:pPr lvl="0"/>
            <a:r>
              <a:rPr lang="da-DK" sz="1600" dirty="0"/>
              <a:t>Udstilling og anvendelse af hændelser.</a:t>
            </a:r>
          </a:p>
          <a:p>
            <a:pPr lvl="0"/>
            <a:r>
              <a:rPr lang="da-DK" sz="1600" dirty="0"/>
              <a:t>Koncept omkring flow i dataanvendelse og ajourføring af </a:t>
            </a:r>
            <a:r>
              <a:rPr lang="da-DK" sz="1600" dirty="0" smtClean="0"/>
              <a:t>data på datafordeleren.</a:t>
            </a:r>
            <a:endParaRPr lang="da-DK" sz="1600" dirty="0"/>
          </a:p>
          <a:p>
            <a:pPr lvl="0"/>
            <a:r>
              <a:rPr lang="da-DK" sz="1600" dirty="0"/>
              <a:t>Proces og ansvar omkring services i Datafordeleren</a:t>
            </a:r>
            <a:r>
              <a:rPr lang="da-DK" sz="1600" dirty="0" smtClean="0"/>
              <a:t>.</a:t>
            </a:r>
            <a:endParaRPr lang="da-DK" sz="1600" dirty="0"/>
          </a:p>
          <a:p>
            <a:pPr lvl="0"/>
            <a:endParaRPr lang="da-DK" sz="1600" dirty="0" smtClean="0"/>
          </a:p>
          <a:p>
            <a:pPr marL="0" lvl="0" indent="0">
              <a:buNone/>
            </a:pPr>
            <a:r>
              <a:rPr lang="da-DK" sz="1600" b="1" dirty="0" smtClean="0"/>
              <a:t>GD1 afklaringer:</a:t>
            </a:r>
          </a:p>
          <a:p>
            <a:pPr lvl="0"/>
            <a:r>
              <a:rPr lang="da-DK" sz="1600" dirty="0" smtClean="0"/>
              <a:t>Myndighedsklient til brug for kommunal godkendelse af matrikulære sager</a:t>
            </a:r>
          </a:p>
          <a:p>
            <a:pPr lvl="0"/>
            <a:r>
              <a:rPr lang="da-DK" sz="1600" dirty="0" smtClean="0"/>
              <a:t>Beliggenhedsadresse</a:t>
            </a:r>
          </a:p>
          <a:p>
            <a:pPr lvl="0"/>
            <a:r>
              <a:rPr lang="da-DK" sz="1600" dirty="0" err="1" smtClean="0"/>
              <a:t>Umatrikulerede</a:t>
            </a:r>
            <a:r>
              <a:rPr lang="da-DK" sz="1600" dirty="0" smtClean="0"/>
              <a:t> arealer</a:t>
            </a:r>
          </a:p>
          <a:p>
            <a:pPr lvl="0"/>
            <a:r>
              <a:rPr lang="da-DK" sz="1600" dirty="0" smtClean="0"/>
              <a:t>Beslutning om Ejerfortegnelsens placering</a:t>
            </a:r>
          </a:p>
          <a:p>
            <a:pPr marL="0" lvl="0" indent="0">
              <a:buNone/>
            </a:pPr>
            <a:endParaRPr lang="da-DK" sz="16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34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215582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endParaRPr lang="da-DK" sz="2400" kern="0" dirty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67812" y="2426109"/>
            <a:ext cx="767653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sz="2000" b="1" dirty="0"/>
              <a:t>Det indstilles at </a:t>
            </a:r>
            <a:r>
              <a:rPr lang="da-DK" sz="2000" b="1" dirty="0" smtClean="0"/>
              <a:t>styregruppen:</a:t>
            </a:r>
            <a:endParaRPr lang="da-DK" sz="2000" b="1" dirty="0"/>
          </a:p>
          <a:p>
            <a:pPr lvl="0"/>
            <a:r>
              <a:rPr lang="da-DK" sz="2000" dirty="0"/>
              <a:t>Godkender </a:t>
            </a:r>
            <a:r>
              <a:rPr lang="da-DK" sz="2000" dirty="0" smtClean="0"/>
              <a:t>løsningsarkitekturerne </a:t>
            </a:r>
            <a:r>
              <a:rPr lang="da-DK" sz="2000" dirty="0"/>
              <a:t>i version 1.1, herunder løsningsarkitekturen for Ejerfortegnelsen i en tidligere </a:t>
            </a:r>
            <a:r>
              <a:rPr lang="da-DK" sz="2000" dirty="0" smtClean="0"/>
              <a:t>version, </a:t>
            </a:r>
            <a:r>
              <a:rPr lang="da-DK" sz="2000" dirty="0"/>
              <a:t>samt målarkitekturen i version </a:t>
            </a:r>
            <a:r>
              <a:rPr lang="da-DK" sz="2000" dirty="0" smtClean="0"/>
              <a:t>1.3.2</a:t>
            </a:r>
          </a:p>
          <a:p>
            <a:pPr lvl="0"/>
            <a:endParaRPr lang="da-DK" sz="2000" dirty="0"/>
          </a:p>
          <a:p>
            <a:pPr lvl="0"/>
            <a:r>
              <a:rPr lang="da-DK" sz="2000" dirty="0"/>
              <a:t>Godkender at </a:t>
            </a:r>
            <a:r>
              <a:rPr lang="da-DK" sz="2000" dirty="0" smtClean="0"/>
              <a:t>løsningsarkitekturerne </a:t>
            </a:r>
            <a:r>
              <a:rPr lang="da-DK" sz="2000" dirty="0" smtClean="0">
                <a:solidFill>
                  <a:srgbClr val="FF0000"/>
                </a:solidFill>
              </a:rPr>
              <a:t>for Matriklen og BBR </a:t>
            </a:r>
            <a:r>
              <a:rPr lang="da-DK" sz="2000" dirty="0"/>
              <a:t>gøres tilgængelige på den åbne del af GD1’s hjemmeside www.ejendomsdataprogrammet.dk</a:t>
            </a:r>
          </a:p>
          <a:p>
            <a:pPr marL="0" indent="0" algn="ctr">
              <a:buFontTx/>
              <a:buNone/>
            </a:pPr>
            <a:endParaRPr lang="da-DK" sz="2000" i="1" kern="0" dirty="0" smtClean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10" name="Titel 6"/>
          <p:cNvSpPr>
            <a:spLocks noGrp="1"/>
          </p:cNvSpPr>
          <p:nvPr>
            <p:ph type="title"/>
          </p:nvPr>
        </p:nvSpPr>
        <p:spPr>
          <a:xfrm>
            <a:off x="465138" y="1201328"/>
            <a:ext cx="8229600" cy="576262"/>
          </a:xfrm>
        </p:spPr>
        <p:txBody>
          <a:bodyPr/>
          <a:lstStyle/>
          <a:p>
            <a:r>
              <a:rPr lang="da-DK" dirty="0" smtClean="0"/>
              <a:t>Indstilling vedr. løsningsarkitekturerne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6. februar 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83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9744</TotalTime>
  <Words>1187</Words>
  <Application>Microsoft Office PowerPoint</Application>
  <PresentationFormat>Skærmshow (4:3)</PresentationFormat>
  <Paragraphs>301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Standarddesign</vt:lpstr>
      <vt:lpstr>Grunddataprogrammets delaftale 1 (GD1)</vt:lpstr>
      <vt:lpstr>Dagsorden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Væsentlige udeståender ift. løsningsarkitekturerne</vt:lpstr>
      <vt:lpstr>Indstilling vedr. løsningsarkitekturerne</vt:lpstr>
      <vt:lpstr>PowerPoint-præsentation</vt:lpstr>
      <vt:lpstr>KL ‘statement’ vedr. Ejerfortegnelsen</vt:lpstr>
      <vt:lpstr>Plan A: Ejerfortegnelse integreret i Tingbogen</vt:lpstr>
      <vt:lpstr>PowerPoint-præsentation</vt:lpstr>
      <vt:lpstr>PowerPoint-præsentation</vt:lpstr>
      <vt:lpstr>PowerPoint-præsentation</vt:lpstr>
      <vt:lpstr>GD1/GD2 replanlægning Projekt scope</vt:lpstr>
      <vt:lpstr>GD1/GD2 replanlægning Processen i hovedtræk</vt:lpstr>
      <vt:lpstr>GD1/GD2 replanlægning Slutprodukter</vt:lpstr>
      <vt:lpstr>PowerPoint-præsentation</vt:lpstr>
      <vt:lpstr>PowerPoint-præsentation</vt:lpstr>
      <vt:lpstr>PowerPoint-præsentation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472</cp:revision>
  <cp:lastPrinted>2013-08-27T13:10:56Z</cp:lastPrinted>
  <dcterms:created xsi:type="dcterms:W3CDTF">2011-10-31T13:45:58Z</dcterms:created>
  <dcterms:modified xsi:type="dcterms:W3CDTF">2014-02-06T08:55:41Z</dcterms:modified>
</cp:coreProperties>
</file>