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97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7" r:id="rId4"/>
    <p:sldId id="257" r:id="rId5"/>
    <p:sldId id="260" r:id="rId6"/>
    <p:sldId id="268" r:id="rId7"/>
    <p:sldId id="271" r:id="rId8"/>
    <p:sldId id="258" r:id="rId9"/>
    <p:sldId id="269" r:id="rId10"/>
    <p:sldId id="261" r:id="rId11"/>
    <p:sldId id="263" r:id="rId12"/>
    <p:sldId id="264" r:id="rId13"/>
    <p:sldId id="265" r:id="rId14"/>
    <p:sldId id="270" r:id="rId15"/>
    <p:sldId id="266" r:id="rId16"/>
  </p:sldIdLst>
  <p:sldSz cx="9144000" cy="6858000" type="screen4x3"/>
  <p:notesSz cx="6810375" cy="99425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Lindbo Larsen" initials="PL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FF66"/>
    <a:srgbClr val="006600"/>
    <a:srgbClr val="FF3300"/>
    <a:srgbClr val="0066CC"/>
    <a:srgbClr val="0033CC"/>
    <a:srgbClr val="008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96813" autoAdjust="0"/>
  </p:normalViewPr>
  <p:slideViewPr>
    <p:cSldViewPr snapToGrid="0" showGuides="1">
      <p:cViewPr>
        <p:scale>
          <a:sx n="66" d="100"/>
          <a:sy n="66" d="100"/>
        </p:scale>
        <p:origin x="-1476" y="-330"/>
      </p:cViewPr>
      <p:guideLst>
        <p:guide orient="horz" pos="289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740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3B26E8-838E-4F6C-AC51-632038387202}" type="datetimeFigureOut">
              <a:rPr lang="da-DK"/>
              <a:pPr>
                <a:defRPr/>
              </a:pPr>
              <a:t>11-06-2015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37B4F0-41D3-42FF-A1F5-10F50F191F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504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A431E8-F087-485B-AE71-60B5E774E18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0451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431E8-F087-485B-AE71-60B5E774E180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904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28625"/>
            <a:ext cx="17272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smtClean="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5F3BDF79-0B21-465B-8B72-29E10CF1B0F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84" y="124358"/>
            <a:ext cx="1499616" cy="9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60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7B60-1A41-407A-9D4D-6BA3B4984D3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1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41438"/>
            <a:ext cx="2057400" cy="496728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19800" cy="496728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883F6-B6A5-4526-8F78-B36C543D62C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000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60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69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330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014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921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83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914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494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83E78-5A23-4B11-AFCF-69CE5FCCDA1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821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930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748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140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AA92-2535-491D-9E22-6065F38EC51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8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C764-DAC4-4F57-9F76-AFA0203CCAF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77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CD81-EA95-4E35-8679-55B4B9C9753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25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A1EC-C09B-46DE-9905-517AA0A8B50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50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7DF2-2D43-4FC6-AA89-48F6BC6DAB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20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213C4-6A50-4152-8997-1BDC845AFB5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99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33CB-236E-473A-957C-957349EE29B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43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4143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14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a-DK" smtClean="0"/>
              <a:t>10. april 2014</a:t>
            </a: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D614B583-A881-4F11-B193-113C355EF60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00038"/>
            <a:ext cx="16525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84" y="124358"/>
            <a:ext cx="1499616" cy="9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F5E8-100A-45AC-BDBC-3FA29ABF77A6}" type="datetimeFigureOut">
              <a:rPr lang="da-DK" smtClean="0"/>
              <a:t>11-06-2015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E9E1-9252-4192-9D26-98FFD19A71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955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21" Type="http://schemas.openxmlformats.org/officeDocument/2006/relationships/image" Target="../media/image28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gif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Fælles test i GD1 og </a:t>
            </a:r>
            <a:r>
              <a:rPr lang="da-DK" dirty="0" smtClean="0"/>
              <a:t>GD2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da-DK" dirty="0" smtClean="0"/>
              <a:t> Overblik over Test og Kvalitetssikring</a:t>
            </a:r>
          </a:p>
          <a:p>
            <a:r>
              <a:rPr lang="da-DK" sz="2000" dirty="0" smtClean="0"/>
              <a:t>Michael Michaelsen Testmanager MBBL Januar 2015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48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Lige forbindelse 74"/>
          <p:cNvCxnSpPr/>
          <p:nvPr/>
        </p:nvCxnSpPr>
        <p:spPr>
          <a:xfrm>
            <a:off x="5130766" y="3152811"/>
            <a:ext cx="37085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/>
        </p:nvCxnSpPr>
        <p:spPr>
          <a:xfrm>
            <a:off x="1038146" y="3152811"/>
            <a:ext cx="37085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ge forbindelse 70"/>
          <p:cNvCxnSpPr/>
          <p:nvPr/>
        </p:nvCxnSpPr>
        <p:spPr>
          <a:xfrm>
            <a:off x="4860032" y="727819"/>
            <a:ext cx="0" cy="5015015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/>
          <p:cNvSpPr/>
          <p:nvPr/>
        </p:nvSpPr>
        <p:spPr>
          <a:xfrm>
            <a:off x="683568" y="1340768"/>
            <a:ext cx="8208912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3" name="Gruppe 12"/>
          <p:cNvGrpSpPr/>
          <p:nvPr/>
        </p:nvGrpSpPr>
        <p:grpSpPr>
          <a:xfrm>
            <a:off x="4950746" y="1785496"/>
            <a:ext cx="3888600" cy="473348"/>
            <a:chOff x="764326" y="2622664"/>
            <a:chExt cx="3888600" cy="473348"/>
          </a:xfrm>
        </p:grpSpPr>
        <p:sp>
          <p:nvSpPr>
            <p:cNvPr id="4" name="Magnetpladelager 3"/>
            <p:cNvSpPr/>
            <p:nvPr/>
          </p:nvSpPr>
          <p:spPr>
            <a:xfrm>
              <a:off x="764326" y="2622664"/>
              <a:ext cx="36004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PP-DAR</a:t>
              </a:r>
              <a:endParaRPr lang="da-DK" sz="800" dirty="0"/>
            </a:p>
          </p:txBody>
        </p:sp>
        <p:sp>
          <p:nvSpPr>
            <p:cNvPr id="5" name="Magnetpladelager 4"/>
            <p:cNvSpPr/>
            <p:nvPr/>
          </p:nvSpPr>
          <p:spPr>
            <a:xfrm>
              <a:off x="120543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PP-BBR</a:t>
              </a:r>
              <a:endParaRPr lang="da-DK" sz="800" dirty="0"/>
            </a:p>
          </p:txBody>
        </p:sp>
        <p:sp>
          <p:nvSpPr>
            <p:cNvPr id="6" name="Magnetpladelager 5"/>
            <p:cNvSpPr/>
            <p:nvPr/>
          </p:nvSpPr>
          <p:spPr>
            <a:xfrm>
              <a:off x="208757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PP-Mat</a:t>
              </a:r>
              <a:endParaRPr lang="da-DK" sz="800" dirty="0"/>
            </a:p>
          </p:txBody>
        </p:sp>
        <p:sp>
          <p:nvSpPr>
            <p:cNvPr id="7" name="Magnetpladelager 6"/>
            <p:cNvSpPr/>
            <p:nvPr/>
          </p:nvSpPr>
          <p:spPr>
            <a:xfrm>
              <a:off x="164650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PP-EJF</a:t>
              </a:r>
              <a:endParaRPr lang="da-DK" sz="800" dirty="0"/>
            </a:p>
          </p:txBody>
        </p:sp>
        <p:sp>
          <p:nvSpPr>
            <p:cNvPr id="8" name="Magnetpladelager 7"/>
            <p:cNvSpPr/>
            <p:nvPr/>
          </p:nvSpPr>
          <p:spPr>
            <a:xfrm>
              <a:off x="252864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PP-DAGI</a:t>
              </a:r>
              <a:endParaRPr lang="da-DK" sz="800" dirty="0"/>
            </a:p>
          </p:txBody>
        </p:sp>
        <p:sp>
          <p:nvSpPr>
            <p:cNvPr id="9" name="Magnetpladelager 8"/>
            <p:cNvSpPr/>
            <p:nvPr/>
          </p:nvSpPr>
          <p:spPr>
            <a:xfrm>
              <a:off x="3851856" y="2628012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PP-CVR</a:t>
              </a:r>
              <a:endParaRPr lang="da-DK" sz="800" dirty="0"/>
            </a:p>
          </p:txBody>
        </p:sp>
        <p:sp>
          <p:nvSpPr>
            <p:cNvPr id="10" name="Magnetpladelager 9"/>
            <p:cNvSpPr/>
            <p:nvPr/>
          </p:nvSpPr>
          <p:spPr>
            <a:xfrm>
              <a:off x="429292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PP-CPR</a:t>
              </a:r>
              <a:endParaRPr lang="da-DK" sz="800" dirty="0"/>
            </a:p>
          </p:txBody>
        </p:sp>
        <p:sp>
          <p:nvSpPr>
            <p:cNvPr id="11" name="Magnetpladelager 10"/>
            <p:cNvSpPr/>
            <p:nvPr/>
          </p:nvSpPr>
          <p:spPr>
            <a:xfrm>
              <a:off x="341078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PP-</a:t>
              </a:r>
              <a:r>
                <a:rPr lang="da-DK" sz="800" dirty="0" err="1" smtClean="0"/>
                <a:t>GeoDanmark</a:t>
              </a:r>
              <a:endParaRPr lang="da-DK" sz="800" dirty="0"/>
            </a:p>
          </p:txBody>
        </p:sp>
        <p:sp>
          <p:nvSpPr>
            <p:cNvPr id="12" name="Magnetpladelager 11"/>
            <p:cNvSpPr/>
            <p:nvPr/>
          </p:nvSpPr>
          <p:spPr>
            <a:xfrm>
              <a:off x="296971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PP-DS</a:t>
              </a:r>
              <a:endParaRPr lang="da-DK" sz="800" dirty="0"/>
            </a:p>
          </p:txBody>
        </p:sp>
      </p:grpSp>
      <p:sp>
        <p:nvSpPr>
          <p:cNvPr id="24" name="Tekstboks 23"/>
          <p:cNvSpPr txBox="1"/>
          <p:nvPr/>
        </p:nvSpPr>
        <p:spPr>
          <a:xfrm>
            <a:off x="191125" y="2708920"/>
            <a:ext cx="492443" cy="115321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da-DK" sz="2000" dirty="0" smtClean="0"/>
              <a:t>Registre</a:t>
            </a:r>
            <a:endParaRPr lang="da-DK" sz="2000" dirty="0"/>
          </a:p>
        </p:txBody>
      </p:sp>
      <p:sp>
        <p:nvSpPr>
          <p:cNvPr id="26" name="Tekstboks 25"/>
          <p:cNvSpPr txBox="1"/>
          <p:nvPr/>
        </p:nvSpPr>
        <p:spPr>
          <a:xfrm>
            <a:off x="736726" y="1340768"/>
            <a:ext cx="195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Kundetestmiljø 1</a:t>
            </a:r>
            <a:endParaRPr lang="da-DK" sz="1200" dirty="0"/>
          </a:p>
        </p:txBody>
      </p:sp>
      <p:sp>
        <p:nvSpPr>
          <p:cNvPr id="28" name="Tekstboks 27"/>
          <p:cNvSpPr txBox="1"/>
          <p:nvPr/>
        </p:nvSpPr>
        <p:spPr>
          <a:xfrm>
            <a:off x="736726" y="727819"/>
            <a:ext cx="412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Integrationstestsmiljø</a:t>
            </a:r>
            <a:endParaRPr lang="da-DK" dirty="0"/>
          </a:p>
        </p:txBody>
      </p:sp>
      <p:sp>
        <p:nvSpPr>
          <p:cNvPr id="29" name="Tekstboks 28"/>
          <p:cNvSpPr txBox="1"/>
          <p:nvPr/>
        </p:nvSpPr>
        <p:spPr>
          <a:xfrm>
            <a:off x="4788024" y="752190"/>
            <a:ext cx="412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mtClean="0"/>
              <a:t>Pre-Produktionsmiljø</a:t>
            </a:r>
            <a:endParaRPr lang="da-DK" dirty="0"/>
          </a:p>
        </p:txBody>
      </p:sp>
      <p:grpSp>
        <p:nvGrpSpPr>
          <p:cNvPr id="30" name="Gruppe 29"/>
          <p:cNvGrpSpPr/>
          <p:nvPr/>
        </p:nvGrpSpPr>
        <p:grpSpPr>
          <a:xfrm>
            <a:off x="878572" y="2914784"/>
            <a:ext cx="3888600" cy="468000"/>
            <a:chOff x="764326" y="2622664"/>
            <a:chExt cx="3888600" cy="468000"/>
          </a:xfrm>
          <a:solidFill>
            <a:schemeClr val="accent6">
              <a:lumMod val="75000"/>
            </a:schemeClr>
          </a:solidFill>
        </p:grpSpPr>
        <p:sp>
          <p:nvSpPr>
            <p:cNvPr id="31" name="Magnetpladelager 30"/>
            <p:cNvSpPr/>
            <p:nvPr/>
          </p:nvSpPr>
          <p:spPr>
            <a:xfrm>
              <a:off x="764326" y="2622664"/>
              <a:ext cx="36004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DAR</a:t>
              </a:r>
              <a:endParaRPr lang="da-DK" sz="800" dirty="0"/>
            </a:p>
          </p:txBody>
        </p:sp>
        <p:sp>
          <p:nvSpPr>
            <p:cNvPr id="32" name="Magnetpladelager 31"/>
            <p:cNvSpPr/>
            <p:nvPr/>
          </p:nvSpPr>
          <p:spPr>
            <a:xfrm>
              <a:off x="120543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BBR</a:t>
              </a:r>
              <a:endParaRPr lang="da-DK" sz="800" dirty="0"/>
            </a:p>
          </p:txBody>
        </p:sp>
        <p:sp>
          <p:nvSpPr>
            <p:cNvPr id="33" name="Magnetpladelager 32"/>
            <p:cNvSpPr/>
            <p:nvPr/>
          </p:nvSpPr>
          <p:spPr>
            <a:xfrm>
              <a:off x="208757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Matriklen</a:t>
              </a:r>
              <a:endParaRPr lang="da-DK" sz="800" dirty="0"/>
            </a:p>
          </p:txBody>
        </p:sp>
        <p:sp>
          <p:nvSpPr>
            <p:cNvPr id="34" name="Magnetpladelager 33"/>
            <p:cNvSpPr/>
            <p:nvPr/>
          </p:nvSpPr>
          <p:spPr>
            <a:xfrm>
              <a:off x="164650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EJF</a:t>
              </a:r>
              <a:endParaRPr lang="da-DK" sz="800" dirty="0"/>
            </a:p>
          </p:txBody>
        </p:sp>
        <p:sp>
          <p:nvSpPr>
            <p:cNvPr id="35" name="Magnetpladelager 34"/>
            <p:cNvSpPr/>
            <p:nvPr/>
          </p:nvSpPr>
          <p:spPr>
            <a:xfrm>
              <a:off x="252864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DAGI</a:t>
              </a:r>
              <a:endParaRPr lang="da-DK" sz="800" dirty="0"/>
            </a:p>
          </p:txBody>
        </p:sp>
        <p:sp>
          <p:nvSpPr>
            <p:cNvPr id="36" name="Magnetpladelager 35"/>
            <p:cNvSpPr/>
            <p:nvPr/>
          </p:nvSpPr>
          <p:spPr>
            <a:xfrm>
              <a:off x="385185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CVR</a:t>
              </a:r>
              <a:endParaRPr lang="da-DK" sz="800" dirty="0"/>
            </a:p>
          </p:txBody>
        </p:sp>
        <p:sp>
          <p:nvSpPr>
            <p:cNvPr id="37" name="Magnetpladelager 36"/>
            <p:cNvSpPr/>
            <p:nvPr/>
          </p:nvSpPr>
          <p:spPr>
            <a:xfrm>
              <a:off x="429292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CPR</a:t>
              </a:r>
              <a:endParaRPr lang="da-DK" sz="800" dirty="0"/>
            </a:p>
          </p:txBody>
        </p:sp>
        <p:sp>
          <p:nvSpPr>
            <p:cNvPr id="38" name="Magnetpladelager 37"/>
            <p:cNvSpPr/>
            <p:nvPr/>
          </p:nvSpPr>
          <p:spPr>
            <a:xfrm>
              <a:off x="341078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err="1" smtClean="0"/>
                <a:t>GeoDanmark</a:t>
              </a:r>
              <a:endParaRPr lang="da-DK" sz="800" dirty="0"/>
            </a:p>
          </p:txBody>
        </p:sp>
        <p:sp>
          <p:nvSpPr>
            <p:cNvPr id="39" name="Magnetpladelager 38"/>
            <p:cNvSpPr/>
            <p:nvPr/>
          </p:nvSpPr>
          <p:spPr>
            <a:xfrm>
              <a:off x="296971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DS</a:t>
              </a:r>
              <a:endParaRPr lang="da-DK" sz="800" dirty="0"/>
            </a:p>
          </p:txBody>
        </p:sp>
      </p:grpSp>
      <p:grpSp>
        <p:nvGrpSpPr>
          <p:cNvPr id="50" name="Gruppe 49"/>
          <p:cNvGrpSpPr/>
          <p:nvPr/>
        </p:nvGrpSpPr>
        <p:grpSpPr>
          <a:xfrm>
            <a:off x="878572" y="1785496"/>
            <a:ext cx="3888600" cy="468000"/>
            <a:chOff x="764326" y="2622664"/>
            <a:chExt cx="3888600" cy="468000"/>
          </a:xfrm>
          <a:solidFill>
            <a:schemeClr val="accent6">
              <a:lumMod val="75000"/>
            </a:schemeClr>
          </a:solidFill>
        </p:grpSpPr>
        <p:sp>
          <p:nvSpPr>
            <p:cNvPr id="51" name="Magnetpladelager 50"/>
            <p:cNvSpPr/>
            <p:nvPr/>
          </p:nvSpPr>
          <p:spPr>
            <a:xfrm>
              <a:off x="764326" y="2622664"/>
              <a:ext cx="36004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IT-DAR</a:t>
              </a:r>
              <a:endParaRPr lang="da-DK" sz="800" dirty="0"/>
            </a:p>
          </p:txBody>
        </p:sp>
        <p:sp>
          <p:nvSpPr>
            <p:cNvPr id="52" name="Magnetpladelager 51"/>
            <p:cNvSpPr/>
            <p:nvPr/>
          </p:nvSpPr>
          <p:spPr>
            <a:xfrm>
              <a:off x="120543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IT-BBR</a:t>
              </a:r>
              <a:endParaRPr lang="da-DK" sz="800" dirty="0"/>
            </a:p>
          </p:txBody>
        </p:sp>
        <p:sp>
          <p:nvSpPr>
            <p:cNvPr id="53" name="Magnetpladelager 52"/>
            <p:cNvSpPr/>
            <p:nvPr/>
          </p:nvSpPr>
          <p:spPr>
            <a:xfrm>
              <a:off x="208757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IT-Mat</a:t>
              </a:r>
              <a:endParaRPr lang="da-DK" sz="800" dirty="0"/>
            </a:p>
          </p:txBody>
        </p:sp>
        <p:sp>
          <p:nvSpPr>
            <p:cNvPr id="54" name="Magnetpladelager 53"/>
            <p:cNvSpPr/>
            <p:nvPr/>
          </p:nvSpPr>
          <p:spPr>
            <a:xfrm>
              <a:off x="164650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IT-EJF</a:t>
              </a:r>
              <a:endParaRPr lang="da-DK" sz="800" dirty="0"/>
            </a:p>
          </p:txBody>
        </p:sp>
        <p:sp>
          <p:nvSpPr>
            <p:cNvPr id="55" name="Magnetpladelager 54"/>
            <p:cNvSpPr/>
            <p:nvPr/>
          </p:nvSpPr>
          <p:spPr>
            <a:xfrm>
              <a:off x="252864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IT-DAGI</a:t>
              </a:r>
              <a:endParaRPr lang="da-DK" sz="800" dirty="0"/>
            </a:p>
          </p:txBody>
        </p:sp>
        <p:sp>
          <p:nvSpPr>
            <p:cNvPr id="56" name="Magnetpladelager 55"/>
            <p:cNvSpPr/>
            <p:nvPr/>
          </p:nvSpPr>
          <p:spPr>
            <a:xfrm>
              <a:off x="385185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IT-CVR</a:t>
              </a:r>
              <a:endParaRPr lang="da-DK" sz="800" dirty="0"/>
            </a:p>
          </p:txBody>
        </p:sp>
        <p:sp>
          <p:nvSpPr>
            <p:cNvPr id="57" name="Magnetpladelager 56"/>
            <p:cNvSpPr/>
            <p:nvPr/>
          </p:nvSpPr>
          <p:spPr>
            <a:xfrm>
              <a:off x="429292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IT-CPR</a:t>
              </a:r>
              <a:endParaRPr lang="da-DK" sz="800" dirty="0"/>
            </a:p>
          </p:txBody>
        </p:sp>
        <p:sp>
          <p:nvSpPr>
            <p:cNvPr id="58" name="Magnetpladelager 57"/>
            <p:cNvSpPr/>
            <p:nvPr/>
          </p:nvSpPr>
          <p:spPr>
            <a:xfrm>
              <a:off x="341078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IT-</a:t>
              </a:r>
              <a:r>
                <a:rPr lang="da-DK" sz="800" dirty="0" err="1" smtClean="0"/>
                <a:t>GeoDanmark</a:t>
              </a:r>
              <a:endParaRPr lang="da-DK" sz="800" dirty="0"/>
            </a:p>
          </p:txBody>
        </p:sp>
        <p:sp>
          <p:nvSpPr>
            <p:cNvPr id="59" name="Magnetpladelager 58"/>
            <p:cNvSpPr/>
            <p:nvPr/>
          </p:nvSpPr>
          <p:spPr>
            <a:xfrm>
              <a:off x="2969716" y="2622664"/>
              <a:ext cx="360000" cy="468000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IT-DS</a:t>
              </a:r>
              <a:endParaRPr lang="da-DK" sz="800" dirty="0"/>
            </a:p>
          </p:txBody>
        </p:sp>
      </p:grpSp>
      <p:grpSp>
        <p:nvGrpSpPr>
          <p:cNvPr id="60" name="Gruppe 59"/>
          <p:cNvGrpSpPr/>
          <p:nvPr/>
        </p:nvGrpSpPr>
        <p:grpSpPr>
          <a:xfrm>
            <a:off x="4950746" y="2914784"/>
            <a:ext cx="3888600" cy="468000"/>
            <a:chOff x="764326" y="2622664"/>
            <a:chExt cx="3888600" cy="468000"/>
          </a:xfrm>
        </p:grpSpPr>
        <p:sp>
          <p:nvSpPr>
            <p:cNvPr id="61" name="Magnetpladelager 60"/>
            <p:cNvSpPr/>
            <p:nvPr/>
          </p:nvSpPr>
          <p:spPr>
            <a:xfrm>
              <a:off x="764326" y="2622664"/>
              <a:ext cx="36004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DAR</a:t>
              </a:r>
              <a:endParaRPr lang="da-DK" sz="800" dirty="0"/>
            </a:p>
          </p:txBody>
        </p:sp>
        <p:sp>
          <p:nvSpPr>
            <p:cNvPr id="62" name="Magnetpladelager 61"/>
            <p:cNvSpPr/>
            <p:nvPr/>
          </p:nvSpPr>
          <p:spPr>
            <a:xfrm>
              <a:off x="120543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BBR</a:t>
              </a:r>
              <a:endParaRPr lang="da-DK" sz="800" dirty="0"/>
            </a:p>
          </p:txBody>
        </p:sp>
        <p:sp>
          <p:nvSpPr>
            <p:cNvPr id="63" name="Magnetpladelager 62"/>
            <p:cNvSpPr/>
            <p:nvPr/>
          </p:nvSpPr>
          <p:spPr>
            <a:xfrm>
              <a:off x="208757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Matriklen</a:t>
              </a:r>
              <a:endParaRPr lang="da-DK" sz="800" dirty="0"/>
            </a:p>
          </p:txBody>
        </p:sp>
        <p:sp>
          <p:nvSpPr>
            <p:cNvPr id="64" name="Magnetpladelager 63"/>
            <p:cNvSpPr/>
            <p:nvPr/>
          </p:nvSpPr>
          <p:spPr>
            <a:xfrm>
              <a:off x="164650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EJF</a:t>
              </a:r>
              <a:endParaRPr lang="da-DK" sz="800" dirty="0"/>
            </a:p>
          </p:txBody>
        </p:sp>
        <p:sp>
          <p:nvSpPr>
            <p:cNvPr id="65" name="Magnetpladelager 64"/>
            <p:cNvSpPr/>
            <p:nvPr/>
          </p:nvSpPr>
          <p:spPr>
            <a:xfrm>
              <a:off x="252864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DAGI</a:t>
              </a:r>
              <a:endParaRPr lang="da-DK" sz="800" dirty="0"/>
            </a:p>
          </p:txBody>
        </p:sp>
        <p:sp>
          <p:nvSpPr>
            <p:cNvPr id="66" name="Magnetpladelager 65"/>
            <p:cNvSpPr/>
            <p:nvPr/>
          </p:nvSpPr>
          <p:spPr>
            <a:xfrm>
              <a:off x="385185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CVR</a:t>
              </a:r>
              <a:endParaRPr lang="da-DK" sz="800" dirty="0"/>
            </a:p>
          </p:txBody>
        </p:sp>
        <p:sp>
          <p:nvSpPr>
            <p:cNvPr id="67" name="Magnetpladelager 66"/>
            <p:cNvSpPr/>
            <p:nvPr/>
          </p:nvSpPr>
          <p:spPr>
            <a:xfrm>
              <a:off x="429292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CPR</a:t>
              </a:r>
              <a:endParaRPr lang="da-DK" sz="800" dirty="0"/>
            </a:p>
          </p:txBody>
        </p:sp>
        <p:sp>
          <p:nvSpPr>
            <p:cNvPr id="68" name="Magnetpladelager 67"/>
            <p:cNvSpPr/>
            <p:nvPr/>
          </p:nvSpPr>
          <p:spPr>
            <a:xfrm>
              <a:off x="341078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err="1" smtClean="0"/>
                <a:t>GeoDanmark</a:t>
              </a:r>
              <a:endParaRPr lang="da-DK" sz="800" dirty="0"/>
            </a:p>
          </p:txBody>
        </p:sp>
        <p:sp>
          <p:nvSpPr>
            <p:cNvPr id="69" name="Magnetpladelager 68"/>
            <p:cNvSpPr/>
            <p:nvPr/>
          </p:nvSpPr>
          <p:spPr>
            <a:xfrm>
              <a:off x="2969716" y="2622664"/>
              <a:ext cx="360000" cy="468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800" dirty="0" smtClean="0"/>
                <a:t>DS</a:t>
              </a:r>
              <a:endParaRPr lang="da-DK" sz="800" dirty="0"/>
            </a:p>
          </p:txBody>
        </p:sp>
      </p:grpSp>
      <p:sp>
        <p:nvSpPr>
          <p:cNvPr id="72" name="Tekstboks 71"/>
          <p:cNvSpPr txBox="1"/>
          <p:nvPr/>
        </p:nvSpPr>
        <p:spPr>
          <a:xfrm>
            <a:off x="191126" y="1340767"/>
            <a:ext cx="492443" cy="143056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a-DK" sz="2000" dirty="0" smtClean="0"/>
              <a:t>Datafordeler</a:t>
            </a:r>
            <a:endParaRPr lang="da-DK" sz="2000" dirty="0"/>
          </a:p>
        </p:txBody>
      </p:sp>
      <p:sp>
        <p:nvSpPr>
          <p:cNvPr id="73" name="Tekstboks 72"/>
          <p:cNvSpPr txBox="1"/>
          <p:nvPr/>
        </p:nvSpPr>
        <p:spPr>
          <a:xfrm>
            <a:off x="1679682" y="5742834"/>
            <a:ext cx="700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Et kundetestmiljø i datafordeleren understøtter flere instanser af samme register (IT-DAR, PP-DAR,..)</a:t>
            </a:r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 rot="18441997">
            <a:off x="-13308" y="5178072"/>
            <a:ext cx="1964769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a-DK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Med forbehold!</a:t>
            </a:r>
            <a:endParaRPr lang="da-DK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391855" y="1110833"/>
            <a:ext cx="2799471" cy="7743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0" name="Rektangel 69"/>
          <p:cNvSpPr/>
          <p:nvPr/>
        </p:nvSpPr>
        <p:spPr>
          <a:xfrm>
            <a:off x="1423156" y="1097151"/>
            <a:ext cx="2799471" cy="77437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7" name="Titel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a-DK" sz="3200" dirty="0" smtClean="0"/>
              <a:t>Testmiljø</a:t>
            </a:r>
            <a:endParaRPr lang="da-DK" sz="3200" dirty="0"/>
          </a:p>
        </p:txBody>
      </p:sp>
      <p:sp>
        <p:nvSpPr>
          <p:cNvPr id="3" name="Tekstboks 2"/>
          <p:cNvSpPr txBox="1"/>
          <p:nvPr/>
        </p:nvSpPr>
        <p:spPr>
          <a:xfrm>
            <a:off x="653858" y="3616786"/>
            <a:ext cx="23853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/>
              <a:t>Integrationstest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1479709" y="4544367"/>
            <a:ext cx="338032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Primæranvendertest GD1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5310786" y="3616786"/>
            <a:ext cx="358169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Anvendertest (CPR og </a:t>
            </a:r>
            <a:r>
              <a:rPr lang="da-DK" dirty="0" err="1"/>
              <a:t>Digtal</a:t>
            </a:r>
            <a:r>
              <a:rPr lang="da-DK" dirty="0"/>
              <a:t> Flytning GD2)</a:t>
            </a:r>
          </a:p>
        </p:txBody>
      </p:sp>
      <p:sp>
        <p:nvSpPr>
          <p:cNvPr id="17" name="Tekstboks 16"/>
          <p:cNvSpPr txBox="1"/>
          <p:nvPr/>
        </p:nvSpPr>
        <p:spPr>
          <a:xfrm>
            <a:off x="4950746" y="4775200"/>
            <a:ext cx="326753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Anvendertest (CVR, SKAT og DST GD2)</a:t>
            </a:r>
          </a:p>
        </p:txBody>
      </p:sp>
    </p:spTree>
    <p:extLst>
      <p:ext uri="{BB962C8B-B14F-4D97-AF65-F5344CB8AC3E}">
        <p14:creationId xmlns:p14="http://schemas.microsoft.com/office/powerpoint/2010/main" val="92136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Testdata</a:t>
            </a:r>
            <a:endParaRPr lang="da-DK" sz="3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3" y="1751028"/>
            <a:ext cx="2892096" cy="297217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49" y="1406769"/>
            <a:ext cx="1990579" cy="740898"/>
          </a:xfrm>
          <a:prstGeom prst="rect">
            <a:avLst/>
          </a:prstGeom>
        </p:spPr>
      </p:pic>
      <p:pic>
        <p:nvPicPr>
          <p:cNvPr id="6" name="Billed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99" y="2616613"/>
            <a:ext cx="1878690" cy="46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49" y="3685291"/>
            <a:ext cx="1934634" cy="69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71" y="4820409"/>
            <a:ext cx="1911862" cy="6912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Højrepil 8"/>
          <p:cNvSpPr/>
          <p:nvPr/>
        </p:nvSpPr>
        <p:spPr>
          <a:xfrm>
            <a:off x="4262511" y="1610751"/>
            <a:ext cx="970671" cy="28838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Højrepil 9"/>
          <p:cNvSpPr/>
          <p:nvPr/>
        </p:nvSpPr>
        <p:spPr>
          <a:xfrm>
            <a:off x="4262511" y="2704153"/>
            <a:ext cx="970671" cy="28838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Højrepil 10"/>
          <p:cNvSpPr/>
          <p:nvPr/>
        </p:nvSpPr>
        <p:spPr>
          <a:xfrm>
            <a:off x="4262511" y="3797555"/>
            <a:ext cx="970671" cy="28838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pil 11"/>
          <p:cNvSpPr/>
          <p:nvPr/>
        </p:nvSpPr>
        <p:spPr>
          <a:xfrm>
            <a:off x="4262511" y="4939110"/>
            <a:ext cx="970671" cy="288387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4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Testdata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1605" y="3474719"/>
            <a:ext cx="4965895" cy="274288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da-DK" sz="2800" dirty="0"/>
              <a:t>Testdata skal være </a:t>
            </a:r>
            <a:r>
              <a:rPr lang="da-DK" sz="2800" dirty="0" smtClean="0"/>
              <a:t>fuldstændige, migrerede </a:t>
            </a:r>
            <a:r>
              <a:rPr lang="da-DK" sz="2800" dirty="0"/>
              <a:t>produktionsdata fra Fyn.</a:t>
            </a:r>
          </a:p>
          <a:p>
            <a:pPr lvl="0"/>
            <a:r>
              <a:rPr lang="da-DK" sz="2800" dirty="0"/>
              <a:t>De skal </a:t>
            </a:r>
            <a:r>
              <a:rPr lang="da-DK" sz="2800" dirty="0" smtClean="0"/>
              <a:t>være. De </a:t>
            </a:r>
            <a:r>
              <a:rPr lang="da-DK" sz="2800" dirty="0"/>
              <a:t>skal ligne rigtige </a:t>
            </a:r>
            <a:r>
              <a:rPr lang="da-DK" sz="2800" dirty="0" smtClean="0"/>
              <a:t>produktionsdata.</a:t>
            </a:r>
            <a:endParaRPr lang="da-DK" sz="2800" dirty="0"/>
          </a:p>
          <a:p>
            <a:pPr lvl="0"/>
            <a:r>
              <a:rPr lang="da-DK" sz="2800" dirty="0"/>
              <a:t>De skal være i en kendt tilstand. </a:t>
            </a:r>
          </a:p>
          <a:p>
            <a:pPr lvl="0"/>
            <a:r>
              <a:rPr lang="da-DK" sz="2800" dirty="0"/>
              <a:t>Testdata skal dække alle positive flows igennem Systemet. </a:t>
            </a:r>
          </a:p>
          <a:p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38" y="1234735"/>
            <a:ext cx="5400675" cy="2099310"/>
          </a:xfrm>
          <a:prstGeom prst="rect">
            <a:avLst/>
          </a:prstGeom>
        </p:spPr>
      </p:pic>
      <p:sp>
        <p:nvSpPr>
          <p:cNvPr id="5" name="Opadbøjet pil 4"/>
          <p:cNvSpPr/>
          <p:nvPr/>
        </p:nvSpPr>
        <p:spPr>
          <a:xfrm>
            <a:off x="5613008" y="3263704"/>
            <a:ext cx="956603" cy="7385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https://www.nodc.noaa.gov/media/images/geosat/data/phot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82" y="4239640"/>
            <a:ext cx="3256820" cy="23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Hvordan skabes testdata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a-DK" dirty="0" smtClean="0"/>
              <a:t>Der skal etableres sammenhængende </a:t>
            </a:r>
            <a:r>
              <a:rPr lang="da-DK" dirty="0"/>
              <a:t>produktionslignende testdata </a:t>
            </a:r>
            <a:r>
              <a:rPr lang="da-DK" dirty="0" smtClean="0"/>
              <a:t>Fastlæggelse </a:t>
            </a:r>
            <a:r>
              <a:rPr lang="da-DK" dirty="0"/>
              <a:t>af testdata </a:t>
            </a:r>
            <a:endParaRPr lang="da-DK" dirty="0" smtClean="0"/>
          </a:p>
          <a:p>
            <a:pPr lvl="1"/>
            <a:r>
              <a:rPr lang="da-DK" dirty="0" smtClean="0"/>
              <a:t>Indhentning </a:t>
            </a:r>
            <a:r>
              <a:rPr lang="da-DK" dirty="0"/>
              <a:t>af eventuelle tilladelser til anvendelse af en kopi af produktionsdata til testformål</a:t>
            </a:r>
          </a:p>
          <a:p>
            <a:pPr lvl="1"/>
            <a:r>
              <a:rPr lang="da-DK" dirty="0"/>
              <a:t>Etablering af testdata, ved simulering af implementeringsforløbet</a:t>
            </a:r>
          </a:p>
          <a:p>
            <a:pPr lvl="2"/>
            <a:r>
              <a:rPr lang="da-DK" dirty="0"/>
              <a:t>Hvilket stiller krav til projekterne om tidlig klargøring af konverteringsprogrammel og implementeringsprocedurer, herunder indhentning af kildedata</a:t>
            </a:r>
          </a:p>
          <a:p>
            <a:pPr lvl="1"/>
            <a:r>
              <a:rPr lang="da-DK" dirty="0"/>
              <a:t>Etablering af backup procedurer eller lignende, således at udgangspunktet for en given test kan genskabes i forbindelse med fejlrettelser og </a:t>
            </a:r>
            <a:r>
              <a:rPr lang="da-DK" dirty="0" smtClean="0"/>
              <a:t>gentest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Højrepil 3"/>
          <p:cNvSpPr/>
          <p:nvPr/>
        </p:nvSpPr>
        <p:spPr>
          <a:xfrm>
            <a:off x="348343" y="4484914"/>
            <a:ext cx="1030514" cy="391886"/>
          </a:xfrm>
          <a:prstGeom prst="rightArrow">
            <a:avLst>
              <a:gd name="adj1" fmla="val 42592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9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 Workshops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97348" y="1712741"/>
            <a:ext cx="5563772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da-DK" dirty="0"/>
              <a:t>Test omfang (”</a:t>
            </a:r>
            <a:r>
              <a:rPr lang="da-DK" dirty="0" err="1"/>
              <a:t>scope</a:t>
            </a:r>
            <a:r>
              <a:rPr lang="da-DK" dirty="0"/>
              <a:t>”) for den tværgående test.</a:t>
            </a:r>
          </a:p>
          <a:p>
            <a:pPr lvl="0"/>
            <a:r>
              <a:rPr lang="da-DK" dirty="0"/>
              <a:t>Test omfang (”</a:t>
            </a:r>
            <a:r>
              <a:rPr lang="da-DK" dirty="0" err="1"/>
              <a:t>scope</a:t>
            </a:r>
            <a:r>
              <a:rPr lang="da-DK" dirty="0"/>
              <a:t>”) for ekstern anvender test</a:t>
            </a:r>
          </a:p>
          <a:p>
            <a:pPr lvl="0"/>
            <a:r>
              <a:rPr lang="da-DK" dirty="0"/>
              <a:t>Testmiljø. Hvordan tilgår man testmiljøet.</a:t>
            </a:r>
          </a:p>
          <a:p>
            <a:pPr lvl="0"/>
            <a:r>
              <a:rPr lang="da-DK" dirty="0"/>
              <a:t>Sammenhængende testdata til tværgående test og ekstern anvender test. Hvordan bruges de? Historik i data.</a:t>
            </a:r>
          </a:p>
          <a:p>
            <a:pPr lvl="0"/>
            <a:r>
              <a:rPr lang="da-DK" dirty="0"/>
              <a:t>Sikkerhed. Hvordan anvendes det givne brugerkontrolsystem?</a:t>
            </a:r>
          </a:p>
          <a:p>
            <a:pPr lvl="0"/>
            <a:r>
              <a:rPr lang="da-DK" dirty="0"/>
              <a:t>Testværktøjer fra datafordeleren – hvordan tester man i datafordelerens testmiljøer?</a:t>
            </a:r>
          </a:p>
          <a:p>
            <a:pPr lvl="0"/>
            <a:r>
              <a:rPr lang="da-DK" dirty="0"/>
              <a:t>Hvordan skriver man testcase – fra testbeskrivelse til </a:t>
            </a:r>
            <a:r>
              <a:rPr lang="da-DK" dirty="0" smtClean="0"/>
              <a:t>testcase? </a:t>
            </a:r>
            <a:r>
              <a:rPr lang="da-DK" dirty="0"/>
              <a:t>Brug af teststyringsværktøj. </a:t>
            </a:r>
          </a:p>
          <a:p>
            <a:pPr lvl="0"/>
            <a:r>
              <a:rPr lang="da-DK" dirty="0"/>
              <a:t>Testafvikling, fejlhåndtering og rapportering. Brug af teststyringsværktøj.</a:t>
            </a:r>
          </a:p>
          <a:p>
            <a:endParaRPr lang="da-DK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6" y="2911572"/>
            <a:ext cx="3219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40973" y="1209004"/>
            <a:ext cx="8229600" cy="5162768"/>
          </a:xfrm>
        </p:spPr>
        <p:txBody>
          <a:bodyPr/>
          <a:lstStyle/>
          <a:p>
            <a:r>
              <a:rPr lang="da-DK" dirty="0" smtClean="0"/>
              <a:t>Plan</a:t>
            </a:r>
          </a:p>
          <a:p>
            <a:r>
              <a:rPr lang="da-DK" dirty="0" smtClean="0"/>
              <a:t>Kvalitetssikring</a:t>
            </a:r>
          </a:p>
          <a:p>
            <a:pPr lvl="1"/>
            <a:r>
              <a:rPr lang="da-DK" dirty="0" smtClean="0"/>
              <a:t>Kvalitetssikring </a:t>
            </a:r>
            <a:r>
              <a:rPr lang="da-DK" dirty="0"/>
              <a:t>frem mod </a:t>
            </a:r>
            <a:r>
              <a:rPr lang="da-DK" dirty="0" smtClean="0"/>
              <a:t>DLS</a:t>
            </a:r>
          </a:p>
          <a:p>
            <a:r>
              <a:rPr lang="da-DK" dirty="0" smtClean="0"/>
              <a:t>Aktører</a:t>
            </a:r>
          </a:p>
          <a:p>
            <a:r>
              <a:rPr lang="da-DK" dirty="0" smtClean="0"/>
              <a:t>Leverancer</a:t>
            </a:r>
          </a:p>
          <a:p>
            <a:pPr lvl="1"/>
            <a:r>
              <a:rPr lang="da-DK" dirty="0"/>
              <a:t>Teststrategi</a:t>
            </a:r>
          </a:p>
          <a:p>
            <a:pPr lvl="1"/>
            <a:r>
              <a:rPr lang="da-DK" dirty="0" smtClean="0"/>
              <a:t>Hovedtestplan</a:t>
            </a:r>
          </a:p>
          <a:p>
            <a:pPr lvl="1"/>
            <a:r>
              <a:rPr lang="da-DK" dirty="0" smtClean="0"/>
              <a:t>Kvalitetssikringsplan</a:t>
            </a:r>
          </a:p>
          <a:p>
            <a:r>
              <a:rPr lang="da-DK" dirty="0" smtClean="0"/>
              <a:t>Test</a:t>
            </a:r>
            <a:endParaRPr lang="da-DK" dirty="0"/>
          </a:p>
          <a:p>
            <a:pPr lvl="1"/>
            <a:r>
              <a:rPr lang="da-DK" dirty="0" smtClean="0"/>
              <a:t>Testmiljø</a:t>
            </a:r>
          </a:p>
          <a:p>
            <a:pPr lvl="1"/>
            <a:r>
              <a:rPr lang="da-DK" dirty="0" smtClean="0"/>
              <a:t>Testdata</a:t>
            </a:r>
          </a:p>
          <a:p>
            <a:pPr lvl="1"/>
            <a:r>
              <a:rPr lang="da-DK" dirty="0" smtClean="0"/>
              <a:t>Workshops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83E78-5A23-4B11-AFCF-69CE5FCCDA1F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31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847" y="286361"/>
            <a:ext cx="8229600" cy="576262"/>
          </a:xfrm>
        </p:spPr>
        <p:txBody>
          <a:bodyPr/>
          <a:lstStyle/>
          <a:p>
            <a:r>
              <a:rPr lang="da-DK" dirty="0" smtClean="0"/>
              <a:t>Plan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83E78-5A23-4B11-AFCF-69CE5FCCDA1F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1490323"/>
            <a:ext cx="7953829" cy="3345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7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Kvalitetssikring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600" dirty="0" smtClean="0"/>
              <a:t>Sikre at systemerne hænger sammen på tværs og at specifikationerne af grænsefladerne i alle projekter er korrekte</a:t>
            </a:r>
          </a:p>
          <a:p>
            <a:pPr lvl="0"/>
            <a:r>
              <a:rPr lang="da-DK" sz="1600" b="1" dirty="0" smtClean="0"/>
              <a:t>Projekter</a:t>
            </a:r>
            <a:endParaRPr lang="da-DK" sz="1600" dirty="0"/>
          </a:p>
          <a:p>
            <a:pPr lvl="1"/>
            <a:r>
              <a:rPr lang="da-DK" sz="1400" dirty="0"/>
              <a:t>Matriklen (inkl. Beliggenhedsadresse)</a:t>
            </a:r>
          </a:p>
          <a:p>
            <a:pPr lvl="1"/>
            <a:r>
              <a:rPr lang="da-DK" sz="1400" dirty="0" err="1"/>
              <a:t>Ejerfortegnelsen</a:t>
            </a:r>
            <a:endParaRPr lang="da-DK" sz="1400" dirty="0"/>
          </a:p>
          <a:p>
            <a:pPr lvl="1"/>
            <a:r>
              <a:rPr lang="da-DK" sz="1400" dirty="0"/>
              <a:t>BBR</a:t>
            </a:r>
          </a:p>
          <a:p>
            <a:pPr lvl="1"/>
            <a:r>
              <a:rPr lang="da-DK" sz="1400" dirty="0"/>
              <a:t>DAR</a:t>
            </a:r>
          </a:p>
          <a:p>
            <a:pPr lvl="1"/>
            <a:r>
              <a:rPr lang="da-DK" sz="1400" dirty="0" smtClean="0"/>
              <a:t>DAGI</a:t>
            </a:r>
            <a:endParaRPr lang="da-DK" sz="1400" dirty="0"/>
          </a:p>
          <a:p>
            <a:pPr lvl="1"/>
            <a:r>
              <a:rPr lang="da-DK" sz="1400" dirty="0"/>
              <a:t>Danske Stednavne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58" y="4200060"/>
            <a:ext cx="7197750" cy="260870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66" y="2131254"/>
            <a:ext cx="1441847" cy="21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edadgående pil 2"/>
          <p:cNvSpPr/>
          <p:nvPr/>
        </p:nvSpPr>
        <p:spPr>
          <a:xfrm>
            <a:off x="3819379" y="3327010"/>
            <a:ext cx="407963" cy="1568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6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7" y="246742"/>
            <a:ext cx="7866743" cy="65023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0" y="5625191"/>
            <a:ext cx="4762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Status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95130"/>
              </p:ext>
            </p:extLst>
          </p:nvPr>
        </p:nvGraphicFramePr>
        <p:xfrm>
          <a:off x="116116" y="1596572"/>
          <a:ext cx="8897255" cy="3542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275"/>
                <a:gridCol w="1039975"/>
                <a:gridCol w="1293582"/>
                <a:gridCol w="1164042"/>
                <a:gridCol w="1163129"/>
                <a:gridCol w="1293582"/>
                <a:gridCol w="1292670"/>
              </a:tblGrid>
              <a:tr h="462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Leverance</a:t>
                      </a:r>
                      <a:endParaRPr lang="da-DK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Kvalitet</a:t>
                      </a:r>
                      <a:endParaRPr lang="da-DK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79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Model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Services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Hændelser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Model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Services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Hændelser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195">
                <a:tc>
                  <a:txBody>
                    <a:bodyPr/>
                    <a:lstStyle/>
                    <a:p>
                      <a:pPr marL="107950"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Matriklen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29328">
                <a:tc>
                  <a:txBody>
                    <a:bodyPr/>
                    <a:lstStyle/>
                    <a:p>
                      <a:pPr marL="107950"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Belig. adresse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-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-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-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5195">
                <a:tc>
                  <a:txBody>
                    <a:bodyPr/>
                    <a:lstStyle/>
                    <a:p>
                      <a:pPr marL="107950"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Ejerfortegnelse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5195">
                <a:tc>
                  <a:txBody>
                    <a:bodyPr/>
                    <a:lstStyle/>
                    <a:p>
                      <a:pPr marL="107950"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BBR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5195">
                <a:tc>
                  <a:txBody>
                    <a:bodyPr/>
                    <a:lstStyle/>
                    <a:p>
                      <a:pPr marL="107950"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DAR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5195">
                <a:tc>
                  <a:txBody>
                    <a:bodyPr/>
                    <a:lstStyle/>
                    <a:p>
                      <a:pPr marL="107950" algn="just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DAGI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-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5195">
                <a:tc>
                  <a:txBody>
                    <a:bodyPr/>
                    <a:lstStyle/>
                    <a:p>
                      <a:pPr marL="107950" algn="just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DS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sym typeface="ZapfDingbats"/>
                        </a:rPr>
                        <a:t>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-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 </a:t>
                      </a:r>
                      <a:endParaRPr lang="da-D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4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850" y="7937"/>
            <a:ext cx="8229600" cy="576262"/>
          </a:xfrm>
        </p:spPr>
        <p:txBody>
          <a:bodyPr/>
          <a:lstStyle/>
          <a:p>
            <a:r>
              <a:rPr lang="da-DK" dirty="0" smtClean="0"/>
              <a:t>Aktører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83E78-5A23-4B11-AFCF-69CE5FCCDA1F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sp>
        <p:nvSpPr>
          <p:cNvPr id="6" name="Ellipse 5"/>
          <p:cNvSpPr/>
          <p:nvPr/>
        </p:nvSpPr>
        <p:spPr bwMode="auto">
          <a:xfrm>
            <a:off x="780757" y="2494853"/>
            <a:ext cx="2296521" cy="212638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098" name="Picture 2" descr="logo-gst-retina-rea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88" y="2690080"/>
            <a:ext cx="1199828" cy="4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1369388" y="2082614"/>
            <a:ext cx="106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Projekt</a:t>
            </a:r>
            <a:endParaRPr lang="da-DK" dirty="0"/>
          </a:p>
        </p:txBody>
      </p:sp>
      <p:pic>
        <p:nvPicPr>
          <p:cNvPr id="4100" name="Picture 4" descr="Hj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8" y="3299681"/>
            <a:ext cx="962524" cy="1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j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91" y="3742057"/>
            <a:ext cx="1047212" cy="32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Image result for ibm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5" name="Gruppe 14"/>
          <p:cNvGrpSpPr/>
          <p:nvPr/>
        </p:nvGrpSpPr>
        <p:grpSpPr>
          <a:xfrm>
            <a:off x="2498843" y="4204777"/>
            <a:ext cx="1670400" cy="2082092"/>
            <a:chOff x="3539427" y="3892650"/>
            <a:chExt cx="1670400" cy="2082092"/>
          </a:xfrm>
        </p:grpSpPr>
        <p:sp>
          <p:nvSpPr>
            <p:cNvPr id="20" name="Ellipse 19"/>
            <p:cNvSpPr/>
            <p:nvPr/>
          </p:nvSpPr>
          <p:spPr bwMode="auto">
            <a:xfrm>
              <a:off x="3539427" y="4303850"/>
              <a:ext cx="1670400" cy="1670892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" name="Tekstboks 21"/>
            <p:cNvSpPr txBox="1"/>
            <p:nvPr/>
          </p:nvSpPr>
          <p:spPr>
            <a:xfrm>
              <a:off x="3681360" y="3892650"/>
              <a:ext cx="1290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Program</a:t>
              </a:r>
              <a:endParaRPr lang="da-DK" dirty="0"/>
            </a:p>
          </p:txBody>
        </p:sp>
        <p:pic>
          <p:nvPicPr>
            <p:cNvPr id="23" name="Picture 6" descr="Hje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848" y="4712678"/>
              <a:ext cx="1047212" cy="32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Digitalseringsstyrelsens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947" y="5165850"/>
              <a:ext cx="1504397" cy="299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AutoShape 24" descr="Fors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AutoShape 26" descr="Forsi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" name="Ellipse 24"/>
          <p:cNvSpPr/>
          <p:nvPr/>
        </p:nvSpPr>
        <p:spPr bwMode="auto">
          <a:xfrm>
            <a:off x="3077278" y="1102071"/>
            <a:ext cx="2943665" cy="2714615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3717848" y="722821"/>
            <a:ext cx="160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Anvendere</a:t>
            </a:r>
            <a:endParaRPr lang="da-DK" dirty="0"/>
          </a:p>
        </p:txBody>
      </p:sp>
      <p:pic>
        <p:nvPicPr>
          <p:cNvPr id="27" name="Picture 4" descr="Hj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87" y="1670397"/>
            <a:ext cx="962524" cy="1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tobias-zimling.dk/wp-content/uploads/2010/08/shapeimage_2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43" y="1927094"/>
            <a:ext cx="926582" cy="5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19" y="2155622"/>
            <a:ext cx="1217162" cy="2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00" y="2938463"/>
            <a:ext cx="13239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29" descr="Danmarks Statistik - Gå til forsid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02" y="1554087"/>
            <a:ext cx="845849" cy="4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://www.healthcaredenmark.dk/media/10387/kmd_cvi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22" y="2536613"/>
            <a:ext cx="1025063" cy="2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e 16"/>
          <p:cNvGrpSpPr/>
          <p:nvPr/>
        </p:nvGrpSpPr>
        <p:grpSpPr>
          <a:xfrm>
            <a:off x="6377354" y="1258270"/>
            <a:ext cx="2553286" cy="2796903"/>
            <a:chOff x="5962357" y="1759370"/>
            <a:chExt cx="2553286" cy="2796903"/>
          </a:xfrm>
        </p:grpSpPr>
        <p:sp>
          <p:nvSpPr>
            <p:cNvPr id="11" name="Ellipse 10"/>
            <p:cNvSpPr/>
            <p:nvPr/>
          </p:nvSpPr>
          <p:spPr bwMode="auto">
            <a:xfrm>
              <a:off x="5962357" y="2221036"/>
              <a:ext cx="2553286" cy="233523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Tekstboks 12"/>
            <p:cNvSpPr txBox="1"/>
            <p:nvPr/>
          </p:nvSpPr>
          <p:spPr>
            <a:xfrm>
              <a:off x="6312414" y="1759370"/>
              <a:ext cx="1734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Leverandør</a:t>
              </a:r>
              <a:endParaRPr lang="da-DK" dirty="0"/>
            </a:p>
          </p:txBody>
        </p:sp>
        <p:pic>
          <p:nvPicPr>
            <p:cNvPr id="14" name="Picture 2" descr="logo-gst-retina-read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046" y="2352105"/>
              <a:ext cx="839650" cy="304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://blazent.com/wp-content/uploads/2014/12/ibm_log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4" y="3105148"/>
              <a:ext cx="686264" cy="283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http://www.healthcaredenmark.dk/media/10387/kmd_cvi_log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4" y="3674459"/>
              <a:ext cx="1025063" cy="284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ktangel 15"/>
            <p:cNvSpPr/>
            <p:nvPr/>
          </p:nvSpPr>
          <p:spPr>
            <a:xfrm>
              <a:off x="7457718" y="3037713"/>
              <a:ext cx="76300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a-DK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IT 1</a:t>
              </a:r>
              <a:endParaRPr lang="da-DK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7" name="Rektangel 36"/>
            <p:cNvSpPr/>
            <p:nvPr/>
          </p:nvSpPr>
          <p:spPr>
            <a:xfrm>
              <a:off x="7542124" y="3405415"/>
              <a:ext cx="76300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a-DK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IT 2</a:t>
              </a:r>
              <a:endParaRPr lang="da-DK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8" name="Rektangel 37"/>
            <p:cNvSpPr/>
            <p:nvPr/>
          </p:nvSpPr>
          <p:spPr>
            <a:xfrm>
              <a:off x="7337477" y="3863829"/>
              <a:ext cx="763005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a-DK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IT 3</a:t>
              </a:r>
              <a:endParaRPr lang="da-DK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3" name="Gruppe 42"/>
          <p:cNvGrpSpPr/>
          <p:nvPr/>
        </p:nvGrpSpPr>
        <p:grpSpPr>
          <a:xfrm>
            <a:off x="4549110" y="3780018"/>
            <a:ext cx="2555630" cy="2691344"/>
            <a:chOff x="3248465" y="1634096"/>
            <a:chExt cx="2555630" cy="2691344"/>
          </a:xfrm>
        </p:grpSpPr>
        <p:sp>
          <p:nvSpPr>
            <p:cNvPr id="47" name="Ellipse 46"/>
            <p:cNvSpPr/>
            <p:nvPr/>
          </p:nvSpPr>
          <p:spPr bwMode="auto">
            <a:xfrm>
              <a:off x="3248465" y="1990203"/>
              <a:ext cx="2553286" cy="233523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8" name="Tekstboks 47"/>
            <p:cNvSpPr txBox="1"/>
            <p:nvPr/>
          </p:nvSpPr>
          <p:spPr>
            <a:xfrm>
              <a:off x="3300046" y="1634096"/>
              <a:ext cx="2504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Øvrige Anvendere</a:t>
              </a:r>
              <a:endParaRPr lang="da-DK" dirty="0"/>
            </a:p>
          </p:txBody>
        </p:sp>
      </p:grpSp>
      <p:pic>
        <p:nvPicPr>
          <p:cNvPr id="44" name="Picture 2" descr="Hje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77" y="4569221"/>
            <a:ext cx="872539" cy="4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ors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76" y="5024132"/>
            <a:ext cx="1129965" cy="1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upload.wikimedia.org/wikipedia/en/8/83/Nykredit_logo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86" y="5660458"/>
            <a:ext cx="973430" cy="2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https://www.colourbox.dk/preview/2258548-surprised-woman-looking-up-through-hole-in-pape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1" y="4712378"/>
            <a:ext cx="1305998" cy="19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5" descr="Image result for krak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4133" name="Picture 37" descr="http://komputer.dk/files/bonnier-kom/pictures/krak_logo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36" y="5692489"/>
            <a:ext cx="339969" cy="3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5" name="Picture 39" descr="http://tiekinetix.com/sites/default/files/partners/logos/google-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07" y="4448843"/>
            <a:ext cx="868294" cy="5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" name="Picture 41" descr="https://encrypted-tbn2.gstatic.com/images?q=tbn:ANd9GcQNDP3Mu392Ofw6J9eVgEeE-KZ5MU_iznWQzIDqhbuz9uRxCpKlp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77" y="5125481"/>
            <a:ext cx="442302" cy="4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28" y="5366987"/>
            <a:ext cx="952616" cy="18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kl.dk/Documents/Midlertidigt%20bibliotek/P-KP/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9" y="3614047"/>
            <a:ext cx="301360" cy="2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kl.dk/Documents/Midlertidigt%20bibliotek/P-KP/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27" y="2552502"/>
            <a:ext cx="301360" cy="2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tinglysning.dk/tinglysning/images/decor/logo_tinglysning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25" y="3742057"/>
            <a:ext cx="357945" cy="2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257" y="456067"/>
            <a:ext cx="8229600" cy="576262"/>
          </a:xfrm>
        </p:spPr>
        <p:txBody>
          <a:bodyPr/>
          <a:lstStyle/>
          <a:p>
            <a:r>
              <a:rPr lang="da-DK" dirty="0" smtClean="0"/>
              <a:t>Leverancer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58800" y="1536247"/>
            <a:ext cx="8229600" cy="4032250"/>
          </a:xfrm>
        </p:spPr>
        <p:txBody>
          <a:bodyPr/>
          <a:lstStyle/>
          <a:p>
            <a:r>
              <a:rPr lang="da-DK" sz="3600" dirty="0" smtClean="0"/>
              <a:t>Teststrategi</a:t>
            </a:r>
          </a:p>
          <a:p>
            <a:pPr lvl="1"/>
            <a:r>
              <a:rPr lang="da-DK" sz="2800" dirty="0" smtClean="0"/>
              <a:t>Status Klar til review og godkendelse</a:t>
            </a:r>
            <a:endParaRPr lang="da-DK" sz="2800" dirty="0"/>
          </a:p>
          <a:p>
            <a:r>
              <a:rPr lang="da-DK" sz="3600" dirty="0" smtClean="0"/>
              <a:t>Hovedtestplan</a:t>
            </a:r>
          </a:p>
          <a:p>
            <a:pPr lvl="1"/>
            <a:r>
              <a:rPr lang="da-DK" sz="2800" dirty="0" smtClean="0"/>
              <a:t>Version 1.0 klar til review og godkendelse</a:t>
            </a:r>
            <a:endParaRPr lang="da-DK" sz="2800" dirty="0"/>
          </a:p>
          <a:p>
            <a:r>
              <a:rPr lang="da-DK" sz="3600" dirty="0" smtClean="0"/>
              <a:t>Kvalitetssikringsplan</a:t>
            </a:r>
          </a:p>
          <a:p>
            <a:pPr lvl="1"/>
            <a:r>
              <a:rPr lang="da-DK" sz="2800" dirty="0" smtClean="0"/>
              <a:t>Godkendt</a:t>
            </a:r>
            <a:endParaRPr lang="da-DK" sz="2800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83E78-5A23-4B11-AFCF-69CE5FCCDA1F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15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 Fokusområder for test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902591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800" dirty="0" smtClean="0"/>
              <a:t>Sikre at alle involverede i test har samme mål og testomfang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 smtClean="0"/>
              <a:t>Sikre at alle involverede i test har de nødvendige kompetencer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 smtClean="0"/>
              <a:t>Sikre at den nødvendige infrastruktur til test er klar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 smtClean="0"/>
              <a:t>Sikre at vi har gode testdata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 smtClean="0"/>
              <a:t>Sikre at vi har etableret velfungerende procedure for afvikling af test</a:t>
            </a:r>
          </a:p>
          <a:p>
            <a:pPr marL="514350" indent="-514350">
              <a:buFont typeface="+mj-lt"/>
              <a:buAutoNum type="arabicPeriod"/>
            </a:pP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pic>
        <p:nvPicPr>
          <p:cNvPr id="7170" name="Picture 2" descr="magnif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89" y="2030040"/>
            <a:ext cx="3551262" cy="24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CCFFCC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54000" tIns="72000" rIns="54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54000" tIns="72000" rIns="54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</Template>
  <TotalTime>480</TotalTime>
  <Words>473</Words>
  <Application>Microsoft Office PowerPoint</Application>
  <PresentationFormat>Skærmshow (4:3)</PresentationFormat>
  <Paragraphs>181</Paragraphs>
  <Slides>14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14</vt:i4>
      </vt:variant>
    </vt:vector>
  </HeadingPairs>
  <TitlesOfParts>
    <vt:vector size="16" baseType="lpstr">
      <vt:lpstr>GD</vt:lpstr>
      <vt:lpstr>Brugerdefineret design</vt:lpstr>
      <vt:lpstr>Fælles test i GD1 og GD2</vt:lpstr>
      <vt:lpstr>PowerPoint-præsentation</vt:lpstr>
      <vt:lpstr>Plan</vt:lpstr>
      <vt:lpstr>Kvalitetssikring</vt:lpstr>
      <vt:lpstr>PowerPoint-præsentation</vt:lpstr>
      <vt:lpstr>Status</vt:lpstr>
      <vt:lpstr>Aktører</vt:lpstr>
      <vt:lpstr>Leverancer</vt:lpstr>
      <vt:lpstr>5 Fokusområder for test</vt:lpstr>
      <vt:lpstr>PowerPoint-præsentation</vt:lpstr>
      <vt:lpstr>Testdata</vt:lpstr>
      <vt:lpstr>Testdata</vt:lpstr>
      <vt:lpstr>Hvordan skabes testdata?</vt:lpstr>
      <vt:lpstr>Test Workshops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 test i GD1 og GD2</dc:title>
  <dc:creator>Michael Michaelsen</dc:creator>
  <cp:lastModifiedBy>Michael Michaelsen</cp:lastModifiedBy>
  <cp:revision>46</cp:revision>
  <cp:lastPrinted>2015-06-10T12:46:46Z</cp:lastPrinted>
  <dcterms:created xsi:type="dcterms:W3CDTF">2015-01-14T09:52:52Z</dcterms:created>
  <dcterms:modified xsi:type="dcterms:W3CDTF">2015-06-11T09:28:03Z</dcterms:modified>
</cp:coreProperties>
</file>