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83" r:id="rId2"/>
    <p:sldId id="587" r:id="rId3"/>
    <p:sldId id="625" r:id="rId4"/>
    <p:sldId id="626" r:id="rId5"/>
    <p:sldId id="628" r:id="rId6"/>
    <p:sldId id="637" r:id="rId7"/>
    <p:sldId id="648" r:id="rId8"/>
    <p:sldId id="644" r:id="rId9"/>
    <p:sldId id="639" r:id="rId10"/>
    <p:sldId id="653" r:id="rId11"/>
    <p:sldId id="654" r:id="rId12"/>
    <p:sldId id="655" r:id="rId13"/>
    <p:sldId id="656" r:id="rId14"/>
    <p:sldId id="650" r:id="rId15"/>
    <p:sldId id="647" r:id="rId16"/>
    <p:sldId id="649" r:id="rId17"/>
    <p:sldId id="635" r:id="rId18"/>
    <p:sldId id="658" r:id="rId19"/>
    <p:sldId id="660" r:id="rId20"/>
    <p:sldId id="659" r:id="rId21"/>
    <p:sldId id="661" r:id="rId22"/>
    <p:sldId id="662" r:id="rId23"/>
    <p:sldId id="631" r:id="rId24"/>
    <p:sldId id="633" r:id="rId25"/>
    <p:sldId id="657" r:id="rId26"/>
    <p:sldId id="629" r:id="rId27"/>
    <p:sldId id="630" r:id="rId28"/>
    <p:sldId id="632" r:id="rId29"/>
  </p:sldIdLst>
  <p:sldSz cx="9144000" cy="6858000" type="screen4x3"/>
  <p:notesSz cx="6858000" cy="992663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7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e X1" initials="H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D6ECEE"/>
    <a:srgbClr val="66CCFF"/>
    <a:srgbClr val="99CCFF"/>
    <a:srgbClr val="99FFCC"/>
    <a:srgbClr val="66FFFF"/>
    <a:srgbClr val="99FF99"/>
    <a:srgbClr val="660066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8068" autoAdjust="0"/>
  </p:normalViewPr>
  <p:slideViewPr>
    <p:cSldViewPr showGuides="1">
      <p:cViewPr>
        <p:scale>
          <a:sx n="109" d="100"/>
          <a:sy n="109" d="100"/>
        </p:scale>
        <p:origin x="-638" y="-14"/>
      </p:cViewPr>
      <p:guideLst>
        <p:guide orient="horz" pos="9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4T19:32:43.36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4T19:32:43.36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4T19:32:43.36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1" cy="496095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02" y="1"/>
            <a:ext cx="2971801" cy="496095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r">
              <a:defRPr sz="1200"/>
            </a:lvl1pPr>
          </a:lstStyle>
          <a:p>
            <a:fld id="{2069AC4E-E25F-4AAF-893B-9FA21F31CA06}" type="datetimeFigureOut">
              <a:rPr lang="da-DK" smtClean="0"/>
              <a:t>16-09-2014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961"/>
            <a:ext cx="2971801" cy="496094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02" y="9428961"/>
            <a:ext cx="2971801" cy="496094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r">
              <a:defRPr sz="1200"/>
            </a:lvl1pPr>
          </a:lstStyle>
          <a:p>
            <a:fld id="{A2CB128B-1213-44C4-968F-968845F96D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52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801" cy="4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9" tIns="45820" rIns="91639" bIns="458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02" y="1"/>
            <a:ext cx="2971801" cy="4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9" tIns="45820" rIns="91639" bIns="458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2" y="4715273"/>
            <a:ext cx="5486400" cy="4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9" tIns="45820" rIns="91639" bIns="45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961"/>
            <a:ext cx="2971801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9" tIns="45820" rIns="91639" bIns="458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02" y="9428961"/>
            <a:ext cx="2971801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9" tIns="45820" rIns="91639" bIns="458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473453-C2E5-4032-8307-CF0C3E347BD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9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762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881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47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68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73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2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188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72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037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03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03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986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423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03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18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bbl_logo_rgb_s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8163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026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D396-2A5A-4118-BAF9-EBBCA9FC50F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01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49672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496728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649C-C5CD-4A35-A5FB-069B2275CB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6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10. januar 2013</a:t>
            </a:r>
            <a:endParaRPr lang="da-D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Begrebsmodel – 1. Workshop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93F3-06E3-447D-91D1-AE466A7E44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39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B9DD-4DEC-47FB-99DE-F99F9E3863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7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6B76-CB99-4A35-BCB4-7A56DDD1F3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11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AB46-FA4B-4A59-B3B3-84FE949474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2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E482-A1E8-433E-A2FD-AB6A504DF6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54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52C9-B251-49FB-B503-75AA996602C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5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37F5-7C81-498D-8D2E-D60C8603CF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7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840" y="479280"/>
            <a:ext cx="539496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2411"/>
            <a:ext cx="8229600" cy="49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22. januar 2013</a:t>
            </a:r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Implementeringsplan – 1. Workshop</a:t>
            </a: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21.xml"/><Relationship Id="rId7" Type="http://schemas.openxmlformats.org/officeDocument/2006/relationships/package" Target="../embeddings/Microsoft_Visio_Drawing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2.xml"/><Relationship Id="rId7" Type="http://schemas.openxmlformats.org/officeDocument/2006/relationships/package" Target="../embeddings/Microsoft_Visio_Drawing2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006" y="360529"/>
            <a:ext cx="6230859" cy="1412287"/>
          </a:xfrm>
        </p:spPr>
        <p:txBody>
          <a:bodyPr/>
          <a:lstStyle/>
          <a:p>
            <a:r>
              <a:rPr lang="da-DK" dirty="0" smtClean="0"/>
              <a:t>Replanlægning GD1</a:t>
            </a:r>
            <a:br>
              <a:rPr lang="da-DK" dirty="0" smtClean="0"/>
            </a:br>
            <a:r>
              <a:rPr lang="da-DK" dirty="0" smtClean="0"/>
              <a:t>Planudkast 3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tirsdag d. 16. september 2014</a:t>
            </a:r>
            <a:endParaRPr lang="da-DK" sz="24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" descr="p:\Clipart\corpbas\j007880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06677"/>
            <a:ext cx="4464496" cy="3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10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Tidsplaner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Udvidelse af BBR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1" y="1566097"/>
            <a:ext cx="8530263" cy="36809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88" y="2166252"/>
            <a:ext cx="8324914" cy="14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11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Tidsplaner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err="1" smtClean="0"/>
              <a:t>Ejerfortegnelsen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448903"/>
            <a:ext cx="9036496" cy="162816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8" y="4082514"/>
            <a:ext cx="8442582" cy="138331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" y="2063971"/>
            <a:ext cx="8472517" cy="3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Tidsplaner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KOMBIT, Økonomiløsninger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628800"/>
            <a:ext cx="8833164" cy="35492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034660"/>
            <a:ext cx="8833163" cy="9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13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Tidsplaner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ESR, Datavask, OIS, SKAT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79635"/>
            <a:ext cx="8820150" cy="36236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51" y="1988840"/>
            <a:ext cx="8784975" cy="367946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372689" y="2420888"/>
            <a:ext cx="648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???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57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1" descr="cid:image004.png@01CFCDAE.DC7DF6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1" y="1034661"/>
            <a:ext cx="7426667" cy="53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14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Implementering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ESR tilbagekonvertering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04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260998"/>
            <a:ext cx="8555476" cy="4976314"/>
          </a:xfrm>
        </p:spPr>
        <p:txBody>
          <a:bodyPr/>
          <a:lstStyle/>
          <a:p>
            <a:r>
              <a:rPr lang="da-DK" sz="2400" dirty="0" smtClean="0"/>
              <a:t>SKAT - Vurderingsoplysninger.</a:t>
            </a:r>
          </a:p>
          <a:p>
            <a:pPr lvl="1"/>
            <a:r>
              <a:rPr lang="da-DK" sz="1800" dirty="0"/>
              <a:t>Der er pt. ikke </a:t>
            </a:r>
            <a:r>
              <a:rPr lang="da-DK" sz="1800" dirty="0" smtClean="0"/>
              <a:t>et GD1-projekt </a:t>
            </a:r>
            <a:r>
              <a:rPr lang="da-DK" sz="1800" dirty="0"/>
              <a:t>i SKAT, </a:t>
            </a:r>
            <a:r>
              <a:rPr lang="da-DK" sz="1800" dirty="0" smtClean="0"/>
              <a:t>som arbejder med implementering af BFE-nummer hhv. udstilling af vurderingsoplysninger. Afventer de politisk afklaring.</a:t>
            </a:r>
          </a:p>
          <a:p>
            <a:pPr lvl="1"/>
            <a:r>
              <a:rPr lang="da-DK" sz="1800" dirty="0" smtClean="0"/>
              <a:t>SKAT specificerer en udstilling af de nuværende vurderingsoplysninger under hensyntagen til BFE-nummer. </a:t>
            </a:r>
            <a:r>
              <a:rPr lang="da-DK" sz="1800" dirty="0" err="1" smtClean="0"/>
              <a:t>Samvurderingen</a:t>
            </a:r>
            <a:r>
              <a:rPr lang="da-DK" sz="1800" dirty="0" smtClean="0"/>
              <a:t> </a:t>
            </a:r>
            <a:r>
              <a:rPr lang="da-DK" sz="1800" dirty="0"/>
              <a:t>af to eller flere BFE </a:t>
            </a:r>
            <a:r>
              <a:rPr lang="da-DK" sz="1800" dirty="0" smtClean="0"/>
              <a:t>videreføres.</a:t>
            </a:r>
          </a:p>
          <a:p>
            <a:r>
              <a:rPr lang="da-DK" sz="2400" dirty="0" smtClean="0"/>
              <a:t>KOMBIT – Nye økonomiløsninger.</a:t>
            </a:r>
          </a:p>
          <a:p>
            <a:pPr lvl="1"/>
            <a:r>
              <a:rPr lang="da-DK" sz="1800" dirty="0" smtClean="0"/>
              <a:t>Der arbejdes p.t. med målarkitektur og løsningsarkitektur.</a:t>
            </a:r>
          </a:p>
          <a:p>
            <a:pPr lvl="1"/>
            <a:r>
              <a:rPr lang="da-DK" sz="1800" dirty="0" smtClean="0"/>
              <a:t>Projektet har behov for en række afklaringer ift. SKAT og snitflader hertil.</a:t>
            </a:r>
          </a:p>
          <a:p>
            <a:pPr lvl="1"/>
            <a:r>
              <a:rPr lang="da-DK" sz="1800" dirty="0" smtClean="0"/>
              <a:t>Løsningerne forventes klar til paralleldrift fra 2017.</a:t>
            </a:r>
          </a:p>
          <a:p>
            <a:r>
              <a:rPr lang="da-DK" sz="2400" dirty="0" smtClean="0"/>
              <a:t>KOMBIT – ESR tilretninger</a:t>
            </a:r>
            <a:endParaRPr lang="da-DK" sz="1800" dirty="0" smtClean="0"/>
          </a:p>
          <a:p>
            <a:pPr lvl="1"/>
            <a:r>
              <a:rPr lang="da-DK" sz="1800" dirty="0" smtClean="0"/>
              <a:t>KOMBIT har sammen med KMD fået beskrevet væsentlige dele af det nuværende ESR. Bl.a. er de mange snitflader til ESR blevet identificeret.</a:t>
            </a:r>
          </a:p>
          <a:p>
            <a:pPr lvl="1"/>
            <a:r>
              <a:rPr lang="da-DK" sz="1800" dirty="0" smtClean="0"/>
              <a:t>Det er p.t. uafklaret hvor mange tilretninger i ESR der bliver behov for hhv. hvornår disse skal etableres. Afhænger bl.a. af om der skal laves en elektronisk tilbagekonvertering eller om denne skal håndteres manuelt (dobbeltindtastning). 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Implementering (1)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Overordnet status ift. GD1 projekter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22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260998"/>
            <a:ext cx="8435280" cy="4976314"/>
          </a:xfrm>
        </p:spPr>
        <p:txBody>
          <a:bodyPr/>
          <a:lstStyle/>
          <a:p>
            <a:r>
              <a:rPr lang="da-DK" sz="2400" dirty="0" smtClean="0"/>
              <a:t>MBBL – OIS tilretninger</a:t>
            </a:r>
          </a:p>
          <a:p>
            <a:pPr lvl="1"/>
            <a:r>
              <a:rPr lang="da-DK" sz="1800" dirty="0"/>
              <a:t>OIS skal kunne levere data i den eksisterende struktur frem til det tidspunkt hvor ESR </a:t>
            </a:r>
            <a:r>
              <a:rPr lang="da-DK" sz="1800" dirty="0" smtClean="0"/>
              <a:t>udfases. Kræver bl.a. at adresser hentes fra DAR samt at BBR oplysninger hentet fra BBR 2.0 tilsættes ejendomsnummer hentet fra ESR.</a:t>
            </a:r>
          </a:p>
          <a:p>
            <a:r>
              <a:rPr lang="da-DK" sz="2400" dirty="0"/>
              <a:t>Tinglysningsretten – Anvendelse af BFE-nummer.</a:t>
            </a:r>
          </a:p>
          <a:p>
            <a:pPr lvl="1"/>
            <a:r>
              <a:rPr lang="da-DK" sz="1800" dirty="0" smtClean="0"/>
              <a:t>eTL skal som alle øvrige ejendomssystemer anvende et entydigt BFE-nummer ifb. identifikation af de enkelte ejendomme.</a:t>
            </a:r>
            <a:endParaRPr lang="da-DK" sz="1800" dirty="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Implementering (3)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Overordnet status ift. GD1 projekter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2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GD1/GD2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Overordnet status ift. øvrige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 smtClean="0"/>
              <a:t>Delprogrammerne GD1 og GD2.</a:t>
            </a:r>
          </a:p>
          <a:p>
            <a:pPr lvl="1"/>
            <a:r>
              <a:rPr lang="da-DK" sz="1800" dirty="0" smtClean="0"/>
              <a:t>Arbejdspakker identificeret og kalenderplaceret.</a:t>
            </a:r>
          </a:p>
          <a:p>
            <a:pPr lvl="1"/>
            <a:r>
              <a:rPr lang="da-DK" sz="1800" dirty="0" smtClean="0"/>
              <a:t>Tværgående test og ikke mindst testdata er i fokus.</a:t>
            </a:r>
          </a:p>
          <a:p>
            <a:pPr>
              <a:spcBef>
                <a:spcPts val="1200"/>
              </a:spcBef>
            </a:pPr>
            <a:r>
              <a:rPr lang="da-DK" sz="2400" dirty="0" smtClean="0"/>
              <a:t>GD2 projekter.</a:t>
            </a:r>
            <a:endParaRPr lang="da-DK" sz="2400" dirty="0"/>
          </a:p>
          <a:p>
            <a:pPr lvl="1">
              <a:spcBef>
                <a:spcPts val="432"/>
              </a:spcBef>
            </a:pPr>
            <a:r>
              <a:rPr lang="da-DK" sz="1800" dirty="0" smtClean="0"/>
              <a:t>Hovedflow </a:t>
            </a:r>
            <a:r>
              <a:rPr lang="da-DK" sz="1800" dirty="0"/>
              <a:t>i GD2 omkring DAR/AWS, adressesuppleringen og de forskellige adresseanvendelser ser fornuftigt ud.</a:t>
            </a:r>
          </a:p>
          <a:p>
            <a:pPr lvl="1">
              <a:spcBef>
                <a:spcPts val="432"/>
              </a:spcBef>
            </a:pPr>
            <a:r>
              <a:rPr lang="da-DK" sz="1800" dirty="0"/>
              <a:t>Plan med todelt implementering af DAR – hhv. før og efter GD1 </a:t>
            </a:r>
            <a:r>
              <a:rPr lang="da-DK" sz="1800" dirty="0" smtClean="0"/>
              <a:t>registre.</a:t>
            </a:r>
          </a:p>
          <a:p>
            <a:pPr lvl="1">
              <a:spcBef>
                <a:spcPts val="432"/>
              </a:spcBef>
            </a:pPr>
            <a:r>
              <a:rPr lang="da-DK" sz="1800" dirty="0" smtClean="0"/>
              <a:t>CPR</a:t>
            </a:r>
            <a:r>
              <a:rPr lang="da-DK" sz="1800" dirty="0"/>
              <a:t>, CVR, SKAT og DST forventes at påbegynde anvendelsen af de autoritative adresser i DAR fra 2. halvår 2016</a:t>
            </a:r>
            <a:r>
              <a:rPr lang="da-DK" sz="1800" dirty="0" smtClean="0"/>
              <a:t>.</a:t>
            </a:r>
            <a:endParaRPr lang="da-DK" dirty="0"/>
          </a:p>
          <a:p>
            <a:pPr>
              <a:spcBef>
                <a:spcPts val="1200"/>
              </a:spcBef>
            </a:pPr>
            <a:r>
              <a:rPr lang="da-DK" sz="2400" dirty="0" smtClean="0"/>
              <a:t>GD7 og Datafordeler.</a:t>
            </a:r>
            <a:endParaRPr lang="da-DK" sz="2400" dirty="0"/>
          </a:p>
          <a:p>
            <a:pPr lvl="1"/>
            <a:r>
              <a:rPr lang="da-DK" sz="1800" dirty="0" smtClean="0"/>
              <a:t>1. afklaringsmøde ift. roller og ansvar mellem GD1/GD2 og GD7 afholdt.</a:t>
            </a:r>
          </a:p>
          <a:p>
            <a:pPr lvl="1"/>
            <a:r>
              <a:rPr lang="da-DK" sz="1800" dirty="0" smtClean="0"/>
              <a:t>Der vil foregå en yderligere afklaring og konkretisering de næste uger.</a:t>
            </a:r>
          </a:p>
          <a:p>
            <a:pPr lvl="1"/>
            <a:r>
              <a:rPr lang="da-DK" sz="1800" dirty="0" smtClean="0"/>
              <a:t>Behov for synkronisering af tidsplaner og milepæle.</a:t>
            </a:r>
            <a:endParaRPr lang="da-DK" sz="180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Lige forbindelse 106"/>
          <p:cNvCxnSpPr/>
          <p:nvPr/>
        </p:nvCxnSpPr>
        <p:spPr bwMode="auto">
          <a:xfrm>
            <a:off x="4211960" y="5616000"/>
            <a:ext cx="190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Lige forbindelse 112"/>
          <p:cNvCxnSpPr/>
          <p:nvPr/>
        </p:nvCxnSpPr>
        <p:spPr bwMode="auto">
          <a:xfrm flipV="1">
            <a:off x="6840336" y="1832438"/>
            <a:ext cx="684000" cy="7054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Rektangel 80"/>
          <p:cNvSpPr/>
          <p:nvPr/>
        </p:nvSpPr>
        <p:spPr bwMode="auto">
          <a:xfrm>
            <a:off x="6048224" y="1519418"/>
            <a:ext cx="792000" cy="1908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2" name="Lige forbindelse 101"/>
          <p:cNvCxnSpPr/>
          <p:nvPr/>
        </p:nvCxnSpPr>
        <p:spPr bwMode="auto">
          <a:xfrm>
            <a:off x="4284112" y="4365120"/>
            <a:ext cx="244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Lige forbindelse 99"/>
          <p:cNvCxnSpPr/>
          <p:nvPr/>
        </p:nvCxnSpPr>
        <p:spPr bwMode="auto">
          <a:xfrm>
            <a:off x="4608096" y="3861048"/>
            <a:ext cx="82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Lige forbindelse 98"/>
          <p:cNvCxnSpPr/>
          <p:nvPr/>
        </p:nvCxnSpPr>
        <p:spPr bwMode="auto">
          <a:xfrm>
            <a:off x="4608096" y="3140968"/>
            <a:ext cx="82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Lige forbindelse 100"/>
          <p:cNvCxnSpPr/>
          <p:nvPr/>
        </p:nvCxnSpPr>
        <p:spPr bwMode="auto">
          <a:xfrm>
            <a:off x="4608096" y="1844824"/>
            <a:ext cx="82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Lige forbindelse 97"/>
          <p:cNvCxnSpPr/>
          <p:nvPr/>
        </p:nvCxnSpPr>
        <p:spPr bwMode="auto">
          <a:xfrm>
            <a:off x="4608096" y="2492896"/>
            <a:ext cx="82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Lige forbindelse 90"/>
          <p:cNvCxnSpPr/>
          <p:nvPr/>
        </p:nvCxnSpPr>
        <p:spPr bwMode="auto">
          <a:xfrm>
            <a:off x="5436096" y="3861048"/>
            <a:ext cx="64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Lige forbindelse 89"/>
          <p:cNvCxnSpPr/>
          <p:nvPr/>
        </p:nvCxnSpPr>
        <p:spPr bwMode="auto">
          <a:xfrm>
            <a:off x="6156328" y="5616000"/>
            <a:ext cx="540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Lige forbindelse 88"/>
          <p:cNvCxnSpPr/>
          <p:nvPr/>
        </p:nvCxnSpPr>
        <p:spPr bwMode="auto">
          <a:xfrm>
            <a:off x="5436096" y="2492896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Lige forbindelse 82"/>
          <p:cNvCxnSpPr/>
          <p:nvPr/>
        </p:nvCxnSpPr>
        <p:spPr bwMode="auto">
          <a:xfrm>
            <a:off x="5436096" y="1844824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86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-27384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Billed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44173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996" y="6525344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18</a:t>
            </a:fld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 bwMode="auto">
          <a:xfrm flipH="1">
            <a:off x="8028383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4670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202464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065980"/>
            <a:ext cx="23097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236822"/>
            <a:ext cx="36004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9952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2843807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524854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1863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17716" y="1216108"/>
            <a:ext cx="14525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84168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805560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2015</a:t>
            </a:r>
            <a:endParaRPr lang="da-DK" sz="18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97848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2016</a:t>
            </a:r>
            <a:endParaRPr lang="da-DK" sz="18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61344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2014</a:t>
            </a:r>
            <a:endParaRPr lang="da-DK" sz="1800" dirty="0"/>
          </a:p>
        </p:txBody>
      </p:sp>
      <p:sp>
        <p:nvSpPr>
          <p:cNvPr id="85" name="Titel 1"/>
          <p:cNvSpPr>
            <a:spLocks noGrp="1"/>
          </p:cNvSpPr>
          <p:nvPr>
            <p:ph type="title"/>
          </p:nvPr>
        </p:nvSpPr>
        <p:spPr>
          <a:xfrm>
            <a:off x="1331640" y="188442"/>
            <a:ext cx="6552728" cy="576262"/>
          </a:xfrm>
        </p:spPr>
        <p:txBody>
          <a:bodyPr/>
          <a:lstStyle/>
          <a:p>
            <a:pPr lvl="1"/>
            <a:r>
              <a:rPr lang="da-DK" dirty="0" smtClean="0"/>
              <a:t>GD1-GD2-GD7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Foreløbig plan sammenholdt med GD7 plan</a:t>
            </a:r>
            <a:endParaRPr lang="da-DK" sz="2000" dirty="0"/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cxnSp>
        <p:nvCxnSpPr>
          <p:cNvPr id="40" name="Lige pilforbindelse 39"/>
          <p:cNvCxnSpPr/>
          <p:nvPr/>
        </p:nvCxnSpPr>
        <p:spPr bwMode="auto">
          <a:xfrm>
            <a:off x="41482" y="4077072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kstboks 43"/>
          <p:cNvSpPr txBox="1"/>
          <p:nvPr/>
        </p:nvSpPr>
        <p:spPr>
          <a:xfrm>
            <a:off x="36200" y="2236802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Ejerfortegnelse</a:t>
            </a:r>
            <a:endParaRPr lang="da-DK" sz="1800" dirty="0"/>
          </a:p>
        </p:txBody>
      </p:sp>
      <p:sp>
        <p:nvSpPr>
          <p:cNvPr id="45" name="Tekstboks 44"/>
          <p:cNvSpPr txBox="1"/>
          <p:nvPr/>
        </p:nvSpPr>
        <p:spPr>
          <a:xfrm>
            <a:off x="52849" y="3555592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DAR/AWS</a:t>
            </a:r>
            <a:endParaRPr lang="da-DK" sz="1800" dirty="0"/>
          </a:p>
        </p:txBody>
      </p:sp>
      <p:sp>
        <p:nvSpPr>
          <p:cNvPr id="46" name="Tekstboks 45"/>
          <p:cNvSpPr txBox="1"/>
          <p:nvPr/>
        </p:nvSpPr>
        <p:spPr>
          <a:xfrm>
            <a:off x="35496" y="1628800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Matrikel</a:t>
            </a:r>
            <a:endParaRPr lang="da-DK" sz="1800" dirty="0"/>
          </a:p>
        </p:txBody>
      </p:sp>
      <p:sp>
        <p:nvSpPr>
          <p:cNvPr id="47" name="Tekstboks 46"/>
          <p:cNvSpPr txBox="1"/>
          <p:nvPr/>
        </p:nvSpPr>
        <p:spPr>
          <a:xfrm>
            <a:off x="36200" y="285293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BBR 2.0</a:t>
            </a:r>
            <a:endParaRPr lang="da-DK" sz="1800" dirty="0"/>
          </a:p>
        </p:txBody>
      </p:sp>
      <p:sp>
        <p:nvSpPr>
          <p:cNvPr id="48" name="Tekstboks 47"/>
          <p:cNvSpPr txBox="1"/>
          <p:nvPr/>
        </p:nvSpPr>
        <p:spPr>
          <a:xfrm>
            <a:off x="52849" y="4139788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DAGI</a:t>
            </a:r>
            <a:endParaRPr lang="da-DK" sz="1800" dirty="0"/>
          </a:p>
        </p:txBody>
      </p:sp>
      <p:cxnSp>
        <p:nvCxnSpPr>
          <p:cNvPr id="49" name="Lige forbindelse 48"/>
          <p:cNvCxnSpPr/>
          <p:nvPr/>
        </p:nvCxnSpPr>
        <p:spPr bwMode="auto">
          <a:xfrm>
            <a:off x="751041" y="2132856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Lige forbindelse 49"/>
          <p:cNvCxnSpPr/>
          <p:nvPr/>
        </p:nvCxnSpPr>
        <p:spPr bwMode="auto">
          <a:xfrm>
            <a:off x="755576" y="278092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Lige forbindelse 50"/>
          <p:cNvCxnSpPr/>
          <p:nvPr/>
        </p:nvCxnSpPr>
        <p:spPr bwMode="auto">
          <a:xfrm>
            <a:off x="751041" y="468000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ombe 52"/>
          <p:cNvSpPr/>
          <p:nvPr/>
        </p:nvSpPr>
        <p:spPr bwMode="auto">
          <a:xfrm>
            <a:off x="6948296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Rombe 53"/>
          <p:cNvSpPr/>
          <p:nvPr/>
        </p:nvSpPr>
        <p:spPr bwMode="auto">
          <a:xfrm>
            <a:off x="5364120" y="170084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4716048" y="170087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4716016" y="372713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8" name="Rombe 57"/>
          <p:cNvSpPr/>
          <p:nvPr/>
        </p:nvSpPr>
        <p:spPr bwMode="auto">
          <a:xfrm>
            <a:off x="4716016" y="296796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9" name="Rombe 58"/>
          <p:cNvSpPr/>
          <p:nvPr/>
        </p:nvSpPr>
        <p:spPr bwMode="auto">
          <a:xfrm>
            <a:off x="4716016" y="231992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" name="Rombe 59"/>
          <p:cNvSpPr/>
          <p:nvPr/>
        </p:nvSpPr>
        <p:spPr bwMode="auto">
          <a:xfrm>
            <a:off x="5364120" y="372320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mbe 60"/>
          <p:cNvSpPr/>
          <p:nvPr/>
        </p:nvSpPr>
        <p:spPr bwMode="auto">
          <a:xfrm>
            <a:off x="6012192" y="5445256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mbe 61"/>
          <p:cNvSpPr/>
          <p:nvPr/>
        </p:nvSpPr>
        <p:spPr bwMode="auto">
          <a:xfrm>
            <a:off x="5364088" y="232423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mbe 62"/>
          <p:cNvSpPr/>
          <p:nvPr/>
        </p:nvSpPr>
        <p:spPr bwMode="auto">
          <a:xfrm>
            <a:off x="6660232" y="422108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4" name="Lige forbindelse 63"/>
          <p:cNvCxnSpPr/>
          <p:nvPr/>
        </p:nvCxnSpPr>
        <p:spPr bwMode="auto">
          <a:xfrm>
            <a:off x="6939945" y="2468230"/>
            <a:ext cx="720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Rombe 64"/>
          <p:cNvSpPr/>
          <p:nvPr/>
        </p:nvSpPr>
        <p:spPr bwMode="auto">
          <a:xfrm>
            <a:off x="7308336" y="232354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6" name="Lige forbindelse 65"/>
          <p:cNvCxnSpPr/>
          <p:nvPr/>
        </p:nvCxnSpPr>
        <p:spPr bwMode="auto">
          <a:xfrm>
            <a:off x="7164288" y="3068993"/>
            <a:ext cx="792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Rombe 66"/>
          <p:cNvSpPr/>
          <p:nvPr/>
        </p:nvSpPr>
        <p:spPr bwMode="auto">
          <a:xfrm>
            <a:off x="7596368" y="292500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1" name="Lige forbindelse 70"/>
          <p:cNvCxnSpPr/>
          <p:nvPr/>
        </p:nvCxnSpPr>
        <p:spPr bwMode="auto">
          <a:xfrm flipV="1">
            <a:off x="6948264" y="3844108"/>
            <a:ext cx="1008000" cy="1695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Rombe 71"/>
          <p:cNvSpPr/>
          <p:nvPr/>
        </p:nvSpPr>
        <p:spPr bwMode="auto">
          <a:xfrm>
            <a:off x="7596368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8" name="Lige pilforbindelse 77"/>
          <p:cNvCxnSpPr/>
          <p:nvPr/>
        </p:nvCxnSpPr>
        <p:spPr bwMode="auto">
          <a:xfrm>
            <a:off x="41482" y="5301208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Lige pilforbindelse 78"/>
          <p:cNvCxnSpPr/>
          <p:nvPr/>
        </p:nvCxnSpPr>
        <p:spPr bwMode="auto">
          <a:xfrm>
            <a:off x="41482" y="3429000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0" name="Tekstboks 79"/>
          <p:cNvSpPr txBox="1"/>
          <p:nvPr/>
        </p:nvSpPr>
        <p:spPr>
          <a:xfrm>
            <a:off x="52848" y="5373216"/>
            <a:ext cx="150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Datafordeler</a:t>
            </a:r>
            <a:endParaRPr lang="da-DK" sz="1800" dirty="0"/>
          </a:p>
        </p:txBody>
      </p:sp>
      <p:sp>
        <p:nvSpPr>
          <p:cNvPr id="82" name="Tekstboks 81"/>
          <p:cNvSpPr txBox="1"/>
          <p:nvPr/>
        </p:nvSpPr>
        <p:spPr>
          <a:xfrm>
            <a:off x="52849" y="4725144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DSsys</a:t>
            </a:r>
            <a:endParaRPr lang="da-DK" sz="1800" dirty="0"/>
          </a:p>
        </p:txBody>
      </p:sp>
      <p:sp>
        <p:nvSpPr>
          <p:cNvPr id="84" name="Rombe 83"/>
          <p:cNvSpPr/>
          <p:nvPr/>
        </p:nvSpPr>
        <p:spPr bwMode="auto">
          <a:xfrm>
            <a:off x="7092312" y="1695507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Rombe 86"/>
          <p:cNvSpPr/>
          <p:nvPr/>
        </p:nvSpPr>
        <p:spPr bwMode="auto">
          <a:xfrm>
            <a:off x="6804280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2" name="Rombe 91"/>
          <p:cNvSpPr/>
          <p:nvPr/>
        </p:nvSpPr>
        <p:spPr bwMode="auto">
          <a:xfrm>
            <a:off x="6804280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3" name="Lige forbindelse 92"/>
          <p:cNvCxnSpPr/>
          <p:nvPr/>
        </p:nvCxnSpPr>
        <p:spPr bwMode="auto">
          <a:xfrm>
            <a:off x="5436096" y="3140968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Rombe 93"/>
          <p:cNvSpPr/>
          <p:nvPr/>
        </p:nvSpPr>
        <p:spPr bwMode="auto">
          <a:xfrm>
            <a:off x="5364120" y="297230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5" name="Lige forbindelse 94"/>
          <p:cNvCxnSpPr/>
          <p:nvPr/>
        </p:nvCxnSpPr>
        <p:spPr bwMode="auto">
          <a:xfrm>
            <a:off x="6660672" y="5616000"/>
            <a:ext cx="468000" cy="1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7" name="Rombe 96"/>
          <p:cNvSpPr/>
          <p:nvPr/>
        </p:nvSpPr>
        <p:spPr bwMode="auto">
          <a:xfrm>
            <a:off x="702030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4" name="Rombe 103"/>
          <p:cNvSpPr/>
          <p:nvPr/>
        </p:nvSpPr>
        <p:spPr bwMode="auto">
          <a:xfrm>
            <a:off x="4067976" y="4221152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05" name="Lige forbindelse 104"/>
          <p:cNvCxnSpPr/>
          <p:nvPr/>
        </p:nvCxnSpPr>
        <p:spPr bwMode="auto">
          <a:xfrm>
            <a:off x="6732504" y="4968000"/>
            <a:ext cx="1044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Rombe 105"/>
          <p:cNvSpPr/>
          <p:nvPr/>
        </p:nvSpPr>
        <p:spPr bwMode="auto">
          <a:xfrm>
            <a:off x="7236328" y="482400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8" name="Rektangel 107"/>
          <p:cNvSpPr/>
          <p:nvPr/>
        </p:nvSpPr>
        <p:spPr bwMode="auto">
          <a:xfrm>
            <a:off x="5508103" y="1519418"/>
            <a:ext cx="540000" cy="3132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6" name="Lige forbindelse 95"/>
          <p:cNvCxnSpPr/>
          <p:nvPr/>
        </p:nvCxnSpPr>
        <p:spPr bwMode="auto">
          <a:xfrm>
            <a:off x="5436064" y="4968000"/>
            <a:ext cx="1296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ombe 108"/>
          <p:cNvSpPr/>
          <p:nvPr/>
        </p:nvSpPr>
        <p:spPr bwMode="auto">
          <a:xfrm>
            <a:off x="5364088" y="479718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493457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103" name="Rombe 102"/>
          <p:cNvSpPr/>
          <p:nvPr/>
        </p:nvSpPr>
        <p:spPr bwMode="auto">
          <a:xfrm>
            <a:off x="658866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0" name="Rombe 109"/>
          <p:cNvSpPr/>
          <p:nvPr/>
        </p:nvSpPr>
        <p:spPr bwMode="auto">
          <a:xfrm>
            <a:off x="4284000" y="544680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5815244" y="573322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Klar til</a:t>
            </a:r>
          </a:p>
          <a:p>
            <a:r>
              <a:rPr lang="da-DK" sz="1000" dirty="0" smtClean="0"/>
              <a:t>DL4</a:t>
            </a:r>
            <a:r>
              <a:rPr lang="da-DK" sz="1000" dirty="0" smtClean="0"/>
              <a:t> </a:t>
            </a:r>
            <a:r>
              <a:rPr lang="da-DK" sz="1000" dirty="0" smtClean="0"/>
              <a:t>test</a:t>
            </a:r>
            <a:endParaRPr lang="da-DK" sz="1000" dirty="0"/>
          </a:p>
        </p:txBody>
      </p:sp>
      <p:sp>
        <p:nvSpPr>
          <p:cNvPr id="111" name="Tekstboks 110"/>
          <p:cNvSpPr txBox="1"/>
          <p:nvPr/>
        </p:nvSpPr>
        <p:spPr>
          <a:xfrm>
            <a:off x="6366465" y="5733256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DL4</a:t>
            </a:r>
            <a:endParaRPr lang="da-DK" sz="1000" dirty="0" smtClean="0"/>
          </a:p>
          <a:p>
            <a:r>
              <a:rPr lang="da-DK" sz="1000" dirty="0" err="1" smtClean="0"/>
              <a:t>Imple</a:t>
            </a:r>
            <a:r>
              <a:rPr lang="da-DK" sz="1000" dirty="0" smtClean="0"/>
              <a:t>-</a:t>
            </a:r>
          </a:p>
          <a:p>
            <a:r>
              <a:rPr lang="da-DK" sz="1000" dirty="0" smtClean="0"/>
              <a:t>mentering</a:t>
            </a:r>
            <a:endParaRPr lang="da-DK" sz="1000" dirty="0"/>
          </a:p>
        </p:txBody>
      </p:sp>
      <p:sp>
        <p:nvSpPr>
          <p:cNvPr id="114" name="Tekstboks 113"/>
          <p:cNvSpPr txBox="1"/>
          <p:nvPr/>
        </p:nvSpPr>
        <p:spPr>
          <a:xfrm>
            <a:off x="3891498" y="5733224"/>
            <a:ext cx="96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Specifikationer</a:t>
            </a:r>
          </a:p>
          <a:p>
            <a:r>
              <a:rPr lang="da-DK" sz="1000" dirty="0" smtClean="0"/>
              <a:t>mv. til GD7</a:t>
            </a:r>
            <a:endParaRPr lang="da-DK" sz="1000" dirty="0"/>
          </a:p>
        </p:txBody>
      </p:sp>
      <p:sp>
        <p:nvSpPr>
          <p:cNvPr id="115" name="Tekstboks 114"/>
          <p:cNvSpPr txBox="1"/>
          <p:nvPr/>
        </p:nvSpPr>
        <p:spPr>
          <a:xfrm>
            <a:off x="6948264" y="573322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Drifts-</a:t>
            </a:r>
          </a:p>
          <a:p>
            <a:r>
              <a:rPr lang="da-DK" sz="1000" dirty="0" smtClean="0"/>
              <a:t>prøve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353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 bwMode="auto">
          <a:xfrm flipH="1">
            <a:off x="4355976" y="1628800"/>
            <a:ext cx="684000" cy="352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5436096" y="1628800"/>
            <a:ext cx="3272106" cy="3564173"/>
            <a:chOff x="5541362" y="1695507"/>
            <a:chExt cx="3272106" cy="3564173"/>
          </a:xfrm>
        </p:grpSpPr>
        <p:sp>
          <p:nvSpPr>
            <p:cNvPr id="111" name="Pentagon 110"/>
            <p:cNvSpPr/>
            <p:nvPr/>
          </p:nvSpPr>
          <p:spPr bwMode="auto">
            <a:xfrm flipH="1">
              <a:off x="5541362" y="1695680"/>
              <a:ext cx="756000" cy="3564000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 bwMode="auto">
            <a:xfrm>
              <a:off x="6293468" y="1695507"/>
              <a:ext cx="2520000" cy="352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cxnSp>
        <p:nvCxnSpPr>
          <p:cNvPr id="107" name="Lige forbindelse 106"/>
          <p:cNvCxnSpPr/>
          <p:nvPr/>
        </p:nvCxnSpPr>
        <p:spPr bwMode="auto">
          <a:xfrm>
            <a:off x="4283968" y="4365104"/>
            <a:ext cx="172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Rektangel 80"/>
          <p:cNvSpPr/>
          <p:nvPr/>
        </p:nvSpPr>
        <p:spPr bwMode="auto">
          <a:xfrm>
            <a:off x="6624288" y="1519418"/>
            <a:ext cx="792000" cy="1908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2" name="Lige forbindelse 101"/>
          <p:cNvCxnSpPr/>
          <p:nvPr/>
        </p:nvCxnSpPr>
        <p:spPr bwMode="auto">
          <a:xfrm>
            <a:off x="6084440" y="4365120"/>
            <a:ext cx="64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Lige forbindelse 99"/>
          <p:cNvCxnSpPr/>
          <p:nvPr/>
        </p:nvCxnSpPr>
        <p:spPr bwMode="auto">
          <a:xfrm>
            <a:off x="4608096" y="3861048"/>
            <a:ext cx="1476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Lige forbindelse 98"/>
          <p:cNvCxnSpPr/>
          <p:nvPr/>
        </p:nvCxnSpPr>
        <p:spPr bwMode="auto">
          <a:xfrm>
            <a:off x="4608096" y="3140968"/>
            <a:ext cx="1440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Lige forbindelse 100"/>
          <p:cNvCxnSpPr/>
          <p:nvPr/>
        </p:nvCxnSpPr>
        <p:spPr bwMode="auto">
          <a:xfrm>
            <a:off x="4608096" y="1844824"/>
            <a:ext cx="1440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Lige forbindelse 97"/>
          <p:cNvCxnSpPr/>
          <p:nvPr/>
        </p:nvCxnSpPr>
        <p:spPr bwMode="auto">
          <a:xfrm>
            <a:off x="4608096" y="2492896"/>
            <a:ext cx="1440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Lige forbindelse 90"/>
          <p:cNvCxnSpPr/>
          <p:nvPr/>
        </p:nvCxnSpPr>
        <p:spPr bwMode="auto">
          <a:xfrm>
            <a:off x="6012160" y="3861048"/>
            <a:ext cx="86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Lige forbindelse 88"/>
          <p:cNvCxnSpPr/>
          <p:nvPr/>
        </p:nvCxnSpPr>
        <p:spPr bwMode="auto">
          <a:xfrm>
            <a:off x="6012160" y="2492896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Lige forbindelse 82"/>
          <p:cNvCxnSpPr/>
          <p:nvPr/>
        </p:nvCxnSpPr>
        <p:spPr bwMode="auto">
          <a:xfrm>
            <a:off x="6012160" y="1844824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86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-27384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Billed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44173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996" y="6525344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19</a:t>
            </a:fld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 bwMode="auto">
          <a:xfrm flipH="1">
            <a:off x="8028383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4670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202464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065980"/>
            <a:ext cx="23097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236822"/>
            <a:ext cx="36004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9952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2843807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524854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1863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17716" y="1216108"/>
            <a:ext cx="14525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84168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805560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2015</a:t>
            </a:r>
            <a:endParaRPr lang="da-DK" sz="18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97848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2016</a:t>
            </a:r>
            <a:endParaRPr lang="da-DK" sz="18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61344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2014</a:t>
            </a:r>
            <a:endParaRPr lang="da-DK" sz="1800" dirty="0"/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cxnSp>
        <p:nvCxnSpPr>
          <p:cNvPr id="40" name="Lige pilforbindelse 39"/>
          <p:cNvCxnSpPr/>
          <p:nvPr/>
        </p:nvCxnSpPr>
        <p:spPr bwMode="auto">
          <a:xfrm>
            <a:off x="41482" y="4077072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kstboks 43"/>
          <p:cNvSpPr txBox="1"/>
          <p:nvPr/>
        </p:nvSpPr>
        <p:spPr>
          <a:xfrm>
            <a:off x="36200" y="2236802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Ejerfortegnelse</a:t>
            </a:r>
            <a:endParaRPr lang="da-DK" sz="1800" dirty="0"/>
          </a:p>
        </p:txBody>
      </p:sp>
      <p:sp>
        <p:nvSpPr>
          <p:cNvPr id="45" name="Tekstboks 44"/>
          <p:cNvSpPr txBox="1"/>
          <p:nvPr/>
        </p:nvSpPr>
        <p:spPr>
          <a:xfrm>
            <a:off x="52849" y="3555592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DAR/AWS</a:t>
            </a:r>
            <a:endParaRPr lang="da-DK" sz="1800" dirty="0"/>
          </a:p>
        </p:txBody>
      </p:sp>
      <p:sp>
        <p:nvSpPr>
          <p:cNvPr id="46" name="Tekstboks 45"/>
          <p:cNvSpPr txBox="1"/>
          <p:nvPr/>
        </p:nvSpPr>
        <p:spPr>
          <a:xfrm>
            <a:off x="35496" y="1628800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Matrikel</a:t>
            </a:r>
            <a:endParaRPr lang="da-DK" sz="1800" dirty="0"/>
          </a:p>
        </p:txBody>
      </p:sp>
      <p:sp>
        <p:nvSpPr>
          <p:cNvPr id="47" name="Tekstboks 46"/>
          <p:cNvSpPr txBox="1"/>
          <p:nvPr/>
        </p:nvSpPr>
        <p:spPr>
          <a:xfrm>
            <a:off x="36200" y="285293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BBR 2.0</a:t>
            </a:r>
            <a:endParaRPr lang="da-DK" sz="1800" dirty="0"/>
          </a:p>
        </p:txBody>
      </p:sp>
      <p:sp>
        <p:nvSpPr>
          <p:cNvPr id="48" name="Tekstboks 47"/>
          <p:cNvSpPr txBox="1"/>
          <p:nvPr/>
        </p:nvSpPr>
        <p:spPr>
          <a:xfrm>
            <a:off x="52849" y="4139788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DAGI</a:t>
            </a:r>
            <a:endParaRPr lang="da-DK" sz="1800" dirty="0"/>
          </a:p>
        </p:txBody>
      </p:sp>
      <p:cxnSp>
        <p:nvCxnSpPr>
          <p:cNvPr id="49" name="Lige forbindelse 48"/>
          <p:cNvCxnSpPr/>
          <p:nvPr/>
        </p:nvCxnSpPr>
        <p:spPr bwMode="auto">
          <a:xfrm>
            <a:off x="751041" y="2132856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Lige forbindelse 49"/>
          <p:cNvCxnSpPr/>
          <p:nvPr/>
        </p:nvCxnSpPr>
        <p:spPr bwMode="auto">
          <a:xfrm>
            <a:off x="755576" y="278092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Lige forbindelse 50"/>
          <p:cNvCxnSpPr/>
          <p:nvPr/>
        </p:nvCxnSpPr>
        <p:spPr bwMode="auto">
          <a:xfrm>
            <a:off x="751041" y="468000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Lige forbindelse 51"/>
          <p:cNvCxnSpPr/>
          <p:nvPr/>
        </p:nvCxnSpPr>
        <p:spPr bwMode="auto">
          <a:xfrm flipV="1">
            <a:off x="7380312" y="1832438"/>
            <a:ext cx="756000" cy="7054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ombe 52"/>
          <p:cNvSpPr/>
          <p:nvPr/>
        </p:nvSpPr>
        <p:spPr bwMode="auto">
          <a:xfrm>
            <a:off x="7596368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Rombe 53"/>
          <p:cNvSpPr/>
          <p:nvPr/>
        </p:nvSpPr>
        <p:spPr bwMode="auto">
          <a:xfrm>
            <a:off x="5940184" y="170084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4716048" y="170087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4716016" y="372713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8" name="Rombe 57"/>
          <p:cNvSpPr/>
          <p:nvPr/>
        </p:nvSpPr>
        <p:spPr bwMode="auto">
          <a:xfrm>
            <a:off x="4716016" y="296796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9" name="Rombe 58"/>
          <p:cNvSpPr/>
          <p:nvPr/>
        </p:nvSpPr>
        <p:spPr bwMode="auto">
          <a:xfrm>
            <a:off x="4716016" y="231992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" name="Rombe 59"/>
          <p:cNvSpPr/>
          <p:nvPr/>
        </p:nvSpPr>
        <p:spPr bwMode="auto">
          <a:xfrm>
            <a:off x="5940184" y="422112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mbe 61"/>
          <p:cNvSpPr/>
          <p:nvPr/>
        </p:nvSpPr>
        <p:spPr bwMode="auto">
          <a:xfrm>
            <a:off x="5940152" y="232423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mbe 62"/>
          <p:cNvSpPr/>
          <p:nvPr/>
        </p:nvSpPr>
        <p:spPr bwMode="auto">
          <a:xfrm>
            <a:off x="6660232" y="422108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4" name="Lige forbindelse 63"/>
          <p:cNvCxnSpPr/>
          <p:nvPr/>
        </p:nvCxnSpPr>
        <p:spPr bwMode="auto">
          <a:xfrm>
            <a:off x="7668344" y="2468230"/>
            <a:ext cx="720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Rombe 64"/>
          <p:cNvSpPr/>
          <p:nvPr/>
        </p:nvSpPr>
        <p:spPr bwMode="auto">
          <a:xfrm>
            <a:off x="8036735" y="232354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6" name="Lige forbindelse 65"/>
          <p:cNvCxnSpPr/>
          <p:nvPr/>
        </p:nvCxnSpPr>
        <p:spPr bwMode="auto">
          <a:xfrm>
            <a:off x="7892687" y="3068993"/>
            <a:ext cx="792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Rombe 66"/>
          <p:cNvSpPr/>
          <p:nvPr/>
        </p:nvSpPr>
        <p:spPr bwMode="auto">
          <a:xfrm>
            <a:off x="8324767" y="292500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1" name="Lige forbindelse 70"/>
          <p:cNvCxnSpPr/>
          <p:nvPr/>
        </p:nvCxnSpPr>
        <p:spPr bwMode="auto">
          <a:xfrm flipV="1">
            <a:off x="7020272" y="3844108"/>
            <a:ext cx="1656000" cy="1695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Rombe 71"/>
          <p:cNvSpPr/>
          <p:nvPr/>
        </p:nvSpPr>
        <p:spPr bwMode="auto">
          <a:xfrm>
            <a:off x="8316448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8" name="Lige pilforbindelse 77"/>
          <p:cNvCxnSpPr/>
          <p:nvPr/>
        </p:nvCxnSpPr>
        <p:spPr bwMode="auto">
          <a:xfrm>
            <a:off x="41482" y="5301208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Lige pilforbindelse 78"/>
          <p:cNvCxnSpPr/>
          <p:nvPr/>
        </p:nvCxnSpPr>
        <p:spPr bwMode="auto">
          <a:xfrm>
            <a:off x="41482" y="3429000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0" name="Tekstboks 79"/>
          <p:cNvSpPr txBox="1"/>
          <p:nvPr/>
        </p:nvSpPr>
        <p:spPr>
          <a:xfrm>
            <a:off x="52848" y="5373216"/>
            <a:ext cx="150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Datafordeler</a:t>
            </a:r>
            <a:endParaRPr lang="da-DK" sz="1800" dirty="0"/>
          </a:p>
        </p:txBody>
      </p:sp>
      <p:sp>
        <p:nvSpPr>
          <p:cNvPr id="82" name="Tekstboks 81"/>
          <p:cNvSpPr txBox="1"/>
          <p:nvPr/>
        </p:nvSpPr>
        <p:spPr>
          <a:xfrm>
            <a:off x="52849" y="4725144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DSsys</a:t>
            </a:r>
            <a:endParaRPr lang="da-DK" sz="1800" dirty="0"/>
          </a:p>
        </p:txBody>
      </p:sp>
      <p:sp>
        <p:nvSpPr>
          <p:cNvPr id="84" name="Rombe 83"/>
          <p:cNvSpPr/>
          <p:nvPr/>
        </p:nvSpPr>
        <p:spPr bwMode="auto">
          <a:xfrm>
            <a:off x="7740384" y="1695507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Rombe 86"/>
          <p:cNvSpPr/>
          <p:nvPr/>
        </p:nvSpPr>
        <p:spPr bwMode="auto">
          <a:xfrm>
            <a:off x="7452352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2" name="Rombe 91"/>
          <p:cNvSpPr/>
          <p:nvPr/>
        </p:nvSpPr>
        <p:spPr bwMode="auto">
          <a:xfrm>
            <a:off x="6804248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3" name="Lige forbindelse 92"/>
          <p:cNvCxnSpPr/>
          <p:nvPr/>
        </p:nvCxnSpPr>
        <p:spPr bwMode="auto">
          <a:xfrm>
            <a:off x="6012160" y="3140968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Rombe 93"/>
          <p:cNvSpPr/>
          <p:nvPr/>
        </p:nvSpPr>
        <p:spPr bwMode="auto">
          <a:xfrm>
            <a:off x="5940184" y="297230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" name="Rombe 103"/>
          <p:cNvSpPr/>
          <p:nvPr/>
        </p:nvSpPr>
        <p:spPr bwMode="auto">
          <a:xfrm>
            <a:off x="4067976" y="4221152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05" name="Lige forbindelse 104"/>
          <p:cNvCxnSpPr/>
          <p:nvPr/>
        </p:nvCxnSpPr>
        <p:spPr bwMode="auto">
          <a:xfrm>
            <a:off x="6732504" y="4968000"/>
            <a:ext cx="1044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Rombe 105"/>
          <p:cNvSpPr/>
          <p:nvPr/>
        </p:nvSpPr>
        <p:spPr bwMode="auto">
          <a:xfrm>
            <a:off x="7236328" y="482400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8" name="Rektangel 107"/>
          <p:cNvSpPr/>
          <p:nvPr/>
        </p:nvSpPr>
        <p:spPr bwMode="auto">
          <a:xfrm>
            <a:off x="6084168" y="1519418"/>
            <a:ext cx="540000" cy="3132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6" name="Lige forbindelse 95"/>
          <p:cNvCxnSpPr/>
          <p:nvPr/>
        </p:nvCxnSpPr>
        <p:spPr bwMode="auto">
          <a:xfrm>
            <a:off x="6012304" y="4968000"/>
            <a:ext cx="720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ombe 108"/>
          <p:cNvSpPr/>
          <p:nvPr/>
        </p:nvSpPr>
        <p:spPr bwMode="auto">
          <a:xfrm>
            <a:off x="5940328" y="479718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" name="Rombe 102"/>
          <p:cNvSpPr/>
          <p:nvPr/>
        </p:nvSpPr>
        <p:spPr bwMode="auto">
          <a:xfrm>
            <a:off x="5940184" y="372320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493457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110" name="Titel 1"/>
          <p:cNvSpPr>
            <a:spLocks noGrp="1"/>
          </p:cNvSpPr>
          <p:nvPr>
            <p:ph type="title"/>
          </p:nvPr>
        </p:nvSpPr>
        <p:spPr>
          <a:xfrm>
            <a:off x="1331640" y="188442"/>
            <a:ext cx="6552728" cy="576262"/>
          </a:xfrm>
        </p:spPr>
        <p:txBody>
          <a:bodyPr/>
          <a:lstStyle/>
          <a:p>
            <a:pPr lvl="1"/>
            <a:r>
              <a:rPr lang="da-DK" dirty="0" smtClean="0"/>
              <a:t>GD1-GD2-GD7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Forsøg på tilpasning af de to planer</a:t>
            </a:r>
            <a:endParaRPr lang="da-DK" sz="2000" dirty="0"/>
          </a:p>
        </p:txBody>
      </p:sp>
      <p:cxnSp>
        <p:nvCxnSpPr>
          <p:cNvPr id="113" name="Lige forbindelse 112"/>
          <p:cNvCxnSpPr/>
          <p:nvPr/>
        </p:nvCxnSpPr>
        <p:spPr bwMode="auto">
          <a:xfrm>
            <a:off x="4211960" y="5616000"/>
            <a:ext cx="190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Lige forbindelse 113"/>
          <p:cNvCxnSpPr/>
          <p:nvPr/>
        </p:nvCxnSpPr>
        <p:spPr bwMode="auto">
          <a:xfrm>
            <a:off x="6156328" y="5616000"/>
            <a:ext cx="540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5" name="Rombe 114"/>
          <p:cNvSpPr/>
          <p:nvPr/>
        </p:nvSpPr>
        <p:spPr bwMode="auto">
          <a:xfrm>
            <a:off x="6012192" y="5445256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7" name="Lige forbindelse 116"/>
          <p:cNvCxnSpPr/>
          <p:nvPr/>
        </p:nvCxnSpPr>
        <p:spPr bwMode="auto">
          <a:xfrm>
            <a:off x="6660672" y="5616000"/>
            <a:ext cx="468000" cy="1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8" name="Rombe 117"/>
          <p:cNvSpPr/>
          <p:nvPr/>
        </p:nvSpPr>
        <p:spPr bwMode="auto">
          <a:xfrm>
            <a:off x="702030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9" name="Rombe 118"/>
          <p:cNvSpPr/>
          <p:nvPr/>
        </p:nvSpPr>
        <p:spPr bwMode="auto">
          <a:xfrm>
            <a:off x="658866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0" name="Rombe 119"/>
          <p:cNvSpPr/>
          <p:nvPr/>
        </p:nvSpPr>
        <p:spPr bwMode="auto">
          <a:xfrm>
            <a:off x="4319880" y="544680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" name="Pladsholder til indhold 2"/>
          <p:cNvSpPr>
            <a:spLocks noGrp="1"/>
          </p:cNvSpPr>
          <p:nvPr>
            <p:ph idx="1"/>
          </p:nvPr>
        </p:nvSpPr>
        <p:spPr>
          <a:xfrm>
            <a:off x="251520" y="1307242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Generel status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Foreløbig hovedtidsplan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Tidsplan for de enkelte projekter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Generiske arbejdspakker og milepæle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Den videre proces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Arkitekturmæssige sammenhænge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Opsamling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Lige forbindelse 112"/>
          <p:cNvCxnSpPr/>
          <p:nvPr/>
        </p:nvCxnSpPr>
        <p:spPr bwMode="auto">
          <a:xfrm flipV="1">
            <a:off x="6840336" y="1832438"/>
            <a:ext cx="684000" cy="7054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Rektangel 80"/>
          <p:cNvSpPr/>
          <p:nvPr/>
        </p:nvSpPr>
        <p:spPr bwMode="auto">
          <a:xfrm>
            <a:off x="6048224" y="1519418"/>
            <a:ext cx="792000" cy="1908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2" name="Lige forbindelse 101"/>
          <p:cNvCxnSpPr/>
          <p:nvPr/>
        </p:nvCxnSpPr>
        <p:spPr bwMode="auto">
          <a:xfrm>
            <a:off x="4284112" y="4365120"/>
            <a:ext cx="244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Lige forbindelse 99"/>
          <p:cNvCxnSpPr/>
          <p:nvPr/>
        </p:nvCxnSpPr>
        <p:spPr bwMode="auto">
          <a:xfrm>
            <a:off x="4248056" y="3861048"/>
            <a:ext cx="118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Lige forbindelse 98"/>
          <p:cNvCxnSpPr/>
          <p:nvPr/>
        </p:nvCxnSpPr>
        <p:spPr bwMode="auto">
          <a:xfrm>
            <a:off x="4248056" y="3140968"/>
            <a:ext cx="118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Lige forbindelse 100"/>
          <p:cNvCxnSpPr/>
          <p:nvPr/>
        </p:nvCxnSpPr>
        <p:spPr bwMode="auto">
          <a:xfrm>
            <a:off x="4248056" y="1844824"/>
            <a:ext cx="118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Lige forbindelse 97"/>
          <p:cNvCxnSpPr/>
          <p:nvPr/>
        </p:nvCxnSpPr>
        <p:spPr bwMode="auto">
          <a:xfrm>
            <a:off x="4248056" y="2492896"/>
            <a:ext cx="118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Lige forbindelse 90"/>
          <p:cNvCxnSpPr/>
          <p:nvPr/>
        </p:nvCxnSpPr>
        <p:spPr bwMode="auto">
          <a:xfrm>
            <a:off x="5436096" y="3861048"/>
            <a:ext cx="64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Lige forbindelse 89"/>
          <p:cNvCxnSpPr/>
          <p:nvPr/>
        </p:nvCxnSpPr>
        <p:spPr bwMode="auto">
          <a:xfrm>
            <a:off x="5364280" y="5613922"/>
            <a:ext cx="1368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Lige forbindelse 88"/>
          <p:cNvCxnSpPr/>
          <p:nvPr/>
        </p:nvCxnSpPr>
        <p:spPr bwMode="auto">
          <a:xfrm>
            <a:off x="5436096" y="2492896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Lige forbindelse 82"/>
          <p:cNvCxnSpPr/>
          <p:nvPr/>
        </p:nvCxnSpPr>
        <p:spPr bwMode="auto">
          <a:xfrm>
            <a:off x="5436096" y="1844824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86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-27384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Billed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44173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996" y="6525344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20</a:t>
            </a:fld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 bwMode="auto">
          <a:xfrm flipH="1">
            <a:off x="8028383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4670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202464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065980"/>
            <a:ext cx="23097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236822"/>
            <a:ext cx="36004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9952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2843807" y="1065980"/>
            <a:ext cx="0" cy="5400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216108"/>
            <a:ext cx="0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524854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1863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17716" y="1216108"/>
            <a:ext cx="14525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84168" y="1216108"/>
            <a:ext cx="1" cy="52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1648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805560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2015</a:t>
            </a:r>
            <a:endParaRPr lang="da-DK" sz="18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97848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2016</a:t>
            </a:r>
            <a:endParaRPr lang="da-DK" sz="18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61344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2014</a:t>
            </a:r>
            <a:endParaRPr lang="da-DK" sz="1800" dirty="0"/>
          </a:p>
        </p:txBody>
      </p:sp>
      <p:sp>
        <p:nvSpPr>
          <p:cNvPr id="85" name="Titel 1"/>
          <p:cNvSpPr>
            <a:spLocks noGrp="1"/>
          </p:cNvSpPr>
          <p:nvPr>
            <p:ph type="title"/>
          </p:nvPr>
        </p:nvSpPr>
        <p:spPr>
          <a:xfrm>
            <a:off x="1331640" y="188442"/>
            <a:ext cx="6552728" cy="576262"/>
          </a:xfrm>
        </p:spPr>
        <p:txBody>
          <a:bodyPr/>
          <a:lstStyle/>
          <a:p>
            <a:pPr lvl="1"/>
            <a:r>
              <a:rPr lang="da-DK" dirty="0" smtClean="0"/>
              <a:t>GD1-GD2-GD7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smtClean="0"/>
              <a:t>Revideret DF plan med samlet integration fra 1.1.2016</a:t>
            </a:r>
            <a:endParaRPr lang="da-DK" sz="2000" dirty="0"/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cxnSp>
        <p:nvCxnSpPr>
          <p:cNvPr id="40" name="Lige pilforbindelse 39"/>
          <p:cNvCxnSpPr/>
          <p:nvPr/>
        </p:nvCxnSpPr>
        <p:spPr bwMode="auto">
          <a:xfrm>
            <a:off x="41482" y="4077072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kstboks 43"/>
          <p:cNvSpPr txBox="1"/>
          <p:nvPr/>
        </p:nvSpPr>
        <p:spPr>
          <a:xfrm>
            <a:off x="36200" y="2236802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Ejerfortegnelse</a:t>
            </a:r>
            <a:endParaRPr lang="da-DK" sz="1800" dirty="0"/>
          </a:p>
        </p:txBody>
      </p:sp>
      <p:sp>
        <p:nvSpPr>
          <p:cNvPr id="45" name="Tekstboks 44"/>
          <p:cNvSpPr txBox="1"/>
          <p:nvPr/>
        </p:nvSpPr>
        <p:spPr>
          <a:xfrm>
            <a:off x="52849" y="3555592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DAR/AWS</a:t>
            </a:r>
            <a:endParaRPr lang="da-DK" sz="1800" dirty="0"/>
          </a:p>
        </p:txBody>
      </p:sp>
      <p:sp>
        <p:nvSpPr>
          <p:cNvPr id="46" name="Tekstboks 45"/>
          <p:cNvSpPr txBox="1"/>
          <p:nvPr/>
        </p:nvSpPr>
        <p:spPr>
          <a:xfrm>
            <a:off x="35496" y="1628800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Matrikel</a:t>
            </a:r>
            <a:endParaRPr lang="da-DK" sz="1800" dirty="0"/>
          </a:p>
        </p:txBody>
      </p:sp>
      <p:sp>
        <p:nvSpPr>
          <p:cNvPr id="47" name="Tekstboks 46"/>
          <p:cNvSpPr txBox="1"/>
          <p:nvPr/>
        </p:nvSpPr>
        <p:spPr>
          <a:xfrm>
            <a:off x="36200" y="285293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BBR 2.0</a:t>
            </a:r>
            <a:endParaRPr lang="da-DK" sz="1800" dirty="0"/>
          </a:p>
        </p:txBody>
      </p:sp>
      <p:sp>
        <p:nvSpPr>
          <p:cNvPr id="48" name="Tekstboks 47"/>
          <p:cNvSpPr txBox="1"/>
          <p:nvPr/>
        </p:nvSpPr>
        <p:spPr>
          <a:xfrm>
            <a:off x="52849" y="4139788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DAGI</a:t>
            </a:r>
            <a:endParaRPr lang="da-DK" sz="1800" dirty="0"/>
          </a:p>
        </p:txBody>
      </p:sp>
      <p:cxnSp>
        <p:nvCxnSpPr>
          <p:cNvPr id="49" name="Lige forbindelse 48"/>
          <p:cNvCxnSpPr/>
          <p:nvPr/>
        </p:nvCxnSpPr>
        <p:spPr bwMode="auto">
          <a:xfrm>
            <a:off x="751041" y="2132856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Lige forbindelse 49"/>
          <p:cNvCxnSpPr/>
          <p:nvPr/>
        </p:nvCxnSpPr>
        <p:spPr bwMode="auto">
          <a:xfrm>
            <a:off x="755576" y="278092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Lige forbindelse 50"/>
          <p:cNvCxnSpPr/>
          <p:nvPr/>
        </p:nvCxnSpPr>
        <p:spPr bwMode="auto">
          <a:xfrm>
            <a:off x="751041" y="468000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ombe 52"/>
          <p:cNvSpPr/>
          <p:nvPr/>
        </p:nvSpPr>
        <p:spPr bwMode="auto">
          <a:xfrm>
            <a:off x="6948296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Rombe 53"/>
          <p:cNvSpPr/>
          <p:nvPr/>
        </p:nvSpPr>
        <p:spPr bwMode="auto">
          <a:xfrm>
            <a:off x="5364120" y="170084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4283968" y="170087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4428016" y="372713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8" name="Rombe 57"/>
          <p:cNvSpPr/>
          <p:nvPr/>
        </p:nvSpPr>
        <p:spPr bwMode="auto">
          <a:xfrm>
            <a:off x="4500024" y="296796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9" name="Rombe 58"/>
          <p:cNvSpPr/>
          <p:nvPr/>
        </p:nvSpPr>
        <p:spPr bwMode="auto">
          <a:xfrm>
            <a:off x="4644008" y="231992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" name="Rombe 59"/>
          <p:cNvSpPr/>
          <p:nvPr/>
        </p:nvSpPr>
        <p:spPr bwMode="auto">
          <a:xfrm>
            <a:off x="5364120" y="372320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mbe 60"/>
          <p:cNvSpPr/>
          <p:nvPr/>
        </p:nvSpPr>
        <p:spPr bwMode="auto">
          <a:xfrm>
            <a:off x="5292304" y="5445256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mbe 61"/>
          <p:cNvSpPr/>
          <p:nvPr/>
        </p:nvSpPr>
        <p:spPr bwMode="auto">
          <a:xfrm>
            <a:off x="5364088" y="232423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mbe 62"/>
          <p:cNvSpPr/>
          <p:nvPr/>
        </p:nvSpPr>
        <p:spPr bwMode="auto">
          <a:xfrm>
            <a:off x="6660232" y="422108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4" name="Lige forbindelse 63"/>
          <p:cNvCxnSpPr/>
          <p:nvPr/>
        </p:nvCxnSpPr>
        <p:spPr bwMode="auto">
          <a:xfrm>
            <a:off x="6939945" y="2468230"/>
            <a:ext cx="720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Rombe 64"/>
          <p:cNvSpPr/>
          <p:nvPr/>
        </p:nvSpPr>
        <p:spPr bwMode="auto">
          <a:xfrm>
            <a:off x="7308336" y="232354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6" name="Lige forbindelse 65"/>
          <p:cNvCxnSpPr/>
          <p:nvPr/>
        </p:nvCxnSpPr>
        <p:spPr bwMode="auto">
          <a:xfrm>
            <a:off x="7164288" y="3068993"/>
            <a:ext cx="792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Rombe 66"/>
          <p:cNvSpPr/>
          <p:nvPr/>
        </p:nvSpPr>
        <p:spPr bwMode="auto">
          <a:xfrm>
            <a:off x="7596368" y="292500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1" name="Lige forbindelse 70"/>
          <p:cNvCxnSpPr/>
          <p:nvPr/>
        </p:nvCxnSpPr>
        <p:spPr bwMode="auto">
          <a:xfrm flipV="1">
            <a:off x="6156176" y="3844108"/>
            <a:ext cx="1548000" cy="1695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Rombe 71"/>
          <p:cNvSpPr/>
          <p:nvPr/>
        </p:nvSpPr>
        <p:spPr bwMode="auto">
          <a:xfrm>
            <a:off x="7596368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8" name="Lige pilforbindelse 77"/>
          <p:cNvCxnSpPr/>
          <p:nvPr/>
        </p:nvCxnSpPr>
        <p:spPr bwMode="auto">
          <a:xfrm>
            <a:off x="41482" y="5301208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Lige pilforbindelse 78"/>
          <p:cNvCxnSpPr/>
          <p:nvPr/>
        </p:nvCxnSpPr>
        <p:spPr bwMode="auto">
          <a:xfrm>
            <a:off x="41482" y="3429000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0" name="Tekstboks 79"/>
          <p:cNvSpPr txBox="1"/>
          <p:nvPr/>
        </p:nvSpPr>
        <p:spPr>
          <a:xfrm>
            <a:off x="52848" y="5373216"/>
            <a:ext cx="150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Datafordeler</a:t>
            </a:r>
            <a:endParaRPr lang="da-DK" sz="1800" dirty="0"/>
          </a:p>
        </p:txBody>
      </p:sp>
      <p:sp>
        <p:nvSpPr>
          <p:cNvPr id="82" name="Tekstboks 81"/>
          <p:cNvSpPr txBox="1"/>
          <p:nvPr/>
        </p:nvSpPr>
        <p:spPr>
          <a:xfrm>
            <a:off x="52849" y="4725144"/>
            <a:ext cx="10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DSsys</a:t>
            </a:r>
            <a:endParaRPr lang="da-DK" sz="1800" dirty="0"/>
          </a:p>
        </p:txBody>
      </p:sp>
      <p:sp>
        <p:nvSpPr>
          <p:cNvPr id="84" name="Rombe 83"/>
          <p:cNvSpPr/>
          <p:nvPr/>
        </p:nvSpPr>
        <p:spPr bwMode="auto">
          <a:xfrm>
            <a:off x="7092312" y="1695507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Rombe 86"/>
          <p:cNvSpPr/>
          <p:nvPr/>
        </p:nvSpPr>
        <p:spPr bwMode="auto">
          <a:xfrm>
            <a:off x="6804280" y="170084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2" name="Rombe 91"/>
          <p:cNvSpPr/>
          <p:nvPr/>
        </p:nvSpPr>
        <p:spPr bwMode="auto">
          <a:xfrm>
            <a:off x="5940152" y="371706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3" name="Lige forbindelse 92"/>
          <p:cNvCxnSpPr/>
          <p:nvPr/>
        </p:nvCxnSpPr>
        <p:spPr bwMode="auto">
          <a:xfrm>
            <a:off x="5436096" y="3140968"/>
            <a:ext cx="1404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Rombe 93"/>
          <p:cNvSpPr/>
          <p:nvPr/>
        </p:nvSpPr>
        <p:spPr bwMode="auto">
          <a:xfrm>
            <a:off x="5364120" y="297230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5" name="Lige forbindelse 94"/>
          <p:cNvCxnSpPr/>
          <p:nvPr/>
        </p:nvCxnSpPr>
        <p:spPr bwMode="auto">
          <a:xfrm>
            <a:off x="6660672" y="5589224"/>
            <a:ext cx="1368000" cy="1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7" name="Rombe 96"/>
          <p:cNvSpPr/>
          <p:nvPr/>
        </p:nvSpPr>
        <p:spPr bwMode="auto">
          <a:xfrm>
            <a:off x="5940152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4" name="Rombe 103"/>
          <p:cNvSpPr/>
          <p:nvPr/>
        </p:nvSpPr>
        <p:spPr bwMode="auto">
          <a:xfrm>
            <a:off x="4067976" y="4221152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05" name="Lige forbindelse 104"/>
          <p:cNvCxnSpPr/>
          <p:nvPr/>
        </p:nvCxnSpPr>
        <p:spPr bwMode="auto">
          <a:xfrm>
            <a:off x="6732504" y="4968000"/>
            <a:ext cx="1044000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Rombe 105"/>
          <p:cNvSpPr/>
          <p:nvPr/>
        </p:nvSpPr>
        <p:spPr bwMode="auto">
          <a:xfrm>
            <a:off x="7236328" y="482400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8" name="Rektangel 107"/>
          <p:cNvSpPr/>
          <p:nvPr/>
        </p:nvSpPr>
        <p:spPr bwMode="auto">
          <a:xfrm>
            <a:off x="5508103" y="1519418"/>
            <a:ext cx="540000" cy="3132000"/>
          </a:xfrm>
          <a:prstGeom prst="rect">
            <a:avLst/>
          </a:prstGeom>
          <a:solidFill>
            <a:srgbClr val="A6A6A6">
              <a:alpha val="51765"/>
            </a:srgb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6" name="Lige forbindelse 95"/>
          <p:cNvCxnSpPr/>
          <p:nvPr/>
        </p:nvCxnSpPr>
        <p:spPr bwMode="auto">
          <a:xfrm>
            <a:off x="5436064" y="4968000"/>
            <a:ext cx="12960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ombe 108"/>
          <p:cNvSpPr/>
          <p:nvPr/>
        </p:nvSpPr>
        <p:spPr bwMode="auto">
          <a:xfrm>
            <a:off x="5364088" y="479718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493457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cxnSp>
        <p:nvCxnSpPr>
          <p:cNvPr id="103" name="Lige forbindelse 102"/>
          <p:cNvCxnSpPr/>
          <p:nvPr/>
        </p:nvCxnSpPr>
        <p:spPr bwMode="auto">
          <a:xfrm>
            <a:off x="4211960" y="5616000"/>
            <a:ext cx="1188000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mbe 106"/>
          <p:cNvSpPr/>
          <p:nvPr/>
        </p:nvSpPr>
        <p:spPr bwMode="auto">
          <a:xfrm>
            <a:off x="4716048" y="544680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0" name="Rombe 109"/>
          <p:cNvSpPr/>
          <p:nvPr/>
        </p:nvSpPr>
        <p:spPr bwMode="auto">
          <a:xfrm>
            <a:off x="4499992" y="544680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Rombe 110"/>
          <p:cNvSpPr/>
          <p:nvPr/>
        </p:nvSpPr>
        <p:spPr bwMode="auto">
          <a:xfrm>
            <a:off x="4319880" y="544680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Rombe 113"/>
          <p:cNvSpPr/>
          <p:nvPr/>
        </p:nvSpPr>
        <p:spPr bwMode="auto">
          <a:xfrm>
            <a:off x="658866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21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GD1/GD2 og GD7 – Processer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Levering af modeller og data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81025" y="1517104"/>
          <a:ext cx="798195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7" imgW="9570740" imgH="5570291" progId="Visio.Drawing.15">
                  <p:embed/>
                </p:oleObj>
              </mc:Choice>
              <mc:Fallback>
                <p:oleObj name="Visio" r:id="rId7" imgW="9570740" imgH="55702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025" y="1517104"/>
                        <a:ext cx="798195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GD1/GD2 og GD7 – Processer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Levering af tjenestespecifikationer og </a:t>
            </a:r>
            <a:br>
              <a:rPr lang="da-DK" sz="2400" kern="0" dirty="0" smtClean="0"/>
            </a:br>
            <a:r>
              <a:rPr lang="da-DK" sz="2400" kern="0" dirty="0" smtClean="0"/>
              <a:t>test af tjenester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31800" y="1589112"/>
          <a:ext cx="8280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7" imgW="9928895" imgH="5570291" progId="Visio.Drawing.15">
                  <p:embed/>
                </p:oleObj>
              </mc:Choice>
              <mc:Fallback>
                <p:oleObj name="Visio" r:id="rId7" imgW="9928895" imgH="55702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800" y="1589112"/>
                        <a:ext cx="82804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6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Den videre proces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Arbejdspakker, milepæle mv. - Eksempel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23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/>
          <p:cNvSpPr/>
          <p:nvPr/>
        </p:nvSpPr>
        <p:spPr bwMode="auto">
          <a:xfrm>
            <a:off x="3417008" y="2594521"/>
            <a:ext cx="3892306" cy="681156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Etablering af udstillingsservices</a:t>
            </a:r>
          </a:p>
        </p:txBody>
      </p:sp>
      <p:sp>
        <p:nvSpPr>
          <p:cNvPr id="5" name="Beslutning 4"/>
          <p:cNvSpPr/>
          <p:nvPr/>
        </p:nvSpPr>
        <p:spPr bwMode="auto">
          <a:xfrm>
            <a:off x="3222371" y="2907961"/>
            <a:ext cx="389231" cy="389232"/>
          </a:xfrm>
          <a:prstGeom prst="flowChartDecision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u="none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Beslutning 13"/>
          <p:cNvSpPr/>
          <p:nvPr/>
        </p:nvSpPr>
        <p:spPr bwMode="auto">
          <a:xfrm>
            <a:off x="7115109" y="2907961"/>
            <a:ext cx="389231" cy="389232"/>
          </a:xfrm>
          <a:prstGeom prst="flowChartDecision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8" name="Højre klammeparentes 17"/>
          <p:cNvSpPr/>
          <p:nvPr/>
        </p:nvSpPr>
        <p:spPr bwMode="auto">
          <a:xfrm rot="16200000">
            <a:off x="5181884" y="380514"/>
            <a:ext cx="360000" cy="3924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Tekstboks 27"/>
          <p:cNvSpPr txBox="1"/>
          <p:nvPr/>
        </p:nvSpPr>
        <p:spPr>
          <a:xfrm>
            <a:off x="4426205" y="1599183"/>
            <a:ext cx="187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Arbejdspakke</a:t>
            </a:r>
            <a:endParaRPr lang="da-DK" dirty="0"/>
          </a:p>
        </p:txBody>
      </p:sp>
      <p:grpSp>
        <p:nvGrpSpPr>
          <p:cNvPr id="61" name="Gruppe 60"/>
          <p:cNvGrpSpPr/>
          <p:nvPr/>
        </p:nvGrpSpPr>
        <p:grpSpPr>
          <a:xfrm>
            <a:off x="372188" y="1506270"/>
            <a:ext cx="4054017" cy="4226986"/>
            <a:chOff x="372188" y="1506270"/>
            <a:chExt cx="4054017" cy="4226986"/>
          </a:xfrm>
        </p:grpSpPr>
        <p:sp>
          <p:nvSpPr>
            <p:cNvPr id="20" name="Tekstboks 19"/>
            <p:cNvSpPr txBox="1"/>
            <p:nvPr/>
          </p:nvSpPr>
          <p:spPr>
            <a:xfrm>
              <a:off x="372188" y="1628800"/>
              <a:ext cx="2523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dirty="0" smtClean="0"/>
                <a:t>Arbejdspakkeskabelon</a:t>
              </a:r>
              <a:endParaRPr lang="da-DK" sz="2000" dirty="0"/>
            </a:p>
          </p:txBody>
        </p:sp>
        <p:sp>
          <p:nvSpPr>
            <p:cNvPr id="21" name="Rektangel 20"/>
            <p:cNvSpPr/>
            <p:nvPr/>
          </p:nvSpPr>
          <p:spPr bwMode="auto">
            <a:xfrm>
              <a:off x="519564" y="2096832"/>
              <a:ext cx="2160000" cy="396064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Rektangel 21"/>
            <p:cNvSpPr/>
            <p:nvPr/>
          </p:nvSpPr>
          <p:spPr bwMode="auto">
            <a:xfrm>
              <a:off x="519564" y="2492856"/>
              <a:ext cx="2160000" cy="396064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519564" y="2888920"/>
              <a:ext cx="2160000" cy="396064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Rektangel 24"/>
            <p:cNvSpPr/>
            <p:nvPr/>
          </p:nvSpPr>
          <p:spPr bwMode="auto">
            <a:xfrm>
              <a:off x="519564" y="4941128"/>
              <a:ext cx="2160000" cy="396064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" name="Rektangel 25"/>
            <p:cNvSpPr/>
            <p:nvPr/>
          </p:nvSpPr>
          <p:spPr bwMode="auto">
            <a:xfrm>
              <a:off x="519564" y="5337192"/>
              <a:ext cx="2160000" cy="396064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Rektangel 26"/>
            <p:cNvSpPr/>
            <p:nvPr/>
          </p:nvSpPr>
          <p:spPr bwMode="auto">
            <a:xfrm>
              <a:off x="519564" y="3284984"/>
              <a:ext cx="2160000" cy="165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8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Specifikation til GD7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400" dirty="0" smtClean="0"/>
                <a:t>Specifikation til leverandør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400" dirty="0"/>
                <a:t>L</a:t>
              </a: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everance fra leverandør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400" dirty="0" smtClean="0"/>
                <a:t>Godkendt leverance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Klar </a:t>
              </a:r>
              <a:r>
                <a:rPr lang="da-DK" sz="1400" dirty="0"/>
                <a:t>i</a:t>
              </a: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integrationstestmiljø</a:t>
              </a:r>
            </a:p>
          </p:txBody>
        </p:sp>
        <p:cxnSp>
          <p:nvCxnSpPr>
            <p:cNvPr id="51" name="Lige pilforbindelse 50"/>
            <p:cNvCxnSpPr>
              <a:stCxn id="28" idx="1"/>
              <a:endCxn id="20" idx="3"/>
            </p:cNvCxnSpPr>
            <p:nvPr/>
          </p:nvCxnSpPr>
          <p:spPr bwMode="auto">
            <a:xfrm flipH="1" flipV="1">
              <a:off x="2895828" y="1828855"/>
              <a:ext cx="1530377" cy="116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Tekstboks 53"/>
            <p:cNvSpPr txBox="1"/>
            <p:nvPr/>
          </p:nvSpPr>
          <p:spPr>
            <a:xfrm>
              <a:off x="3139740" y="1506270"/>
              <a:ext cx="1057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i="1" dirty="0" smtClean="0"/>
                <a:t>Beskrives i</a:t>
              </a:r>
              <a:endParaRPr lang="da-DK" sz="1600" i="1" dirty="0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2679564" y="3053966"/>
            <a:ext cx="4916772" cy="2255953"/>
            <a:chOff x="2679564" y="3053966"/>
            <a:chExt cx="4916772" cy="2255953"/>
          </a:xfrm>
        </p:grpSpPr>
        <p:sp>
          <p:nvSpPr>
            <p:cNvPr id="12" name="Beslutning 11"/>
            <p:cNvSpPr/>
            <p:nvPr/>
          </p:nvSpPr>
          <p:spPr bwMode="auto">
            <a:xfrm>
              <a:off x="6725835" y="3053966"/>
              <a:ext cx="243269" cy="24327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4</a:t>
              </a:r>
            </a:p>
          </p:txBody>
        </p:sp>
        <p:sp>
          <p:nvSpPr>
            <p:cNvPr id="15" name="Beslutning 14"/>
            <p:cNvSpPr/>
            <p:nvPr/>
          </p:nvSpPr>
          <p:spPr bwMode="auto">
            <a:xfrm>
              <a:off x="4536197" y="3053966"/>
              <a:ext cx="243269" cy="24327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2</a:t>
              </a:r>
            </a:p>
          </p:txBody>
        </p:sp>
        <p:sp>
          <p:nvSpPr>
            <p:cNvPr id="16" name="Beslutning 15"/>
            <p:cNvSpPr/>
            <p:nvPr/>
          </p:nvSpPr>
          <p:spPr bwMode="auto">
            <a:xfrm>
              <a:off x="3952286" y="3053966"/>
              <a:ext cx="243269" cy="24327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  <p:sp>
          <p:nvSpPr>
            <p:cNvPr id="17" name="Beslutning 16"/>
            <p:cNvSpPr/>
            <p:nvPr/>
          </p:nvSpPr>
          <p:spPr bwMode="auto">
            <a:xfrm>
              <a:off x="6093292" y="3053966"/>
              <a:ext cx="243269" cy="24327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3</a:t>
              </a:r>
            </a:p>
          </p:txBody>
        </p:sp>
        <p:cxnSp>
          <p:nvCxnSpPr>
            <p:cNvPr id="30" name="Vinklet forbindelse 29"/>
            <p:cNvCxnSpPr>
              <a:endCxn id="16" idx="2"/>
            </p:cNvCxnSpPr>
            <p:nvPr/>
          </p:nvCxnSpPr>
          <p:spPr bwMode="auto">
            <a:xfrm flipV="1">
              <a:off x="2679566" y="3297236"/>
              <a:ext cx="1394355" cy="20377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Vinklet forbindelse 34"/>
            <p:cNvCxnSpPr>
              <a:endCxn id="15" idx="2"/>
            </p:cNvCxnSpPr>
            <p:nvPr/>
          </p:nvCxnSpPr>
          <p:spPr bwMode="auto">
            <a:xfrm flipV="1">
              <a:off x="2679566" y="3297236"/>
              <a:ext cx="1978266" cy="491804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Vinklet forbindelse 39"/>
            <p:cNvCxnSpPr>
              <a:stCxn id="27" idx="3"/>
              <a:endCxn id="17" idx="2"/>
            </p:cNvCxnSpPr>
            <p:nvPr/>
          </p:nvCxnSpPr>
          <p:spPr bwMode="auto">
            <a:xfrm flipV="1">
              <a:off x="2679564" y="3297236"/>
              <a:ext cx="3535363" cy="815748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Vinklet forbindelse 42"/>
            <p:cNvCxnSpPr>
              <a:endCxn id="12" idx="2"/>
            </p:cNvCxnSpPr>
            <p:nvPr/>
          </p:nvCxnSpPr>
          <p:spPr bwMode="auto">
            <a:xfrm flipV="1">
              <a:off x="2679564" y="3297236"/>
              <a:ext cx="4167906" cy="1139876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Vinklet forbindelse 46"/>
            <p:cNvCxnSpPr>
              <a:endCxn id="14" idx="2"/>
            </p:cNvCxnSpPr>
            <p:nvPr/>
          </p:nvCxnSpPr>
          <p:spPr bwMode="auto">
            <a:xfrm flipV="1">
              <a:off x="2679566" y="3297193"/>
              <a:ext cx="4630159" cy="1427951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" name="Tekstboks 54"/>
            <p:cNvSpPr txBox="1"/>
            <p:nvPr/>
          </p:nvSpPr>
          <p:spPr>
            <a:xfrm>
              <a:off x="2962695" y="4725144"/>
              <a:ext cx="46336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i="1" dirty="0" smtClean="0"/>
                <a:t>Relevante produkter mv. tilknyttes konkrete milepæle,</a:t>
              </a:r>
            </a:p>
            <a:p>
              <a:r>
                <a:rPr lang="da-DK" sz="1600" i="1" dirty="0" smtClean="0"/>
                <a:t>som registreres i delprogrammets MS Project plan</a:t>
              </a:r>
              <a:endParaRPr lang="da-DK" sz="1600" i="1" dirty="0"/>
            </a:p>
          </p:txBody>
        </p:sp>
      </p:grpSp>
      <p:sp>
        <p:nvSpPr>
          <p:cNvPr id="56" name="Tekstboks 55"/>
          <p:cNvSpPr txBox="1"/>
          <p:nvPr/>
        </p:nvSpPr>
        <p:spPr>
          <a:xfrm>
            <a:off x="7936388" y="2884874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Milepæle</a:t>
            </a:r>
            <a:endParaRPr lang="da-DK" sz="2000" dirty="0"/>
          </a:p>
        </p:txBody>
      </p:sp>
      <p:cxnSp>
        <p:nvCxnSpPr>
          <p:cNvPr id="57" name="Lige pilforbindelse 56"/>
          <p:cNvCxnSpPr>
            <a:stCxn id="56" idx="1"/>
            <a:endCxn id="14" idx="3"/>
          </p:cNvCxnSpPr>
          <p:nvPr/>
        </p:nvCxnSpPr>
        <p:spPr bwMode="auto">
          <a:xfrm flipH="1">
            <a:off x="7504340" y="3084929"/>
            <a:ext cx="432048" cy="176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1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Den videre proces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Arbejdspakker, milepæle og afhængigheder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24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uppe 70"/>
          <p:cNvGrpSpPr/>
          <p:nvPr/>
        </p:nvGrpSpPr>
        <p:grpSpPr>
          <a:xfrm>
            <a:off x="2591640" y="1556792"/>
            <a:ext cx="3168320" cy="519952"/>
            <a:chOff x="2627784" y="1700808"/>
            <a:chExt cx="3168320" cy="519952"/>
          </a:xfrm>
        </p:grpSpPr>
        <p:sp>
          <p:nvSpPr>
            <p:cNvPr id="4" name="Rektangel 3"/>
            <p:cNvSpPr/>
            <p:nvPr/>
          </p:nvSpPr>
          <p:spPr bwMode="auto">
            <a:xfrm>
              <a:off x="2771800" y="1700808"/>
              <a:ext cx="2880000" cy="5040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360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Etablering af udstillingsservices</a:t>
              </a:r>
            </a:p>
          </p:txBody>
        </p:sp>
        <p:sp>
          <p:nvSpPr>
            <p:cNvPr id="5" name="Beslutning 4"/>
            <p:cNvSpPr/>
            <p:nvPr/>
          </p:nvSpPr>
          <p:spPr bwMode="auto">
            <a:xfrm>
              <a:off x="2627784" y="1932728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Beslutning 11"/>
            <p:cNvSpPr/>
            <p:nvPr/>
          </p:nvSpPr>
          <p:spPr bwMode="auto">
            <a:xfrm>
              <a:off x="5220072" y="2040760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Beslutning 13"/>
            <p:cNvSpPr/>
            <p:nvPr/>
          </p:nvSpPr>
          <p:spPr bwMode="auto">
            <a:xfrm>
              <a:off x="5508104" y="1932728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Beslutning 14"/>
            <p:cNvSpPr/>
            <p:nvPr/>
          </p:nvSpPr>
          <p:spPr bwMode="auto">
            <a:xfrm>
              <a:off x="3599912" y="2040760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Beslutning 15"/>
            <p:cNvSpPr/>
            <p:nvPr/>
          </p:nvSpPr>
          <p:spPr bwMode="auto">
            <a:xfrm>
              <a:off x="3167864" y="2040760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Beslutning 16"/>
            <p:cNvSpPr/>
            <p:nvPr/>
          </p:nvSpPr>
          <p:spPr bwMode="auto">
            <a:xfrm>
              <a:off x="4752040" y="2040760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4" name="Gruppe 73"/>
          <p:cNvGrpSpPr/>
          <p:nvPr/>
        </p:nvGrpSpPr>
        <p:grpSpPr>
          <a:xfrm>
            <a:off x="971600" y="2076712"/>
            <a:ext cx="7092648" cy="1352288"/>
            <a:chOff x="1007744" y="2220728"/>
            <a:chExt cx="7092648" cy="1352288"/>
          </a:xfrm>
        </p:grpSpPr>
        <p:grpSp>
          <p:nvGrpSpPr>
            <p:cNvPr id="73" name="Gruppe 72"/>
            <p:cNvGrpSpPr/>
            <p:nvPr/>
          </p:nvGrpSpPr>
          <p:grpSpPr>
            <a:xfrm>
              <a:off x="5615960" y="2220728"/>
              <a:ext cx="2484432" cy="848232"/>
              <a:chOff x="5615960" y="2220728"/>
              <a:chExt cx="2484432" cy="848232"/>
            </a:xfrm>
          </p:grpSpPr>
          <p:sp>
            <p:nvSpPr>
              <p:cNvPr id="30" name="Rektangel 29"/>
              <p:cNvSpPr/>
              <p:nvPr/>
            </p:nvSpPr>
            <p:spPr bwMode="auto">
              <a:xfrm>
                <a:off x="6156240" y="2549008"/>
                <a:ext cx="1800000" cy="5040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0" tIns="3600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Integrationstest</a:t>
                </a:r>
              </a:p>
            </p:txBody>
          </p:sp>
          <p:sp>
            <p:nvSpPr>
              <p:cNvPr id="31" name="Beslutning 30"/>
              <p:cNvSpPr/>
              <p:nvPr/>
            </p:nvSpPr>
            <p:spPr bwMode="auto">
              <a:xfrm>
                <a:off x="6012224" y="2780928"/>
                <a:ext cx="288000" cy="288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3" name="Beslutning 32"/>
              <p:cNvSpPr/>
              <p:nvPr/>
            </p:nvSpPr>
            <p:spPr bwMode="auto">
              <a:xfrm>
                <a:off x="7812392" y="2780928"/>
                <a:ext cx="288000" cy="288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" name="Beslutning 33"/>
              <p:cNvSpPr/>
              <p:nvPr/>
            </p:nvSpPr>
            <p:spPr bwMode="auto">
              <a:xfrm>
                <a:off x="7344328" y="2888960"/>
                <a:ext cx="180000" cy="180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Beslutning 34"/>
              <p:cNvSpPr/>
              <p:nvPr/>
            </p:nvSpPr>
            <p:spPr bwMode="auto">
              <a:xfrm>
                <a:off x="6696256" y="2888960"/>
                <a:ext cx="180000" cy="180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37" name="Vinklet forbindelse 36"/>
              <p:cNvCxnSpPr>
                <a:stCxn id="14" idx="2"/>
                <a:endCxn id="31" idx="1"/>
              </p:cNvCxnSpPr>
              <p:nvPr/>
            </p:nvCxnSpPr>
            <p:spPr bwMode="auto">
              <a:xfrm rot="16200000" flipH="1">
                <a:off x="5461992" y="2374696"/>
                <a:ext cx="704200" cy="396264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uppe 71"/>
            <p:cNvGrpSpPr/>
            <p:nvPr/>
          </p:nvGrpSpPr>
          <p:grpSpPr>
            <a:xfrm>
              <a:off x="1007744" y="2220728"/>
              <a:ext cx="1727896" cy="1352288"/>
              <a:chOff x="1007744" y="2220728"/>
              <a:chExt cx="1727896" cy="1352288"/>
            </a:xfrm>
          </p:grpSpPr>
          <p:sp>
            <p:nvSpPr>
              <p:cNvPr id="20" name="Rektangel 19"/>
              <p:cNvSpPr/>
              <p:nvPr/>
            </p:nvSpPr>
            <p:spPr bwMode="auto">
              <a:xfrm>
                <a:off x="1151760" y="3053096"/>
                <a:ext cx="1260000" cy="5040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0" tIns="3600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Forudsætning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600" dirty="0"/>
                  <a:t>x</a:t>
                </a: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" name="Beslutning 20"/>
              <p:cNvSpPr/>
              <p:nvPr/>
            </p:nvSpPr>
            <p:spPr bwMode="auto">
              <a:xfrm>
                <a:off x="1007744" y="3285016"/>
                <a:ext cx="288000" cy="288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3" name="Beslutning 22"/>
              <p:cNvSpPr/>
              <p:nvPr/>
            </p:nvSpPr>
            <p:spPr bwMode="auto">
              <a:xfrm>
                <a:off x="2267744" y="3285016"/>
                <a:ext cx="288000" cy="288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27" name="Vinklet forbindelse 26"/>
              <p:cNvCxnSpPr>
                <a:stCxn id="23" idx="3"/>
                <a:endCxn id="5" idx="2"/>
              </p:cNvCxnSpPr>
              <p:nvPr/>
            </p:nvCxnSpPr>
            <p:spPr bwMode="auto">
              <a:xfrm flipV="1">
                <a:off x="2555744" y="2220728"/>
                <a:ext cx="179896" cy="1208288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Beslutning 60"/>
              <p:cNvSpPr/>
              <p:nvPr/>
            </p:nvSpPr>
            <p:spPr bwMode="auto">
              <a:xfrm>
                <a:off x="1907704" y="3393016"/>
                <a:ext cx="180000" cy="180000"/>
              </a:xfrm>
              <a:prstGeom prst="flowChartDecisi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vert="horz" wrap="non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  <p:grpSp>
        <p:nvGrpSpPr>
          <p:cNvPr id="77" name="Gruppe 76"/>
          <p:cNvGrpSpPr/>
          <p:nvPr/>
        </p:nvGrpSpPr>
        <p:grpSpPr>
          <a:xfrm>
            <a:off x="971632" y="2076744"/>
            <a:ext cx="5148400" cy="2880288"/>
            <a:chOff x="1007776" y="2220760"/>
            <a:chExt cx="5148400" cy="2880288"/>
          </a:xfrm>
        </p:grpSpPr>
        <p:sp>
          <p:nvSpPr>
            <p:cNvPr id="40" name="Rektangel 39"/>
            <p:cNvSpPr/>
            <p:nvPr/>
          </p:nvSpPr>
          <p:spPr bwMode="auto">
            <a:xfrm>
              <a:off x="3635896" y="3773144"/>
              <a:ext cx="2376000" cy="5040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360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Sammensat </a:t>
              </a:r>
              <a:r>
                <a:rPr lang="da-DK" sz="1600" dirty="0" smtClean="0"/>
                <a:t>service</a:t>
              </a:r>
              <a:endPara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Beslutning 40"/>
            <p:cNvSpPr/>
            <p:nvPr/>
          </p:nvSpPr>
          <p:spPr bwMode="auto">
            <a:xfrm>
              <a:off x="3491880" y="4005064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2" name="Beslutning 41"/>
            <p:cNvSpPr/>
            <p:nvPr/>
          </p:nvSpPr>
          <p:spPr bwMode="auto">
            <a:xfrm>
              <a:off x="5472120" y="4113096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3" name="Beslutning 42"/>
            <p:cNvSpPr/>
            <p:nvPr/>
          </p:nvSpPr>
          <p:spPr bwMode="auto">
            <a:xfrm>
              <a:off x="5868176" y="4005064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Beslutning 43"/>
            <p:cNvSpPr/>
            <p:nvPr/>
          </p:nvSpPr>
          <p:spPr bwMode="auto">
            <a:xfrm>
              <a:off x="4464008" y="4113096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5" name="Beslutning 44"/>
            <p:cNvSpPr/>
            <p:nvPr/>
          </p:nvSpPr>
          <p:spPr bwMode="auto">
            <a:xfrm>
              <a:off x="4103968" y="4113096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47" name="Vinklet forbindelse 46"/>
            <p:cNvCxnSpPr>
              <a:stCxn id="43" idx="3"/>
              <a:endCxn id="31" idx="2"/>
            </p:cNvCxnSpPr>
            <p:nvPr/>
          </p:nvCxnSpPr>
          <p:spPr bwMode="auto">
            <a:xfrm flipH="1" flipV="1">
              <a:off x="6120080" y="3068928"/>
              <a:ext cx="36096" cy="1080136"/>
            </a:xfrm>
            <a:prstGeom prst="bentConnector4">
              <a:avLst>
                <a:gd name="adj1" fmla="val -633311"/>
                <a:gd name="adj2" fmla="val 5666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Rektangel 57"/>
            <p:cNvSpPr/>
            <p:nvPr/>
          </p:nvSpPr>
          <p:spPr bwMode="auto">
            <a:xfrm>
              <a:off x="1151792" y="4581128"/>
              <a:ext cx="1260000" cy="5040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0" tIns="360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Forudsætning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600" dirty="0" smtClean="0"/>
                <a:t>Y</a:t>
              </a:r>
              <a:endPara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9" name="Beslutning 58"/>
            <p:cNvSpPr/>
            <p:nvPr/>
          </p:nvSpPr>
          <p:spPr bwMode="auto">
            <a:xfrm>
              <a:off x="1007776" y="4813048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0" name="Beslutning 59"/>
            <p:cNvSpPr/>
            <p:nvPr/>
          </p:nvSpPr>
          <p:spPr bwMode="auto">
            <a:xfrm>
              <a:off x="2267776" y="4813048"/>
              <a:ext cx="288000" cy="288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2" name="Beslutning 61"/>
            <p:cNvSpPr/>
            <p:nvPr/>
          </p:nvSpPr>
          <p:spPr bwMode="auto">
            <a:xfrm>
              <a:off x="1439672" y="4905184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3" name="Beslutning 62"/>
            <p:cNvSpPr/>
            <p:nvPr/>
          </p:nvSpPr>
          <p:spPr bwMode="auto">
            <a:xfrm>
              <a:off x="2015736" y="4905184"/>
              <a:ext cx="180000" cy="180000"/>
            </a:xfrm>
            <a:prstGeom prst="flowChartDecisi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64" name="Vinklet forbindelse 63"/>
            <p:cNvCxnSpPr>
              <a:stCxn id="61" idx="2"/>
              <a:endCxn id="41" idx="1"/>
            </p:cNvCxnSpPr>
            <p:nvPr/>
          </p:nvCxnSpPr>
          <p:spPr bwMode="auto">
            <a:xfrm rot="16200000" flipH="1">
              <a:off x="2438696" y="3095880"/>
              <a:ext cx="576048" cy="1530320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Vinklet forbindelse 64"/>
            <p:cNvCxnSpPr>
              <a:stCxn id="60" idx="3"/>
              <a:endCxn id="41" idx="2"/>
            </p:cNvCxnSpPr>
            <p:nvPr/>
          </p:nvCxnSpPr>
          <p:spPr bwMode="auto">
            <a:xfrm flipV="1">
              <a:off x="2555776" y="4293064"/>
              <a:ext cx="1080104" cy="663984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Vinklet forbindelse 49"/>
            <p:cNvCxnSpPr>
              <a:stCxn id="15" idx="2"/>
              <a:endCxn id="44" idx="0"/>
            </p:cNvCxnSpPr>
            <p:nvPr/>
          </p:nvCxnSpPr>
          <p:spPr bwMode="auto">
            <a:xfrm rot="16200000" flipH="1">
              <a:off x="3157720" y="2716808"/>
              <a:ext cx="1892336" cy="900240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Vinklet forbindelse 54"/>
            <p:cNvCxnSpPr>
              <a:stCxn id="12" idx="2"/>
              <a:endCxn id="42" idx="0"/>
            </p:cNvCxnSpPr>
            <p:nvPr/>
          </p:nvCxnSpPr>
          <p:spPr bwMode="auto">
            <a:xfrm rot="16200000" flipH="1">
              <a:off x="4471856" y="3022832"/>
              <a:ext cx="1892336" cy="28819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8" name="Afrundet rektangulær billedforklaring 77"/>
          <p:cNvSpPr/>
          <p:nvPr/>
        </p:nvSpPr>
        <p:spPr bwMode="auto">
          <a:xfrm>
            <a:off x="6552080" y="4149080"/>
            <a:ext cx="2088000" cy="1728000"/>
          </a:xfrm>
          <a:prstGeom prst="wedgeRoundRectCallout">
            <a:avLst>
              <a:gd name="adj1" fmla="val -98181"/>
              <a:gd name="adj2" fmla="val -4883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Afhængigheder kan</a:t>
            </a:r>
            <a:r>
              <a:rPr kumimoji="0" lang="da-D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være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Mellem slut-&gt;start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milepæle i a</a:t>
            </a:r>
            <a:r>
              <a:rPr lang="da-DK" sz="1400" dirty="0" smtClean="0"/>
              <a:t>rbejdspakker.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Men afhængigheder k</a:t>
            </a:r>
            <a:r>
              <a:rPr lang="da-DK" sz="1400" dirty="0" smtClean="0"/>
              <a:t>an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dirty="0" smtClean="0"/>
              <a:t>også være i forhold til 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dirty="0" smtClean="0"/>
              <a:t>intern milepæle i 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dirty="0" smtClean="0"/>
              <a:t>arbejdspakke.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1260152" y="5301208"/>
            <a:ext cx="4680000" cy="90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none" lIns="36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Både i replanlægningen og i den efterfølgende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 smtClean="0">
                <a:solidFill>
                  <a:srgbClr val="FF0000"/>
                </a:solidFill>
              </a:rPr>
              <a:t>øbende opfølgning er identifikation af disse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b="1" dirty="0" smtClean="0">
                <a:solidFill>
                  <a:srgbClr val="FF0000"/>
                </a:solidFill>
              </a:rPr>
              <a:t>Afhængigheder h</a:t>
            </a:r>
            <a:r>
              <a:rPr kumimoji="0" lang="da-DK" sz="18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elt afgørende for succes.</a:t>
            </a:r>
          </a:p>
        </p:txBody>
      </p:sp>
      <p:sp>
        <p:nvSpPr>
          <p:cNvPr id="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96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GD1/GD2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Generiske arbejdspakker og milepæle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 smtClean="0"/>
              <a:t>Etablering af data på Datafordeleren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fysisk dataformat ifb. overførsel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Udstillingsmodel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Godkendelse af udstillingsmodel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transformationsregler /fysik .&gt; udstilling)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Levering af prøvedata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Levering af </a:t>
            </a:r>
            <a:r>
              <a:rPr lang="da-DK" sz="1600" dirty="0" err="1" smtClean="0"/>
              <a:t>replikering</a:t>
            </a:r>
            <a:r>
              <a:rPr lang="da-DK" sz="1600" dirty="0" smtClean="0"/>
              <a:t> fra register inkl. test</a:t>
            </a:r>
          </a:p>
          <a:p>
            <a:pPr>
              <a:spcBef>
                <a:spcPts val="1200"/>
              </a:spcBef>
            </a:pPr>
            <a:r>
              <a:rPr lang="da-DK" sz="2400" dirty="0"/>
              <a:t>Etablering af </a:t>
            </a:r>
            <a:r>
              <a:rPr lang="da-DK" sz="2400" dirty="0" smtClean="0"/>
              <a:t>services </a:t>
            </a:r>
            <a:r>
              <a:rPr lang="da-DK" sz="2400" dirty="0"/>
              <a:t>på Datafordeleren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de enkelte services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testcases og testdata</a:t>
            </a:r>
            <a:endParaRPr lang="da-DK" sz="1600" dirty="0"/>
          </a:p>
          <a:p>
            <a:pPr lvl="1">
              <a:spcBef>
                <a:spcPts val="0"/>
              </a:spcBef>
            </a:pPr>
            <a:r>
              <a:rPr lang="da-DK" sz="1600" dirty="0" smtClean="0"/>
              <a:t>Levering  af specifikation mv. til DF-operatør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Modtagelse af services fra DF-operatør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Godkendelse af leverance</a:t>
            </a:r>
            <a:endParaRPr lang="da-DK" sz="1600" dirty="0"/>
          </a:p>
          <a:p>
            <a:pPr>
              <a:spcBef>
                <a:spcPts val="1200"/>
              </a:spcBef>
            </a:pPr>
            <a:r>
              <a:rPr lang="da-DK" sz="2400" dirty="0"/>
              <a:t>Etablering af </a:t>
            </a:r>
            <a:r>
              <a:rPr lang="da-DK" sz="2400" dirty="0" smtClean="0"/>
              <a:t>hændelser </a:t>
            </a:r>
            <a:r>
              <a:rPr lang="da-DK" sz="2400" dirty="0"/>
              <a:t>på </a:t>
            </a:r>
            <a:r>
              <a:rPr lang="da-DK" sz="2400" dirty="0" smtClean="0"/>
              <a:t>Datafordeleren/Beskedfordeleren </a:t>
            </a:r>
            <a:endParaRPr lang="da-DK" sz="2400" dirty="0"/>
          </a:p>
          <a:p>
            <a:pPr lvl="1">
              <a:spcBef>
                <a:spcPts val="0"/>
              </a:spcBef>
            </a:pPr>
            <a:r>
              <a:rPr lang="da-DK" sz="1600" dirty="0" smtClean="0"/>
              <a:t>Specifikation af de enkelte hændelser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Afklaring af generering . Register eller Datafordeler</a:t>
            </a:r>
            <a:endParaRPr lang="da-DK" sz="1600" dirty="0"/>
          </a:p>
          <a:p>
            <a:pPr lvl="1">
              <a:spcBef>
                <a:spcPts val="0"/>
              </a:spcBef>
            </a:pPr>
            <a:r>
              <a:rPr lang="da-DK" sz="1600" dirty="0" smtClean="0"/>
              <a:t>Bestilling af hændelsesgenerering (Register eller Datafordeler)</a:t>
            </a:r>
          </a:p>
          <a:p>
            <a:pPr lvl="1">
              <a:spcBef>
                <a:spcPts val="0"/>
              </a:spcBef>
            </a:pPr>
            <a:r>
              <a:rPr lang="da-DK" sz="1600" dirty="0" smtClean="0"/>
              <a:t>Levering af hændelsesbesked</a:t>
            </a:r>
            <a:endParaRPr lang="da-DK" sz="1600" dirty="0"/>
          </a:p>
          <a:p>
            <a:pPr lvl="1">
              <a:spcBef>
                <a:spcPts val="0"/>
              </a:spcBef>
            </a:pPr>
            <a:endParaRPr lang="da-DK" sz="1600" dirty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9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Den videre proces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Workshops og arbejdsopgaver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ktangel 40"/>
          <p:cNvSpPr/>
          <p:nvPr/>
        </p:nvSpPr>
        <p:spPr bwMode="auto">
          <a:xfrm>
            <a:off x="323528" y="1556791"/>
            <a:ext cx="1656184" cy="1728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0" tIns="72000" rIns="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Fase 2 – Uge 35-36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Anvendere mv.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/>
              <a:t>(16 workshops)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Udfyldt blanket 42"/>
          <p:cNvSpPr/>
          <p:nvPr/>
        </p:nvSpPr>
        <p:spPr bwMode="auto">
          <a:xfrm>
            <a:off x="683568" y="2348960"/>
            <a:ext cx="972000" cy="720000"/>
          </a:xfrm>
          <a:prstGeom prst="flowChartDocument">
            <a:avLst/>
          </a:prstGeom>
          <a:solidFill>
            <a:srgbClr val="D6ECEE"/>
          </a:solidFill>
          <a:ln w="63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Planudkast 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Afstemt ift.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anvendere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Rektangel 47"/>
          <p:cNvSpPr/>
          <p:nvPr/>
        </p:nvSpPr>
        <p:spPr bwMode="auto">
          <a:xfrm>
            <a:off x="2124336" y="1556790"/>
            <a:ext cx="4823928" cy="172800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0" tIns="72000" rIns="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Fase 3 – Uge 37–40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/>
              <a:t>Detaljering, afhængigheder, kvalitetssikring mv. 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" name="Afrundet rektangel 48"/>
          <p:cNvSpPr/>
          <p:nvPr/>
        </p:nvSpPr>
        <p:spPr bwMode="auto">
          <a:xfrm>
            <a:off x="3347864" y="2348960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Afstemning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Test, risici,</a:t>
            </a:r>
            <a:endParaRPr lang="da-DK" sz="11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100" dirty="0" smtClean="0"/>
              <a:t>Implementering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" name="Udfyldt blanket 49"/>
          <p:cNvSpPr/>
          <p:nvPr/>
        </p:nvSpPr>
        <p:spPr bwMode="auto">
          <a:xfrm>
            <a:off x="5580112" y="2348880"/>
            <a:ext cx="856156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Planudkast 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Klargjort til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Intern QA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1" name="Lige pilforbindelse 50"/>
          <p:cNvCxnSpPr>
            <a:stCxn id="49" idx="3"/>
            <a:endCxn id="50" idx="1"/>
          </p:cNvCxnSpPr>
          <p:nvPr/>
        </p:nvCxnSpPr>
        <p:spPr bwMode="auto">
          <a:xfrm flipV="1">
            <a:off x="4355864" y="2708880"/>
            <a:ext cx="1224248" cy="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Lige pilforbindelse 52"/>
          <p:cNvCxnSpPr>
            <a:stCxn id="43" idx="3"/>
            <a:endCxn id="49" idx="1"/>
          </p:cNvCxnSpPr>
          <p:nvPr/>
        </p:nvCxnSpPr>
        <p:spPr bwMode="auto">
          <a:xfrm>
            <a:off x="1655568" y="2708960"/>
            <a:ext cx="169229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ktangel 55"/>
          <p:cNvSpPr/>
          <p:nvPr/>
        </p:nvSpPr>
        <p:spPr bwMode="auto">
          <a:xfrm>
            <a:off x="7092280" y="1556968"/>
            <a:ext cx="1728192" cy="1728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Fase 4 – Uge 41-43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Godkendelse</a:t>
            </a:r>
          </a:p>
        </p:txBody>
      </p:sp>
      <p:sp>
        <p:nvSpPr>
          <p:cNvPr id="57" name="Afrundet rektangel 56"/>
          <p:cNvSpPr/>
          <p:nvPr/>
        </p:nvSpPr>
        <p:spPr bwMode="auto">
          <a:xfrm>
            <a:off x="7488432" y="2348880"/>
            <a:ext cx="972000" cy="720000"/>
          </a:xfrm>
          <a:prstGeom prst="roundRect">
            <a:avLst/>
          </a:prstGeom>
          <a:solidFill>
            <a:srgbClr val="FFFFBD"/>
          </a:solidFill>
          <a:ln w="63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Skriftlig QA.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godkendelse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" name="Lige pilforbindelse 60"/>
          <p:cNvCxnSpPr>
            <a:stCxn id="50" idx="3"/>
            <a:endCxn id="57" idx="1"/>
          </p:cNvCxnSpPr>
          <p:nvPr/>
        </p:nvCxnSpPr>
        <p:spPr bwMode="auto">
          <a:xfrm>
            <a:off x="6436268" y="2708880"/>
            <a:ext cx="105216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Afrundet rektangel 68"/>
          <p:cNvSpPr/>
          <p:nvPr/>
        </p:nvSpPr>
        <p:spPr bwMode="auto">
          <a:xfrm>
            <a:off x="1763912" y="429317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Test, </a:t>
            </a:r>
            <a:r>
              <a:rPr kumimoji="0" 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imple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m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entering 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interim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2844032" y="429317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Detaljering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Evt. møder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med projekter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Afrundet rektangel 70"/>
          <p:cNvSpPr/>
          <p:nvPr/>
        </p:nvSpPr>
        <p:spPr bwMode="auto">
          <a:xfrm>
            <a:off x="5004160" y="429317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Dokumentation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a</a:t>
            </a:r>
            <a:r>
              <a:rPr lang="da-DK" sz="1200" dirty="0" smtClean="0"/>
              <a:t>f projekters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arbejdspakker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" name="Afrundet rektangel 71"/>
          <p:cNvSpPr/>
          <p:nvPr/>
        </p:nvSpPr>
        <p:spPr bwMode="auto">
          <a:xfrm>
            <a:off x="683680" y="429317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Afstemning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I GD1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Afrundet rektangel 72"/>
          <p:cNvSpPr/>
          <p:nvPr/>
        </p:nvSpPr>
        <p:spPr bwMode="auto">
          <a:xfrm>
            <a:off x="3924152" y="429317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MS Projekt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Milepæle &amp;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afhængigheder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5" name="Lige forbindelse 74"/>
          <p:cNvCxnSpPr>
            <a:stCxn id="72" idx="0"/>
            <a:endCxn id="49" idx="2"/>
          </p:cNvCxnSpPr>
          <p:nvPr/>
        </p:nvCxnSpPr>
        <p:spPr bwMode="auto">
          <a:xfrm flipV="1">
            <a:off x="1187680" y="3068960"/>
            <a:ext cx="2664184" cy="1224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Lige forbindelse 79"/>
          <p:cNvCxnSpPr>
            <a:stCxn id="69" idx="0"/>
            <a:endCxn id="49" idx="2"/>
          </p:cNvCxnSpPr>
          <p:nvPr/>
        </p:nvCxnSpPr>
        <p:spPr bwMode="auto">
          <a:xfrm flipV="1">
            <a:off x="2267912" y="3068960"/>
            <a:ext cx="1583952" cy="1224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Lige forbindelse 82"/>
          <p:cNvCxnSpPr>
            <a:stCxn id="70" idx="0"/>
            <a:endCxn id="49" idx="2"/>
          </p:cNvCxnSpPr>
          <p:nvPr/>
        </p:nvCxnSpPr>
        <p:spPr bwMode="auto">
          <a:xfrm flipV="1">
            <a:off x="3348032" y="3068960"/>
            <a:ext cx="503832" cy="1224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Lige forbindelse 85"/>
          <p:cNvCxnSpPr>
            <a:stCxn id="73" idx="0"/>
            <a:endCxn id="49" idx="2"/>
          </p:cNvCxnSpPr>
          <p:nvPr/>
        </p:nvCxnSpPr>
        <p:spPr bwMode="auto">
          <a:xfrm flipH="1" flipV="1">
            <a:off x="3851864" y="3068960"/>
            <a:ext cx="576288" cy="1224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Lige forbindelse 90"/>
          <p:cNvCxnSpPr>
            <a:stCxn id="71" idx="0"/>
            <a:endCxn id="49" idx="2"/>
          </p:cNvCxnSpPr>
          <p:nvPr/>
        </p:nvCxnSpPr>
        <p:spPr bwMode="auto">
          <a:xfrm flipH="1" flipV="1">
            <a:off x="3851864" y="3068960"/>
            <a:ext cx="1656296" cy="1224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6" name="Afrundet rektangel 95"/>
          <p:cNvSpPr/>
          <p:nvPr/>
        </p:nvSpPr>
        <p:spPr bwMode="auto">
          <a:xfrm>
            <a:off x="6084280" y="4293096"/>
            <a:ext cx="1008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Planjustering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Ift. risici mv.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7" name="Lige forbindelse 96"/>
          <p:cNvCxnSpPr>
            <a:stCxn id="96" idx="0"/>
            <a:endCxn id="49" idx="2"/>
          </p:cNvCxnSpPr>
          <p:nvPr/>
        </p:nvCxnSpPr>
        <p:spPr bwMode="auto">
          <a:xfrm flipH="1" flipV="1">
            <a:off x="3851864" y="3068960"/>
            <a:ext cx="2736416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Tekstboks 99"/>
          <p:cNvSpPr txBox="1"/>
          <p:nvPr/>
        </p:nvSpPr>
        <p:spPr>
          <a:xfrm>
            <a:off x="1690831" y="5013176"/>
            <a:ext cx="11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W</a:t>
            </a:r>
            <a:r>
              <a:rPr lang="da-DK" sz="1400" dirty="0" smtClean="0"/>
              <a:t>S 18.9.2014</a:t>
            </a:r>
            <a:endParaRPr lang="da-DK" sz="1400" dirty="0"/>
          </a:p>
        </p:txBody>
      </p:sp>
      <p:sp>
        <p:nvSpPr>
          <p:cNvPr id="101" name="Tekstboks 100"/>
          <p:cNvSpPr txBox="1"/>
          <p:nvPr/>
        </p:nvSpPr>
        <p:spPr>
          <a:xfrm>
            <a:off x="5969876" y="5013176"/>
            <a:ext cx="11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WS 30.9.2014</a:t>
            </a:r>
            <a:endParaRPr lang="da-DK" sz="1400" dirty="0"/>
          </a:p>
        </p:txBody>
      </p:sp>
      <p:sp>
        <p:nvSpPr>
          <p:cNvPr id="102" name="Tekstboks 101"/>
          <p:cNvSpPr txBox="1"/>
          <p:nvPr/>
        </p:nvSpPr>
        <p:spPr>
          <a:xfrm>
            <a:off x="3984216" y="5013176"/>
            <a:ext cx="947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Uge 38/39</a:t>
            </a:r>
            <a:endParaRPr lang="da-DK" sz="1400" dirty="0"/>
          </a:p>
        </p:txBody>
      </p:sp>
      <p:sp>
        <p:nvSpPr>
          <p:cNvPr id="104" name="Tekstboks 103"/>
          <p:cNvSpPr txBox="1"/>
          <p:nvPr/>
        </p:nvSpPr>
        <p:spPr>
          <a:xfrm>
            <a:off x="5111881" y="5013176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Deadline</a:t>
            </a:r>
          </a:p>
          <a:p>
            <a:r>
              <a:rPr lang="da-DK" sz="1400" dirty="0" smtClean="0"/>
              <a:t>Uge 40</a:t>
            </a:r>
            <a:endParaRPr lang="da-DK" sz="1400" dirty="0"/>
          </a:p>
        </p:txBody>
      </p:sp>
      <p:sp>
        <p:nvSpPr>
          <p:cNvPr id="105" name="Tekstboks 104"/>
          <p:cNvSpPr txBox="1"/>
          <p:nvPr/>
        </p:nvSpPr>
        <p:spPr>
          <a:xfrm>
            <a:off x="614110" y="5013176"/>
            <a:ext cx="11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WS 16.9.2014</a:t>
            </a:r>
            <a:endParaRPr lang="da-DK" sz="1400" dirty="0"/>
          </a:p>
        </p:txBody>
      </p:sp>
      <p:sp>
        <p:nvSpPr>
          <p:cNvPr id="106" name="Tekstboks 105"/>
          <p:cNvSpPr txBox="1"/>
          <p:nvPr/>
        </p:nvSpPr>
        <p:spPr>
          <a:xfrm>
            <a:off x="2843808" y="5013176"/>
            <a:ext cx="947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Uge 38/39</a:t>
            </a:r>
            <a:endParaRPr lang="da-DK" sz="1400" dirty="0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01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Arkitekturmæssige sammenhænge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da-DK" sz="2400" dirty="0" smtClean="0"/>
          </a:p>
          <a:p>
            <a:pPr lvl="1"/>
            <a:endParaRPr lang="da-DK" dirty="0" smtClean="0"/>
          </a:p>
          <a:p>
            <a:pPr>
              <a:spcBef>
                <a:spcPts val="1200"/>
              </a:spcBef>
            </a:pPr>
            <a:endParaRPr lang="da-DK" sz="2400" dirty="0" smtClean="0"/>
          </a:p>
        </p:txBody>
      </p:sp>
      <p:sp>
        <p:nvSpPr>
          <p:cNvPr id="3" name="Rektangel 2"/>
          <p:cNvSpPr/>
          <p:nvPr/>
        </p:nvSpPr>
        <p:spPr bwMode="auto">
          <a:xfrm>
            <a:off x="1907704" y="2313080"/>
            <a:ext cx="5040000" cy="1836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Her vil på workshoppen blive præsenteret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et udkast til de vigtigste arkitekturmæssige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/>
              <a:t>s</a:t>
            </a:r>
            <a:r>
              <a:rPr lang="da-DK" sz="2000" dirty="0" smtClean="0"/>
              <a:t>ammenhænge inkl. interimløsninger.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QA som grundlag </a:t>
            </a:r>
            <a:r>
              <a:rPr lang="da-DK" sz="2000" dirty="0" smtClean="0"/>
              <a:t>for</a:t>
            </a: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workshop 18.9.2014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/>
              <a:t>o</a:t>
            </a:r>
            <a:r>
              <a:rPr lang="da-DK" sz="2000" dirty="0" smtClean="0"/>
              <a:t>mkring test &amp; implementering.</a:t>
            </a: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1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Opsamling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28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da-DK" sz="2400" dirty="0" smtClean="0"/>
          </a:p>
          <a:p>
            <a:pPr lvl="1"/>
            <a:endParaRPr lang="da-DK" dirty="0" smtClean="0"/>
          </a:p>
          <a:p>
            <a:pPr>
              <a:spcBef>
                <a:spcPts val="1200"/>
              </a:spcBef>
            </a:pPr>
            <a:endParaRPr lang="da-DK" sz="2400" dirty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1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Generel status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Processen de seneste uger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777680" y="3133206"/>
            <a:ext cx="3970784" cy="1768077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Workshop i relation til GD2:</a:t>
            </a:r>
          </a:p>
          <a:p>
            <a:r>
              <a:rPr lang="da-DK" sz="1600" dirty="0" smtClean="0"/>
              <a:t>CPR – Adresseanvendelse mv.</a:t>
            </a:r>
          </a:p>
          <a:p>
            <a:r>
              <a:rPr lang="da-DK" sz="1600" dirty="0" smtClean="0"/>
              <a:t>MBBL/KL: Supplerende adresser</a:t>
            </a:r>
          </a:p>
          <a:p>
            <a:r>
              <a:rPr lang="da-DK" sz="1600" dirty="0" smtClean="0"/>
              <a:t> GST – Stednavne</a:t>
            </a:r>
          </a:p>
          <a:p>
            <a:r>
              <a:rPr lang="da-DK" sz="1600" dirty="0" smtClean="0"/>
              <a:t>KOMBIT: Digital flytning</a:t>
            </a:r>
          </a:p>
          <a:p>
            <a:r>
              <a:rPr lang="da-DK" sz="1600" dirty="0" smtClean="0"/>
              <a:t>GST – FOT vejmidte mv.</a:t>
            </a:r>
          </a:p>
          <a:p>
            <a:r>
              <a:rPr lang="da-DK" sz="1600" dirty="0" smtClean="0"/>
              <a:t>CVR/SKAT/DST: Adresseanvendelse mv.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486517" y="1268760"/>
            <a:ext cx="790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dirty="0"/>
              <a:t>I uge 34/35 har vi afholdt </a:t>
            </a:r>
            <a:r>
              <a:rPr lang="da-DK" dirty="0" smtClean="0"/>
              <a:t>16 workshops </a:t>
            </a:r>
            <a:r>
              <a:rPr lang="da-DK" dirty="0"/>
              <a:t>med delprogrammer, </a:t>
            </a:r>
            <a:endParaRPr lang="da-DK" dirty="0" smtClean="0"/>
          </a:p>
          <a:p>
            <a:pPr algn="l"/>
            <a:r>
              <a:rPr lang="da-DK" dirty="0" smtClean="0"/>
              <a:t>anvenderprojekter </a:t>
            </a:r>
            <a:r>
              <a:rPr lang="da-DK" dirty="0"/>
              <a:t>og andre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12" name="Pladsholder til indhold 4"/>
          <p:cNvSpPr txBox="1">
            <a:spLocks/>
          </p:cNvSpPr>
          <p:nvPr/>
        </p:nvSpPr>
        <p:spPr bwMode="auto">
          <a:xfrm>
            <a:off x="529207" y="2236987"/>
            <a:ext cx="3955005" cy="19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2000" kern="0" dirty="0" smtClean="0"/>
              <a:t>Workshops fælles for GD1 og GD2:</a:t>
            </a:r>
          </a:p>
          <a:p>
            <a:r>
              <a:rPr lang="da-DK" sz="1600" kern="0" dirty="0" smtClean="0"/>
              <a:t>Delprogram GD1 og GD2</a:t>
            </a:r>
          </a:p>
          <a:p>
            <a:r>
              <a:rPr lang="da-DK" sz="1600" kern="0" dirty="0" smtClean="0"/>
              <a:t>KL – Øvrige GD1/GD2 forhold</a:t>
            </a:r>
          </a:p>
          <a:p>
            <a:r>
              <a:rPr lang="da-DK" sz="1600" kern="0" dirty="0" smtClean="0"/>
              <a:t>MBBL – Lovændringer</a:t>
            </a:r>
          </a:p>
          <a:p>
            <a:r>
              <a:rPr lang="da-DK" sz="1600" kern="0" dirty="0" smtClean="0"/>
              <a:t>GD1&amp;GD2: Test &amp; kvalitetssikring</a:t>
            </a:r>
          </a:p>
          <a:p>
            <a:r>
              <a:rPr lang="da-DK" sz="1600" kern="0" dirty="0" smtClean="0"/>
              <a:t>GD7 – Roller, ansvar, fælles processer</a:t>
            </a:r>
          </a:p>
        </p:txBody>
      </p:sp>
      <p:sp>
        <p:nvSpPr>
          <p:cNvPr id="14" name="Pladsholder til indhold 4"/>
          <p:cNvSpPr txBox="1">
            <a:spLocks/>
          </p:cNvSpPr>
          <p:nvPr/>
        </p:nvSpPr>
        <p:spPr bwMode="auto">
          <a:xfrm>
            <a:off x="539552" y="4253211"/>
            <a:ext cx="3970784" cy="17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2000" kern="0" dirty="0" smtClean="0"/>
              <a:t>Workshop i relation til GD1:</a:t>
            </a:r>
          </a:p>
          <a:p>
            <a:r>
              <a:rPr lang="da-DK" sz="1600" kern="0" dirty="0" smtClean="0"/>
              <a:t>KOMBIT – Nye økonomiløsninger</a:t>
            </a:r>
          </a:p>
          <a:p>
            <a:r>
              <a:rPr lang="da-DK" sz="1600" kern="0" dirty="0" smtClean="0"/>
              <a:t>SKAT - Vurdering mv.</a:t>
            </a:r>
          </a:p>
          <a:p>
            <a:r>
              <a:rPr lang="da-DK" sz="1600" kern="0" dirty="0" smtClean="0"/>
              <a:t>GST – Datavask af ejendomme</a:t>
            </a:r>
          </a:p>
          <a:p>
            <a:r>
              <a:rPr lang="da-DK" sz="1600" kern="0" dirty="0" smtClean="0"/>
              <a:t>KOMBIT – ESR tilretninger</a:t>
            </a:r>
          </a:p>
          <a:p>
            <a:r>
              <a:rPr lang="da-DK" sz="1600" kern="0" dirty="0" smtClean="0"/>
              <a:t>MBBL – OIS tilretninger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Generel status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Hovedkonklusioner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4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r>
              <a:rPr lang="da-DK" sz="2400" dirty="0" smtClean="0"/>
              <a:t>Arbejdspakker identificeret - men ikke alle på samme niveau</a:t>
            </a:r>
          </a:p>
          <a:p>
            <a:pPr lvl="1"/>
            <a:r>
              <a:rPr lang="da-DK" sz="1800" dirty="0" smtClean="0"/>
              <a:t>Individuelle møder med projekter i uge 37/38 omkring arbejdspakker/milepæle.</a:t>
            </a:r>
            <a:endParaRPr lang="da-DK" sz="1800" dirty="0"/>
          </a:p>
          <a:p>
            <a:pPr>
              <a:spcBef>
                <a:spcPts val="1200"/>
              </a:spcBef>
            </a:pPr>
            <a:r>
              <a:rPr lang="da-DK" sz="2400" dirty="0" smtClean="0"/>
              <a:t>Implementering af de tre registre forventes 2. halvår 2016.</a:t>
            </a:r>
            <a:endParaRPr lang="da-DK" sz="2400" dirty="0"/>
          </a:p>
          <a:p>
            <a:pPr lvl="1"/>
            <a:r>
              <a:rPr lang="da-DK" sz="1800" dirty="0" smtClean="0"/>
              <a:t>Rækkefølgen Matriklens Udvidelse, Ejerfortegnelse, BBR fastholdes.</a:t>
            </a:r>
          </a:p>
          <a:p>
            <a:pPr lvl="1"/>
            <a:r>
              <a:rPr lang="da-DK" sz="1800" dirty="0" smtClean="0"/>
              <a:t>Styrende faktor ift. implementeringstidspunkt er Matriklens Udvidelse, som p.t. forventes klar til integrationstest Q1 2016 og implementering Q3 2016.</a:t>
            </a:r>
          </a:p>
          <a:p>
            <a:pPr lvl="1"/>
            <a:r>
              <a:rPr lang="da-DK" sz="1800" dirty="0" smtClean="0"/>
              <a:t>Paralleldrift forventes at kunne starte fra 2017.</a:t>
            </a:r>
            <a:endParaRPr lang="da-DK" sz="1800" dirty="0"/>
          </a:p>
          <a:p>
            <a:pPr>
              <a:spcBef>
                <a:spcPts val="1200"/>
              </a:spcBef>
            </a:pPr>
            <a:r>
              <a:rPr lang="da-DK" sz="2400" dirty="0" smtClean="0"/>
              <a:t>Tilbagekonverteringer – primært til ESR.</a:t>
            </a:r>
            <a:endParaRPr lang="da-DK" sz="2400" dirty="0"/>
          </a:p>
          <a:p>
            <a:pPr lvl="1"/>
            <a:r>
              <a:rPr lang="da-DK" sz="1800" dirty="0" smtClean="0"/>
              <a:t>Analyseres p.t </a:t>
            </a:r>
            <a:r>
              <a:rPr lang="da-DK" sz="1800" dirty="0"/>
              <a:t>f</a:t>
            </a:r>
            <a:r>
              <a:rPr lang="da-DK" sz="1800" dirty="0" smtClean="0"/>
              <a:t>ordi en afklaring af hvor meget der skal sikres maskinelt hhv. manuelt kan have stor indvirkning på implementeringsplanen.</a:t>
            </a:r>
            <a:endParaRPr lang="da-DK" sz="1800" dirty="0"/>
          </a:p>
          <a:p>
            <a:pPr>
              <a:spcBef>
                <a:spcPts val="1200"/>
              </a:spcBef>
            </a:pPr>
            <a:r>
              <a:rPr lang="da-DK" sz="2400" dirty="0" smtClean="0"/>
              <a:t>Økonomiløsninger – Ejendomsskat &amp; bidrag.</a:t>
            </a:r>
            <a:endParaRPr lang="da-DK" sz="2400" dirty="0"/>
          </a:p>
          <a:p>
            <a:pPr lvl="1"/>
            <a:r>
              <a:rPr lang="da-DK" sz="1800" dirty="0" smtClean="0"/>
              <a:t>Forventes klar til paralleldrift 2017.</a:t>
            </a:r>
            <a:endParaRPr lang="da-DK" sz="180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65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GD1/GD2 – Generel status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Væsentlige problemstillinger (1)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Implementeringsplaner GD1/GD2 i relation til GD7</a:t>
            </a:r>
          </a:p>
          <a:p>
            <a:pPr lvl="1">
              <a:spcBef>
                <a:spcPts val="0"/>
              </a:spcBef>
            </a:pPr>
            <a:r>
              <a:rPr lang="da-DK" sz="1800" dirty="0"/>
              <a:t>Passer ikke sammen p.t.- skal afklares og samordnes.</a:t>
            </a:r>
          </a:p>
          <a:p>
            <a:pPr>
              <a:spcBef>
                <a:spcPts val="1200"/>
              </a:spcBef>
            </a:pPr>
            <a:r>
              <a:rPr lang="da-DK" sz="2400" dirty="0" smtClean="0"/>
              <a:t>Fælles testgrundlag på tværs af registre, Datafordeler mv.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Der vil være behov for at gennemføre end-to-end test på tværs af de forskellige registre inkl. services udstillet på Datafordeleren.</a:t>
            </a:r>
          </a:p>
          <a:p>
            <a:pPr lvl="1"/>
            <a:r>
              <a:rPr lang="da-DK" sz="1800" dirty="0" smtClean="0"/>
              <a:t>Der skal derfor identificeres/konstrueres et sæt tværgående testdata, som kan anvendes til dette formål.</a:t>
            </a:r>
          </a:p>
          <a:p>
            <a:pPr lvl="1"/>
            <a:r>
              <a:rPr lang="da-DK" sz="1800" dirty="0" smtClean="0"/>
              <a:t>Disse testdata skal tage høje for de forskellige testsituationer, omfatte mere end én kommune </a:t>
            </a:r>
            <a:r>
              <a:rPr lang="da-DK" sz="1800" dirty="0" err="1" smtClean="0"/>
              <a:t>aht</a:t>
            </a:r>
            <a:r>
              <a:rPr lang="da-DK" sz="1800" dirty="0" smtClean="0"/>
              <a:t>. flytning mv. og tage højde for at de ikke må indeholde personfølsomme data.</a:t>
            </a:r>
          </a:p>
          <a:p>
            <a:pPr>
              <a:spcBef>
                <a:spcPts val="1200"/>
              </a:spcBef>
            </a:pPr>
            <a:r>
              <a:rPr lang="da-DK" sz="2400" dirty="0" smtClean="0"/>
              <a:t>Implementering skal måske tilpasses ”</a:t>
            </a:r>
            <a:r>
              <a:rPr lang="da-DK" sz="2400" dirty="0" err="1" smtClean="0"/>
              <a:t>frozen</a:t>
            </a:r>
            <a:r>
              <a:rPr lang="da-DK" sz="2400" dirty="0" smtClean="0"/>
              <a:t> zone”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Der kan være tidspunkter på året, hvor det næppe er muligt at lave større opdateringer i registrene. KOMBIT har ift. ESR rejst en problemstilling om en mulig ”</a:t>
            </a:r>
            <a:r>
              <a:rPr lang="da-DK" sz="1800" dirty="0" err="1" smtClean="0"/>
              <a:t>frozen</a:t>
            </a:r>
            <a:r>
              <a:rPr lang="da-DK" sz="1800" dirty="0" smtClean="0"/>
              <a:t> zone” ift. ESR i perioden 1. oktober til 1. marts. Dette vil i givet fald udfordre implementeringsplanen.</a:t>
            </a:r>
            <a:r>
              <a:rPr lang="da-DK" sz="1800" dirty="0"/>
              <a:t> Skal afklares nærmere</a:t>
            </a:r>
            <a:r>
              <a:rPr lang="da-DK" sz="1800" dirty="0" smtClean="0"/>
              <a:t>.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01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Generel status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Væsentlige problemstillinger (2)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 smtClean="0"/>
              <a:t>Tilbagekonvertering til ESR.</a:t>
            </a:r>
            <a:endParaRPr lang="da-DK" sz="2400" dirty="0"/>
          </a:p>
          <a:p>
            <a:pPr marL="457200" lvl="1" indent="0">
              <a:buNone/>
            </a:pPr>
            <a:r>
              <a:rPr lang="da-DK" sz="1800" dirty="0" smtClean="0"/>
              <a:t>Tilbagekonvertering </a:t>
            </a:r>
            <a:r>
              <a:rPr lang="da-DK" sz="1800" dirty="0"/>
              <a:t>af ejendomsdata til ESR kan principielt ske på to måder</a:t>
            </a:r>
            <a:r>
              <a:rPr lang="da-DK" sz="1800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 smtClean="0"/>
              <a:t>Etablering </a:t>
            </a:r>
            <a:r>
              <a:rPr lang="da-DK" sz="1600" dirty="0"/>
              <a:t>af en maskinel tilbagekonvertering, hvor ændringer i grunddataregistrene overføres elektronisk til ESR med tilføjelse af ejendomsnummer, artskoder mv.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/>
              <a:t>Manuel indsats i kommunerne som i dag, hvor grunddata overføres/indtastes i ESR på grundlag af opdateringer som leveres af Matriklen, Tingbogen og DAR</a:t>
            </a:r>
            <a:r>
              <a:rPr lang="da-DK" sz="1600" dirty="0" smtClean="0"/>
              <a:t>.</a:t>
            </a:r>
          </a:p>
          <a:p>
            <a:pPr marL="457200" lvl="1" indent="0">
              <a:buNone/>
            </a:pPr>
            <a:r>
              <a:rPr lang="da-DK" sz="1800" dirty="0" smtClean="0"/>
              <a:t>Løsningsmodellen </a:t>
            </a:r>
            <a:r>
              <a:rPr lang="da-DK" sz="1800" dirty="0"/>
              <a:t>kan være forskellig for de forskellige ejendomstyper, ejeroplysninger etc. og kan </a:t>
            </a:r>
            <a:r>
              <a:rPr lang="da-DK" sz="1800" dirty="0" smtClean="0"/>
              <a:t>også </a:t>
            </a:r>
            <a:r>
              <a:rPr lang="da-DK" sz="1800" dirty="0"/>
              <a:t>være en kombination af </a:t>
            </a:r>
            <a:r>
              <a:rPr lang="da-DK" sz="1800" dirty="0" smtClean="0"/>
              <a:t>ovenstående.</a:t>
            </a:r>
          </a:p>
          <a:p>
            <a:pPr marL="457200" lvl="1" indent="0">
              <a:buNone/>
            </a:pPr>
            <a:r>
              <a:rPr lang="da-DK" sz="1800" dirty="0" smtClean="0"/>
              <a:t>Valg af model har betydning for implementeringsplanen – både ift. afhængigheder mellem de forskellige projekter og de aktiviteter/arbejdspakker, der skal planlægges med.</a:t>
            </a:r>
            <a:endParaRPr lang="da-DK" dirty="0"/>
          </a:p>
          <a:p>
            <a:pPr>
              <a:spcBef>
                <a:spcPts val="1200"/>
              </a:spcBef>
            </a:pPr>
            <a:r>
              <a:rPr lang="da-DK" sz="2400" dirty="0" smtClean="0"/>
              <a:t>Paralleldriftsperiode – kalenderår eller august-august?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Der har hidtil været planlagt med paralleldrift som et fuldt kalenderår.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Der er opstået tvivl om der reelt er behov for to paralleldriftsperioder.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Skal afklares og indarbejdes i den reviderede implementeringsplan.</a:t>
            </a:r>
            <a:endParaRPr lang="da-DK" dirty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47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Generel status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Væsentlige problemstillinger (3)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333006"/>
            <a:ext cx="8435280" cy="4976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Forretningsmæssig implementering af ejendomstyper</a:t>
            </a:r>
          </a:p>
          <a:p>
            <a:pPr marL="457200" lvl="1" indent="0">
              <a:buNone/>
            </a:pPr>
            <a:r>
              <a:rPr lang="da-DK" sz="1800" dirty="0" smtClean="0"/>
              <a:t>GST arbejder p.t. med to scenarier for en forretningsmæssig implementering af de tre ejendomstyper – SFE, Ejerlejlighed og BPFG – som BFE-ejendomme i Matriklen:</a:t>
            </a:r>
            <a:endParaRPr lang="da-DK" sz="1800" dirty="0"/>
          </a:p>
          <a:p>
            <a:pPr marL="800100" lvl="1" indent="-342900">
              <a:buFont typeface="+mj-lt"/>
              <a:buAutoNum type="arabicPeriod"/>
            </a:pPr>
            <a:r>
              <a:rPr lang="da-DK" sz="1600" dirty="0" smtClean="0"/>
              <a:t>Samlet tidsmæssig implementering af alle tre ejendomstyper.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 smtClean="0"/>
              <a:t>Trinvis implementering med først SFR, dernæst Ejerlejligheder og til sidst BPFG.</a:t>
            </a:r>
          </a:p>
          <a:p>
            <a:pPr marL="457200" lvl="1" indent="0">
              <a:buNone/>
            </a:pPr>
            <a:r>
              <a:rPr lang="da-DK" sz="1800" dirty="0" smtClean="0"/>
              <a:t>Valg af strategi har betydning for, hvad der skal udvikles og implementeres i andre it-løsninger, hvorfor en afklaring af forretningsmæssig implementeringsstrategi i Matriklen er vigtig i relation til replanlægningsprocessen.</a:t>
            </a:r>
          </a:p>
          <a:p>
            <a:pPr>
              <a:spcBef>
                <a:spcPts val="900"/>
              </a:spcBef>
            </a:pPr>
            <a:r>
              <a:rPr lang="da-DK" sz="2400" dirty="0" smtClean="0"/>
              <a:t>Entydigt ejendomsnummer og </a:t>
            </a:r>
            <a:r>
              <a:rPr lang="da-DK" sz="2400" dirty="0" err="1" smtClean="0"/>
              <a:t>samvurderede</a:t>
            </a:r>
            <a:r>
              <a:rPr lang="da-DK" sz="2400" dirty="0" smtClean="0"/>
              <a:t> ejendomme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I GD1 er det fremadrettede entydige ejendomsnummer et BFE-nummer.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SKAT </a:t>
            </a:r>
            <a:r>
              <a:rPr lang="da-DK" sz="1800" dirty="0"/>
              <a:t>forventer at skulle </a:t>
            </a:r>
            <a:r>
              <a:rPr lang="da-DK" sz="1800" dirty="0" err="1"/>
              <a:t>samvurdere</a:t>
            </a:r>
            <a:r>
              <a:rPr lang="da-DK" sz="1800" dirty="0"/>
              <a:t> ejendomme under anvendelse af et samlende ”</a:t>
            </a:r>
            <a:r>
              <a:rPr lang="da-DK" sz="1800" dirty="0" err="1"/>
              <a:t>VurdID</a:t>
            </a:r>
            <a:r>
              <a:rPr lang="da-DK" sz="1800" dirty="0" smtClean="0"/>
              <a:t>”.</a:t>
            </a:r>
            <a:br>
              <a:rPr lang="da-DK" sz="1800" dirty="0" smtClean="0"/>
            </a:br>
            <a:r>
              <a:rPr lang="da-DK" sz="1800" dirty="0" smtClean="0"/>
              <a:t>Det skal afklares, hvad dette får af konsekvenser for GD1, kommunikation til eksterne parter, KOMBIT’s nye økonomiløsninger mv.</a:t>
            </a:r>
          </a:p>
          <a:p>
            <a:pPr>
              <a:spcBef>
                <a:spcPts val="900"/>
              </a:spcBef>
            </a:pPr>
            <a:r>
              <a:rPr lang="da-DK" sz="2400" dirty="0" smtClean="0"/>
              <a:t>BFE-nummer i Tingbogen – hvornår og hvordan?</a:t>
            </a:r>
          </a:p>
          <a:p>
            <a:pPr lvl="1">
              <a:spcBef>
                <a:spcPts val="0"/>
              </a:spcBef>
            </a:pPr>
            <a:r>
              <a:rPr lang="da-DK" sz="1800" dirty="0" smtClean="0"/>
              <a:t>Implementering af fælles BFE-nummer i eTL mangler bekræftelse/plan fra TLR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52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-27384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Billed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44173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996" y="6525344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8</a:t>
            </a:fld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 bwMode="auto">
          <a:xfrm flipH="1">
            <a:off x="8027987" y="993972"/>
            <a:ext cx="397" cy="56753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4670" y="993972"/>
            <a:ext cx="1426" cy="56753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130456"/>
            <a:ext cx="0" cy="55389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144100"/>
            <a:ext cx="0" cy="552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020798"/>
            <a:ext cx="46195" cy="564856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164814"/>
            <a:ext cx="72008" cy="55045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9952" y="1144100"/>
            <a:ext cx="1" cy="552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2843808" y="993972"/>
            <a:ext cx="55934" cy="56753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144100"/>
            <a:ext cx="0" cy="552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144100"/>
            <a:ext cx="0" cy="55972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452846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11429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17716" y="1144100"/>
            <a:ext cx="14525" cy="552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84168" y="1144100"/>
            <a:ext cx="1" cy="552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09280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805560" y="8274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2015</a:t>
            </a:r>
            <a:endParaRPr lang="da-DK" sz="18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97848" y="8274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2016</a:t>
            </a:r>
            <a:endParaRPr lang="da-DK" sz="18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61344" y="8274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2014</a:t>
            </a:r>
            <a:endParaRPr lang="da-DK" sz="1800" dirty="0"/>
          </a:p>
        </p:txBody>
      </p:sp>
      <p:sp>
        <p:nvSpPr>
          <p:cNvPr id="85" name="Titel 1"/>
          <p:cNvSpPr>
            <a:spLocks noGrp="1"/>
          </p:cNvSpPr>
          <p:nvPr>
            <p:ph type="title"/>
          </p:nvPr>
        </p:nvSpPr>
        <p:spPr>
          <a:xfrm>
            <a:off x="1514882" y="44624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 – Implementering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Hovedtidsplan</a:t>
            </a:r>
            <a:endParaRPr lang="da-DK" sz="2000" dirty="0"/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sp>
        <p:nvSpPr>
          <p:cNvPr id="35" name="Tekstboks 107"/>
          <p:cNvSpPr txBox="1"/>
          <p:nvPr/>
        </p:nvSpPr>
        <p:spPr>
          <a:xfrm>
            <a:off x="141492" y="1556792"/>
            <a:ext cx="139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Matriklens Udvidelse</a:t>
            </a:r>
            <a:endParaRPr lang="da-DK" sz="1800" dirty="0"/>
          </a:p>
        </p:txBody>
      </p:sp>
      <p:sp>
        <p:nvSpPr>
          <p:cNvPr id="36" name="Tekstfelt 35"/>
          <p:cNvSpPr txBox="1"/>
          <p:nvPr/>
        </p:nvSpPr>
        <p:spPr>
          <a:xfrm>
            <a:off x="2869620" y="1767822"/>
            <a:ext cx="4294668" cy="22101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Udvikling og test </a:t>
            </a:r>
            <a:endParaRPr lang="da-DK" sz="900" dirty="0"/>
          </a:p>
        </p:txBody>
      </p:sp>
      <p:sp>
        <p:nvSpPr>
          <p:cNvPr id="38" name="Tekstfelt 37"/>
          <p:cNvSpPr txBox="1"/>
          <p:nvPr/>
        </p:nvSpPr>
        <p:spPr>
          <a:xfrm>
            <a:off x="2422829" y="1983846"/>
            <a:ext cx="1285076" cy="22101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err="1" smtClean="0">
                <a:solidFill>
                  <a:schemeClr val="bg1"/>
                </a:solidFill>
              </a:rPr>
              <a:t>Spec</a:t>
            </a:r>
            <a:r>
              <a:rPr lang="da-DK" sz="900" dirty="0" smtClean="0">
                <a:solidFill>
                  <a:schemeClr val="bg1"/>
                </a:solidFill>
              </a:rPr>
              <a:t>. </a:t>
            </a:r>
            <a:r>
              <a:rPr lang="da-DK" sz="900" dirty="0" err="1" smtClean="0">
                <a:solidFill>
                  <a:schemeClr val="bg1"/>
                </a:solidFill>
              </a:rPr>
              <a:t>serv.+hændelser</a:t>
            </a:r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39" name="Tekstfelt 38"/>
          <p:cNvSpPr txBox="1"/>
          <p:nvPr/>
        </p:nvSpPr>
        <p:spPr>
          <a:xfrm>
            <a:off x="1564002" y="1547590"/>
            <a:ext cx="4952213" cy="2210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Datavask</a:t>
            </a:r>
            <a:endParaRPr lang="da-DK" sz="900" dirty="0"/>
          </a:p>
        </p:txBody>
      </p:sp>
      <p:sp>
        <p:nvSpPr>
          <p:cNvPr id="40" name="Tekstfelt 39"/>
          <p:cNvSpPr txBox="1"/>
          <p:nvPr/>
        </p:nvSpPr>
        <p:spPr>
          <a:xfrm>
            <a:off x="4788024" y="1988840"/>
            <a:ext cx="622480" cy="22101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>
                <a:solidFill>
                  <a:schemeClr val="bg1"/>
                </a:solidFill>
              </a:rPr>
              <a:t>Dataload</a:t>
            </a:r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44" name="Tekstboks 107"/>
          <p:cNvSpPr txBox="1"/>
          <p:nvPr/>
        </p:nvSpPr>
        <p:spPr>
          <a:xfrm>
            <a:off x="157566" y="2910658"/>
            <a:ext cx="139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BBR</a:t>
            </a:r>
            <a:endParaRPr lang="da-DK" sz="1800" dirty="0"/>
          </a:p>
        </p:txBody>
      </p:sp>
      <p:sp>
        <p:nvSpPr>
          <p:cNvPr id="45" name="Tekstfelt 44"/>
          <p:cNvSpPr txBox="1"/>
          <p:nvPr/>
        </p:nvSpPr>
        <p:spPr>
          <a:xfrm>
            <a:off x="1968643" y="2919950"/>
            <a:ext cx="803157" cy="221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Udbudsmat.</a:t>
            </a:r>
            <a:endParaRPr lang="da-DK" sz="900" dirty="0"/>
          </a:p>
        </p:txBody>
      </p:sp>
      <p:sp>
        <p:nvSpPr>
          <p:cNvPr id="46" name="Tekstfelt 45"/>
          <p:cNvSpPr txBox="1"/>
          <p:nvPr/>
        </p:nvSpPr>
        <p:spPr>
          <a:xfrm>
            <a:off x="3500555" y="2924714"/>
            <a:ext cx="3879359" cy="22101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Udvikling, test og idriftsættelse</a:t>
            </a:r>
            <a:endParaRPr lang="da-DK" sz="900" dirty="0"/>
          </a:p>
        </p:txBody>
      </p:sp>
      <p:sp>
        <p:nvSpPr>
          <p:cNvPr id="47" name="Tekstfelt 46"/>
          <p:cNvSpPr txBox="1"/>
          <p:nvPr/>
        </p:nvSpPr>
        <p:spPr>
          <a:xfrm>
            <a:off x="6516216" y="3130980"/>
            <a:ext cx="876796" cy="22101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>
                <a:solidFill>
                  <a:schemeClr val="bg1"/>
                </a:solidFill>
              </a:rPr>
              <a:t>Udstil services</a:t>
            </a:r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48" name="Tekstfelt 47"/>
          <p:cNvSpPr txBox="1"/>
          <p:nvPr/>
        </p:nvSpPr>
        <p:spPr>
          <a:xfrm>
            <a:off x="2852483" y="3135974"/>
            <a:ext cx="1313062" cy="2210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Forberedelse</a:t>
            </a:r>
            <a:endParaRPr lang="da-DK" sz="900" dirty="0"/>
          </a:p>
        </p:txBody>
      </p:sp>
      <p:sp>
        <p:nvSpPr>
          <p:cNvPr id="49" name="Tekstboks 107"/>
          <p:cNvSpPr txBox="1"/>
          <p:nvPr/>
        </p:nvSpPr>
        <p:spPr>
          <a:xfrm>
            <a:off x="157566" y="3923764"/>
            <a:ext cx="139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err="1" smtClean="0"/>
              <a:t>Ejerfortegn</a:t>
            </a:r>
            <a:r>
              <a:rPr lang="da-DK" sz="1800" dirty="0" smtClean="0"/>
              <a:t>.</a:t>
            </a:r>
            <a:endParaRPr lang="da-DK" sz="1800" dirty="0"/>
          </a:p>
        </p:txBody>
      </p:sp>
      <p:sp>
        <p:nvSpPr>
          <p:cNvPr id="50" name="Tekstfelt 49"/>
          <p:cNvSpPr txBox="1"/>
          <p:nvPr/>
        </p:nvSpPr>
        <p:spPr>
          <a:xfrm>
            <a:off x="2699793" y="4005064"/>
            <a:ext cx="1254374" cy="221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err="1" smtClean="0"/>
              <a:t>Kravspec</a:t>
            </a:r>
            <a:endParaRPr lang="da-DK" sz="900" dirty="0"/>
          </a:p>
        </p:txBody>
      </p:sp>
      <p:sp>
        <p:nvSpPr>
          <p:cNvPr id="51" name="Tekstfelt 50"/>
          <p:cNvSpPr txBox="1"/>
          <p:nvPr/>
        </p:nvSpPr>
        <p:spPr>
          <a:xfrm>
            <a:off x="4067944" y="4005064"/>
            <a:ext cx="534294" cy="221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err="1" smtClean="0"/>
              <a:t>Løsn.d</a:t>
            </a:r>
            <a:r>
              <a:rPr lang="da-DK" sz="900" dirty="0" smtClean="0"/>
              <a:t>.</a:t>
            </a:r>
            <a:endParaRPr lang="da-DK" sz="900" dirty="0"/>
          </a:p>
        </p:txBody>
      </p:sp>
      <p:sp>
        <p:nvSpPr>
          <p:cNvPr id="52" name="Tekstfelt 51"/>
          <p:cNvSpPr txBox="1"/>
          <p:nvPr/>
        </p:nvSpPr>
        <p:spPr>
          <a:xfrm>
            <a:off x="2027333" y="4005064"/>
            <a:ext cx="672459" cy="2210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Forbered</a:t>
            </a:r>
            <a:endParaRPr lang="da-DK" sz="900" dirty="0"/>
          </a:p>
        </p:txBody>
      </p:sp>
      <p:sp>
        <p:nvSpPr>
          <p:cNvPr id="53" name="Tekstboks 107"/>
          <p:cNvSpPr txBox="1"/>
          <p:nvPr/>
        </p:nvSpPr>
        <p:spPr>
          <a:xfrm>
            <a:off x="157566" y="4715852"/>
            <a:ext cx="153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err="1" smtClean="0"/>
              <a:t>Kombit</a:t>
            </a:r>
            <a:r>
              <a:rPr lang="da-DK" sz="1800" dirty="0" smtClean="0"/>
              <a:t>,</a:t>
            </a:r>
            <a:br>
              <a:rPr lang="da-DK" sz="1800" dirty="0" smtClean="0"/>
            </a:br>
            <a:r>
              <a:rPr lang="da-DK" sz="1800" dirty="0" smtClean="0"/>
              <a:t>Økonomiløsn.</a:t>
            </a:r>
            <a:endParaRPr lang="da-DK" sz="1800" dirty="0"/>
          </a:p>
        </p:txBody>
      </p:sp>
      <p:sp>
        <p:nvSpPr>
          <p:cNvPr id="54" name="Tekstfelt 53"/>
          <p:cNvSpPr txBox="1"/>
          <p:nvPr/>
        </p:nvSpPr>
        <p:spPr>
          <a:xfrm>
            <a:off x="4581074" y="4940774"/>
            <a:ext cx="1704596" cy="221411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Udvikling</a:t>
            </a:r>
            <a:r>
              <a:rPr lang="da-DK" sz="900" dirty="0"/>
              <a:t> </a:t>
            </a:r>
            <a:r>
              <a:rPr lang="da-DK" sz="900" dirty="0" smtClean="0"/>
              <a:t>og test </a:t>
            </a:r>
            <a:endParaRPr lang="da-DK" sz="900" dirty="0"/>
          </a:p>
        </p:txBody>
      </p:sp>
      <p:sp>
        <p:nvSpPr>
          <p:cNvPr id="55" name="Tekstfelt 54"/>
          <p:cNvSpPr txBox="1"/>
          <p:nvPr/>
        </p:nvSpPr>
        <p:spPr>
          <a:xfrm>
            <a:off x="2411760" y="4941168"/>
            <a:ext cx="1542407" cy="221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Udbudsmat.</a:t>
            </a:r>
            <a:endParaRPr lang="da-DK" sz="900" dirty="0"/>
          </a:p>
        </p:txBody>
      </p:sp>
      <p:sp>
        <p:nvSpPr>
          <p:cNvPr id="56" name="Tekstfelt 55"/>
          <p:cNvSpPr txBox="1"/>
          <p:nvPr/>
        </p:nvSpPr>
        <p:spPr>
          <a:xfrm>
            <a:off x="1763688" y="4941168"/>
            <a:ext cx="648072" cy="2210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Forbered</a:t>
            </a:r>
            <a:endParaRPr lang="da-DK" sz="900" dirty="0"/>
          </a:p>
        </p:txBody>
      </p:sp>
      <p:sp>
        <p:nvSpPr>
          <p:cNvPr id="57" name="Tekstfelt 56"/>
          <p:cNvSpPr txBox="1"/>
          <p:nvPr/>
        </p:nvSpPr>
        <p:spPr>
          <a:xfrm>
            <a:off x="8051980" y="4941168"/>
            <a:ext cx="1083528" cy="221017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Paralleldrift …</a:t>
            </a:r>
            <a:endParaRPr lang="da-DK" sz="900" dirty="0"/>
          </a:p>
        </p:txBody>
      </p:sp>
      <p:sp>
        <p:nvSpPr>
          <p:cNvPr id="58" name="Tekstboks 107"/>
          <p:cNvSpPr txBox="1"/>
          <p:nvPr/>
        </p:nvSpPr>
        <p:spPr>
          <a:xfrm>
            <a:off x="157566" y="5795972"/>
            <a:ext cx="139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 smtClean="0"/>
              <a:t>OIS</a:t>
            </a:r>
            <a:endParaRPr lang="da-DK" sz="1800" dirty="0"/>
          </a:p>
        </p:txBody>
      </p:sp>
      <p:sp>
        <p:nvSpPr>
          <p:cNvPr id="59" name="Tekstfelt 58"/>
          <p:cNvSpPr txBox="1"/>
          <p:nvPr/>
        </p:nvSpPr>
        <p:spPr>
          <a:xfrm>
            <a:off x="6300192" y="5871885"/>
            <a:ext cx="2376264" cy="22101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 tIns="36000" rtlCol="0">
            <a:spAutoFit/>
          </a:bodyPr>
          <a:lstStyle/>
          <a:p>
            <a:r>
              <a:rPr lang="da-DK" sz="900" dirty="0" smtClean="0"/>
              <a:t>OIS </a:t>
            </a:r>
            <a:r>
              <a:rPr lang="da-DK" sz="900" dirty="0" smtClean="0"/>
              <a:t>tilpasning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38206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9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43004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514882" y="396155"/>
            <a:ext cx="631398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00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da-DK" kern="0" dirty="0" smtClean="0"/>
              <a:t>GD1 – Tidsplaner </a:t>
            </a:r>
            <a:r>
              <a:rPr lang="da-DK" sz="2400" kern="0" dirty="0" smtClean="0"/>
              <a:t/>
            </a:r>
            <a:br>
              <a:rPr lang="da-DK" sz="2400" kern="0" dirty="0" smtClean="0"/>
            </a:br>
            <a:r>
              <a:rPr lang="da-DK" sz="2400" kern="0" dirty="0" smtClean="0"/>
              <a:t>Matriklens udvidelse</a:t>
            </a:r>
            <a:endParaRPr lang="da-DK" sz="2000" kern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16. september 2014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8721679" cy="211091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41" y="1566097"/>
            <a:ext cx="8530263" cy="3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CCFFCC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18826</TotalTime>
  <Words>1969</Words>
  <Application>Microsoft Office PowerPoint</Application>
  <PresentationFormat>Skærmshow (4:3)</PresentationFormat>
  <Paragraphs>502</Paragraphs>
  <Slides>28</Slides>
  <Notes>28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30" baseType="lpstr">
      <vt:lpstr>Standarddesign</vt:lpstr>
      <vt:lpstr>Visio</vt:lpstr>
      <vt:lpstr>Replanlægning GD1 Planudkast 3  tirsdag d. 16. september 2014</vt:lpstr>
      <vt:lpstr>Agenda</vt:lpstr>
      <vt:lpstr>GD1 – Generel status  Processen de seneste uger</vt:lpstr>
      <vt:lpstr>GD1 – Generel status  Hovedkonklusioner</vt:lpstr>
      <vt:lpstr>GD1/GD2 – Generel status  Væsentlige problemstillinger (1)</vt:lpstr>
      <vt:lpstr>GD1 – Generel status  Væsentlige problemstillinger (2)</vt:lpstr>
      <vt:lpstr>GD1 – Generel status  Væsentlige problemstillinger (3)</vt:lpstr>
      <vt:lpstr>GD1 – Implementering  Hovedtidsplan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GD1/GD2 – Implementering  Overordnet status ift. øvrige</vt:lpstr>
      <vt:lpstr>GD1-GD2-GD7 – Implementering  Foreløbig plan sammenholdt med GD7 plan</vt:lpstr>
      <vt:lpstr>GD1-GD2-GD7 – Implementering  Forsøg på tilpasning af de to planer</vt:lpstr>
      <vt:lpstr>GD1-GD2-GD7 – Implementering  Revideret DF plan med samlet integration fra 1.1.2016</vt:lpstr>
      <vt:lpstr>PowerPoint-præsentation</vt:lpstr>
      <vt:lpstr>PowerPoint-præsentation</vt:lpstr>
      <vt:lpstr>GD1 – Den videre proces  Arbejdspakker, milepæle mv. - Eksempel</vt:lpstr>
      <vt:lpstr>GD1 – Den videre proces  Arbejdspakker, milepæle og afhængigheder</vt:lpstr>
      <vt:lpstr>GD1/GD2 – Implementering  Generiske arbejdspakker og milepæle</vt:lpstr>
      <vt:lpstr>GD1 – Den videre proces  Workshops og arbejdsopgaver</vt:lpstr>
      <vt:lpstr>GD1 – Implementering  Arkitekturmæssige sammenhænge</vt:lpstr>
      <vt:lpstr>Opsamling</vt:lpstr>
    </vt:vector>
  </TitlesOfParts>
  <Company>Ministeriet for By, Bolig og Landistrikter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mli-mbbl</dc:creator>
  <cp:lastModifiedBy>Peter Lindbo Larsen</cp:lastModifiedBy>
  <cp:revision>764</cp:revision>
  <cp:lastPrinted>2014-09-08T23:19:56Z</cp:lastPrinted>
  <dcterms:created xsi:type="dcterms:W3CDTF">2011-10-31T13:45:58Z</dcterms:created>
  <dcterms:modified xsi:type="dcterms:W3CDTF">2014-09-16T15:56:58Z</dcterms:modified>
</cp:coreProperties>
</file>