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71" r:id="rId3"/>
    <p:sldId id="258" r:id="rId4"/>
    <p:sldId id="259" r:id="rId5"/>
    <p:sldId id="276" r:id="rId6"/>
    <p:sldId id="260" r:id="rId7"/>
    <p:sldId id="277" r:id="rId8"/>
    <p:sldId id="279" r:id="rId9"/>
    <p:sldId id="273" r:id="rId10"/>
    <p:sldId id="278" r:id="rId11"/>
    <p:sldId id="272" r:id="rId12"/>
    <p:sldId id="263" r:id="rId13"/>
    <p:sldId id="261" r:id="rId14"/>
    <p:sldId id="262" r:id="rId15"/>
    <p:sldId id="274" r:id="rId16"/>
    <p:sldId id="270" r:id="rId17"/>
  </p:sldIdLst>
  <p:sldSz cx="9144000" cy="6858000" type="screen4x3"/>
  <p:notesSz cx="6810375" cy="9942513"/>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32" autoAdjust="0"/>
  </p:normalViewPr>
  <p:slideViewPr>
    <p:cSldViewPr>
      <p:cViewPr varScale="1">
        <p:scale>
          <a:sx n="115" d="100"/>
          <a:sy n="115" d="100"/>
        </p:scale>
        <p:origin x="-152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57636" y="0"/>
            <a:ext cx="2951163" cy="497126"/>
          </a:xfrm>
          <a:prstGeom prst="rect">
            <a:avLst/>
          </a:prstGeom>
        </p:spPr>
        <p:txBody>
          <a:bodyPr vert="horz" lIns="91440" tIns="45720" rIns="91440" bIns="45720" rtlCol="0"/>
          <a:lstStyle>
            <a:lvl1pPr algn="r">
              <a:defRPr sz="1200"/>
            </a:lvl1pPr>
          </a:lstStyle>
          <a:p>
            <a:fld id="{070206C6-E5A3-4FED-BD08-BAFD9ECC147F}" type="datetimeFigureOut">
              <a:rPr lang="da-DK" smtClean="0"/>
              <a:t>30-08-2013</a:t>
            </a:fld>
            <a:endParaRPr lang="da-DK"/>
          </a:p>
        </p:txBody>
      </p:sp>
      <p:sp>
        <p:nvSpPr>
          <p:cNvPr id="4" name="Pladsholder til sidefod 3"/>
          <p:cNvSpPr>
            <a:spLocks noGrp="1"/>
          </p:cNvSpPr>
          <p:nvPr>
            <p:ph type="ftr" sz="quarter" idx="2"/>
          </p:nvPr>
        </p:nvSpPr>
        <p:spPr>
          <a:xfrm>
            <a:off x="0" y="9443662"/>
            <a:ext cx="2951163" cy="497126"/>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57636" y="9443662"/>
            <a:ext cx="2951163" cy="497126"/>
          </a:xfrm>
          <a:prstGeom prst="rect">
            <a:avLst/>
          </a:prstGeom>
        </p:spPr>
        <p:txBody>
          <a:bodyPr vert="horz" lIns="91440" tIns="45720" rIns="91440" bIns="45720" rtlCol="0" anchor="b"/>
          <a:lstStyle>
            <a:lvl1pPr algn="r">
              <a:defRPr sz="1200"/>
            </a:lvl1pPr>
          </a:lstStyle>
          <a:p>
            <a:fld id="{1E493181-C77A-4C82-87CF-CE3E0C6E9155}" type="slidenum">
              <a:rPr lang="da-DK" smtClean="0"/>
              <a:t>‹nr.›</a:t>
            </a:fld>
            <a:endParaRPr lang="da-DK"/>
          </a:p>
        </p:txBody>
      </p:sp>
    </p:spTree>
    <p:extLst>
      <p:ext uri="{BB962C8B-B14F-4D97-AF65-F5344CB8AC3E}">
        <p14:creationId xmlns:p14="http://schemas.microsoft.com/office/powerpoint/2010/main" val="3323513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F8B1EEA5-0D2F-4C2C-9C8D-DB3A94ACEB5B}" type="datetimeFigureOut">
              <a:rPr lang="da-DK" smtClean="0"/>
              <a:t>30-08-2013</a:t>
            </a:fld>
            <a:endParaRPr lang="da-DK"/>
          </a:p>
        </p:txBody>
      </p:sp>
      <p:sp>
        <p:nvSpPr>
          <p:cNvPr id="4" name="Pladsholder til diasbillede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1038" y="4722694"/>
            <a:ext cx="5448300" cy="4474131"/>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3A29CA71-362A-4960-BD49-201D6797425A}" type="slidenum">
              <a:rPr lang="da-DK" smtClean="0"/>
              <a:t>‹nr.›</a:t>
            </a:fld>
            <a:endParaRPr lang="da-DK"/>
          </a:p>
        </p:txBody>
      </p:sp>
    </p:spTree>
    <p:extLst>
      <p:ext uri="{BB962C8B-B14F-4D97-AF65-F5344CB8AC3E}">
        <p14:creationId xmlns:p14="http://schemas.microsoft.com/office/powerpoint/2010/main" val="2583199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3A29CA71-362A-4960-BD49-201D6797425A}" type="slidenum">
              <a:rPr lang="da-DK" smtClean="0"/>
              <a:t>1</a:t>
            </a:fld>
            <a:endParaRPr lang="da-DK"/>
          </a:p>
        </p:txBody>
      </p:sp>
    </p:spTree>
    <p:extLst>
      <p:ext uri="{BB962C8B-B14F-4D97-AF65-F5344CB8AC3E}">
        <p14:creationId xmlns:p14="http://schemas.microsoft.com/office/powerpoint/2010/main" val="1532573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3A29CA71-362A-4960-BD49-201D6797425A}" type="slidenum">
              <a:rPr lang="da-DK" smtClean="0"/>
              <a:t>13</a:t>
            </a:fld>
            <a:endParaRPr lang="da-DK"/>
          </a:p>
        </p:txBody>
      </p:sp>
    </p:spTree>
    <p:extLst>
      <p:ext uri="{BB962C8B-B14F-4D97-AF65-F5344CB8AC3E}">
        <p14:creationId xmlns:p14="http://schemas.microsoft.com/office/powerpoint/2010/main" val="4051450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3A29CA71-362A-4960-BD49-201D6797425A}" type="slidenum">
              <a:rPr lang="da-DK" smtClean="0"/>
              <a:t>14</a:t>
            </a:fld>
            <a:endParaRPr lang="da-DK"/>
          </a:p>
        </p:txBody>
      </p:sp>
    </p:spTree>
    <p:extLst>
      <p:ext uri="{BB962C8B-B14F-4D97-AF65-F5344CB8AC3E}">
        <p14:creationId xmlns:p14="http://schemas.microsoft.com/office/powerpoint/2010/main" val="301698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Projektet er inddelt i 4 hovedfaser. </a:t>
            </a:r>
          </a:p>
          <a:p>
            <a:endParaRPr lang="da-DK" dirty="0" smtClean="0"/>
          </a:p>
          <a:p>
            <a:r>
              <a:rPr lang="da-DK" i="1" dirty="0" smtClean="0"/>
              <a:t>Hvor</a:t>
            </a:r>
            <a:r>
              <a:rPr lang="da-DK" i="1" baseline="0" dirty="0" smtClean="0"/>
              <a:t> er udfordringen i tidsplanen? </a:t>
            </a:r>
          </a:p>
          <a:p>
            <a:r>
              <a:rPr lang="da-DK" baseline="0" dirty="0" smtClean="0"/>
              <a:t>Når kommunerne skal fastsætte supplerende adresser skal de have så let som muligt. Udfordringen i faseoversigten er at få opgaven tilrettelagt på en sådan måde at den er let at gå til for kommunerne.</a:t>
            </a:r>
          </a:p>
          <a:p>
            <a:endParaRPr lang="da-DK" baseline="0" dirty="0" smtClean="0"/>
          </a:p>
          <a:p>
            <a:r>
              <a:rPr lang="da-DK" baseline="0" dirty="0" smtClean="0"/>
              <a:t>Hvordan sikre vi kommunerne få det de har behov for </a:t>
            </a:r>
          </a:p>
          <a:p>
            <a:pPr marL="171450" indent="-171450">
              <a:buFontTx/>
              <a:buChar char="-"/>
            </a:pPr>
            <a:r>
              <a:rPr lang="da-DK" baseline="0" dirty="0" smtClean="0"/>
              <a:t>Involvering af medarbejder fra kommunerne i tilrettelæggelsen.</a:t>
            </a:r>
          </a:p>
          <a:p>
            <a:pPr marL="171450" indent="-171450">
              <a:buFontTx/>
              <a:buChar char="-"/>
            </a:pPr>
            <a:r>
              <a:rPr lang="da-DK" baseline="0" dirty="0" smtClean="0"/>
              <a:t>Involvering af </a:t>
            </a:r>
            <a:r>
              <a:rPr lang="da-DK" baseline="0" dirty="0" err="1" smtClean="0"/>
              <a:t>erfagrupper</a:t>
            </a:r>
            <a:r>
              <a:rPr lang="da-DK" baseline="0" dirty="0" smtClean="0"/>
              <a:t> så de ved hvad der kommer.</a:t>
            </a:r>
          </a:p>
          <a:p>
            <a:pPr marL="171450" indent="-171450">
              <a:buFontTx/>
              <a:buChar char="-"/>
            </a:pPr>
            <a:r>
              <a:rPr lang="da-DK" baseline="0" dirty="0" smtClean="0"/>
              <a:t>Information folder der er sendt til kommunerne</a:t>
            </a:r>
          </a:p>
          <a:p>
            <a:pPr marL="0" indent="0">
              <a:buFontTx/>
              <a:buNone/>
            </a:pPr>
            <a:endParaRPr lang="da-DK" baseline="0" dirty="0" smtClean="0"/>
          </a:p>
        </p:txBody>
      </p:sp>
      <p:sp>
        <p:nvSpPr>
          <p:cNvPr id="4" name="Pladsholder til diasnummer 3"/>
          <p:cNvSpPr>
            <a:spLocks noGrp="1"/>
          </p:cNvSpPr>
          <p:nvPr>
            <p:ph type="sldNum" sz="quarter" idx="10"/>
          </p:nvPr>
        </p:nvSpPr>
        <p:spPr/>
        <p:txBody>
          <a:bodyPr/>
          <a:lstStyle/>
          <a:p>
            <a:fld id="{3A29CA71-362A-4960-BD49-201D6797425A}" type="slidenum">
              <a:rPr lang="da-DK" smtClean="0"/>
              <a:t>16</a:t>
            </a:fld>
            <a:endParaRPr lang="da-DK"/>
          </a:p>
        </p:txBody>
      </p:sp>
    </p:spTree>
    <p:extLst>
      <p:ext uri="{BB962C8B-B14F-4D97-AF65-F5344CB8AC3E}">
        <p14:creationId xmlns:p14="http://schemas.microsoft.com/office/powerpoint/2010/main" val="3463488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smtClean="0">
                <a:solidFill>
                  <a:schemeClr val="tx1"/>
                </a:solidFill>
                <a:effectLst/>
                <a:latin typeface="+mn-lt"/>
                <a:ea typeface="+mn-ea"/>
                <a:cs typeface="+mn-cs"/>
              </a:rPr>
              <a:t>Vi skal have suppleret de</a:t>
            </a:r>
            <a:r>
              <a:rPr lang="da-DK" sz="1200" kern="1200" baseline="0" dirty="0" smtClean="0">
                <a:solidFill>
                  <a:schemeClr val="tx1"/>
                </a:solidFill>
                <a:effectLst/>
                <a:latin typeface="+mn-lt"/>
                <a:ea typeface="+mn-ea"/>
                <a:cs typeface="+mn-cs"/>
              </a:rPr>
              <a:t> autoritative adresser!!! Med de mange adresser der i dag anvendes i af virksomheder der holder til i ejendomme med mange virksomheder. Det kan være kontoer,  butikscentre, hospitaler m.fl.  Adresser til adgangsdøren er der et sted imellem 23 og 25.000 adresser der skal fastsættes. Og hertil kommer det der tidligere enhedsadresser hvor der er et sted imellem 35-45.000 adresser. Så i alt er der blive tale om 60 -70.000 adresser</a:t>
            </a:r>
          </a:p>
          <a:p>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Formålet med GD2 er at etablere et grundlag for effektivt og konsekvent genbrug af grunddata om adresser, stednavne og administrative enheder med henblik på, at disse grunddata: </a:t>
            </a:r>
          </a:p>
          <a:p>
            <a:r>
              <a:rPr lang="da-DK" sz="1200" kern="1200" dirty="0" smtClean="0">
                <a:solidFill>
                  <a:schemeClr val="tx1"/>
                </a:solidFill>
                <a:effectLst/>
                <a:latin typeface="+mn-lt"/>
                <a:ea typeface="+mn-ea"/>
                <a:cs typeface="+mn-cs"/>
              </a:rPr>
              <a:t> </a:t>
            </a:r>
          </a:p>
          <a:p>
            <a:pPr lvl="0"/>
            <a:r>
              <a:rPr lang="da-DK" sz="1200" kern="1200" dirty="0" smtClean="0">
                <a:solidFill>
                  <a:schemeClr val="tx1"/>
                </a:solidFill>
                <a:effectLst/>
                <a:latin typeface="+mn-lt"/>
                <a:ea typeface="+mn-ea"/>
                <a:cs typeface="+mn-cs"/>
              </a:rPr>
              <a:t>Danner et fælles grundlag for en effektiv, sammenhængende digital forvaltning </a:t>
            </a:r>
          </a:p>
          <a:p>
            <a:pPr lvl="0"/>
            <a:r>
              <a:rPr lang="da-DK" sz="1200" kern="1200" dirty="0" smtClean="0">
                <a:solidFill>
                  <a:schemeClr val="tx1"/>
                </a:solidFill>
                <a:effectLst/>
                <a:latin typeface="+mn-lt"/>
                <a:ea typeface="+mn-ea"/>
                <a:cs typeface="+mn-cs"/>
              </a:rPr>
              <a:t>Bidrager til konkurrencedygtighed, vækst og innovation hos virksomhederne </a:t>
            </a:r>
          </a:p>
          <a:p>
            <a:pPr lvl="0"/>
            <a:r>
              <a:rPr lang="da-DK" sz="1200" kern="1200" dirty="0" smtClean="0">
                <a:solidFill>
                  <a:schemeClr val="tx1"/>
                </a:solidFill>
                <a:effectLst/>
                <a:latin typeface="+mn-lt"/>
                <a:ea typeface="+mn-ea"/>
                <a:cs typeface="+mn-cs"/>
              </a:rPr>
              <a:t>Anvendes som entydig reference for politi-, ulykkes- og kriseberedskab. </a:t>
            </a:r>
          </a:p>
          <a:p>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Aftalen omfatter en forbedring af datagrundlaget og etablering af en sammenhængende infrastruktur, der sikrer, at data stilles til rådighed for offentlige og private brugere på en effektiv og sikker måde. </a:t>
            </a:r>
          </a:p>
          <a:p>
            <a:pPr rtl="0" eaLnBrk="1" fontAlgn="t" latinLnBrk="0" hangingPunct="1"/>
            <a:r>
              <a:rPr lang="da-DK" sz="1200" b="1" i="0" u="none" strike="noStrike" kern="1200" dirty="0" smtClean="0">
                <a:solidFill>
                  <a:schemeClr val="tx1"/>
                </a:solidFill>
                <a:effectLst/>
                <a:latin typeface="+mn-lt"/>
                <a:ea typeface="+mn-ea"/>
                <a:cs typeface="+mn-cs"/>
              </a:rPr>
              <a:t>Projektets mål</a:t>
            </a:r>
            <a:endParaRPr lang="da-DK" sz="1200" b="0" i="0" u="none" strike="noStrike" kern="1200" dirty="0" smtClean="0">
              <a:solidFill>
                <a:schemeClr val="tx1"/>
              </a:solidFill>
              <a:effectLst/>
              <a:latin typeface="+mn-lt"/>
              <a:ea typeface="+mn-ea"/>
              <a:cs typeface="+mn-cs"/>
            </a:endParaRPr>
          </a:p>
          <a:p>
            <a:pPr rtl="0" eaLnBrk="1" fontAlgn="t" latinLnBrk="0" hangingPunct="1"/>
            <a:r>
              <a:rPr lang="da-DK" sz="1200" b="1" i="0" u="none" strike="noStrike" kern="1200" dirty="0" smtClean="0">
                <a:solidFill>
                  <a:schemeClr val="tx1"/>
                </a:solidFill>
                <a:effectLst/>
                <a:latin typeface="+mn-lt"/>
                <a:ea typeface="+mn-ea"/>
                <a:cs typeface="+mn-cs"/>
              </a:rPr>
              <a:t>Beskrivelse</a:t>
            </a:r>
            <a:endParaRPr lang="da-DK" sz="1200" b="0" i="0" u="none" strike="noStrike" kern="1200" dirty="0" smtClean="0">
              <a:solidFill>
                <a:schemeClr val="tx1"/>
              </a:solidFill>
              <a:effectLst/>
              <a:latin typeface="+mn-lt"/>
              <a:ea typeface="+mn-ea"/>
              <a:cs typeface="+mn-cs"/>
            </a:endParaRPr>
          </a:p>
          <a:p>
            <a:pPr rtl="0" eaLnBrk="1" fontAlgn="ctr" latinLnBrk="0" hangingPunct="1"/>
            <a:r>
              <a:rPr lang="da-DK" sz="1200" b="1" i="0" u="none" strike="noStrike" kern="1200" dirty="0" smtClean="0">
                <a:solidFill>
                  <a:schemeClr val="tx1"/>
                </a:solidFill>
                <a:effectLst/>
                <a:latin typeface="+mn-lt"/>
                <a:ea typeface="+mn-ea"/>
                <a:cs typeface="+mn-cs"/>
              </a:rPr>
              <a:t>Succeskriterium</a:t>
            </a:r>
          </a:p>
          <a:p>
            <a:pPr rtl="0" eaLnBrk="1" fontAlgn="t" latinLnBrk="0" hangingPunct="1"/>
            <a:endParaRPr lang="da-DK" sz="1200" b="1" i="0" u="none" strike="noStrike" kern="1200" dirty="0" smtClean="0">
              <a:solidFill>
                <a:schemeClr val="tx1"/>
              </a:solidFill>
              <a:effectLst/>
              <a:latin typeface="+mn-lt"/>
              <a:ea typeface="+mn-ea"/>
              <a:cs typeface="+mn-cs"/>
            </a:endParaRPr>
          </a:p>
          <a:p>
            <a:pPr rtl="0" eaLnBrk="1" fontAlgn="t" latinLnBrk="0" hangingPunct="1"/>
            <a:r>
              <a:rPr lang="da-DK" sz="1200" b="1" i="0" u="none" strike="noStrike" kern="1200" dirty="0" smtClean="0">
                <a:solidFill>
                  <a:schemeClr val="tx1"/>
                </a:solidFill>
                <a:effectLst/>
                <a:latin typeface="+mn-lt"/>
                <a:ea typeface="+mn-ea"/>
                <a:cs typeface="+mn-cs"/>
              </a:rPr>
              <a:t>CPR anvender de autoritative adresser</a:t>
            </a:r>
            <a:endParaRPr lang="da-DK" sz="1200" b="0" i="0" u="none" strike="noStrike" kern="1200" dirty="0" smtClean="0">
              <a:solidFill>
                <a:schemeClr val="tx1"/>
              </a:solidFill>
              <a:effectLst/>
              <a:latin typeface="+mn-lt"/>
              <a:ea typeface="+mn-ea"/>
              <a:cs typeface="+mn-cs"/>
            </a:endParaRPr>
          </a:p>
          <a:p>
            <a:pPr rtl="0" eaLnBrk="1" fontAlgn="t" latinLnBrk="0" hangingPunct="1"/>
            <a:r>
              <a:rPr lang="da-DK" sz="1200" b="1" i="0" u="none" strike="noStrike" kern="1200" dirty="0" smtClean="0">
                <a:solidFill>
                  <a:schemeClr val="tx1"/>
                </a:solidFill>
                <a:effectLst/>
                <a:latin typeface="+mn-lt"/>
                <a:ea typeface="+mn-ea"/>
                <a:cs typeface="+mn-cs"/>
              </a:rPr>
              <a:t>Som grundlag for personregistrering anvendes de autoritative adresser i BBR</a:t>
            </a:r>
            <a:endParaRPr lang="da-DK" sz="1200" b="0" i="0" u="none" strike="noStrike" kern="1200" dirty="0" smtClean="0">
              <a:solidFill>
                <a:schemeClr val="tx1"/>
              </a:solidFill>
              <a:effectLst/>
              <a:latin typeface="+mn-lt"/>
              <a:ea typeface="+mn-ea"/>
              <a:cs typeface="+mn-cs"/>
            </a:endParaRPr>
          </a:p>
          <a:p>
            <a:pPr rtl="0" eaLnBrk="1" fontAlgn="t" latinLnBrk="0" hangingPunct="1"/>
            <a:r>
              <a:rPr lang="da-DK" sz="1200" b="1" i="0" u="none" strike="noStrike" kern="1200" dirty="0" smtClean="0">
                <a:solidFill>
                  <a:schemeClr val="tx1"/>
                </a:solidFill>
                <a:effectLst/>
                <a:latin typeface="+mn-lt"/>
                <a:ea typeface="+mn-ea"/>
                <a:cs typeface="+mn-cs"/>
              </a:rPr>
              <a:t>CVR anvender de autoritative adresse</a:t>
            </a:r>
            <a:endParaRPr lang="da-DK" sz="1200" b="0" i="0" u="none" strike="noStrike" kern="1200" dirty="0" smtClean="0">
              <a:solidFill>
                <a:schemeClr val="tx1"/>
              </a:solidFill>
              <a:effectLst/>
              <a:latin typeface="+mn-lt"/>
              <a:ea typeface="+mn-ea"/>
              <a:cs typeface="+mn-cs"/>
            </a:endParaRPr>
          </a:p>
          <a:p>
            <a:pPr rtl="0" eaLnBrk="1" fontAlgn="t" latinLnBrk="0" hangingPunct="1"/>
            <a:r>
              <a:rPr lang="da-DK" sz="1200" b="0" i="0" u="none" strike="noStrike" kern="1200" dirty="0" smtClean="0">
                <a:solidFill>
                  <a:schemeClr val="tx1"/>
                </a:solidFill>
                <a:effectLst/>
                <a:latin typeface="+mn-lt"/>
                <a:ea typeface="+mn-ea"/>
                <a:cs typeface="+mn-cs"/>
              </a:rPr>
              <a:t>Som grundlag for virksomhedsregistrering anvendes de autoritative adresser i BBR</a:t>
            </a:r>
          </a:p>
          <a:p>
            <a:pPr rtl="0" eaLnBrk="1" fontAlgn="ctr" latinLnBrk="0" hangingPunct="1"/>
            <a:endParaRPr lang="da-DK" sz="1200" b="0" i="0" u="none" strike="noStrike" kern="1200" dirty="0" smtClean="0">
              <a:solidFill>
                <a:schemeClr val="tx1"/>
              </a:solidFill>
              <a:effectLst/>
              <a:latin typeface="+mn-lt"/>
              <a:ea typeface="+mn-ea"/>
              <a:cs typeface="+mn-cs"/>
            </a:endParaRPr>
          </a:p>
          <a:p>
            <a:pPr rtl="0" eaLnBrk="1" fontAlgn="t" latinLnBrk="0" hangingPunct="1"/>
            <a:r>
              <a:rPr lang="da-DK" sz="1200" b="1" i="0" u="none" strike="noStrike" kern="1200" dirty="0" smtClean="0">
                <a:solidFill>
                  <a:schemeClr val="tx1"/>
                </a:solidFill>
                <a:effectLst/>
                <a:latin typeface="+mn-lt"/>
                <a:ea typeface="+mn-ea"/>
                <a:cs typeface="+mn-cs"/>
              </a:rPr>
              <a:t>CPR anvender de autoritative adresser</a:t>
            </a:r>
            <a:endParaRPr lang="da-DK" sz="1200" b="0" i="0" u="none" strike="noStrike" kern="1200" dirty="0" smtClean="0">
              <a:solidFill>
                <a:schemeClr val="tx1"/>
              </a:solidFill>
              <a:effectLst/>
              <a:latin typeface="+mn-lt"/>
              <a:ea typeface="+mn-ea"/>
              <a:cs typeface="+mn-cs"/>
            </a:endParaRPr>
          </a:p>
          <a:p>
            <a:pPr rtl="0" eaLnBrk="1" fontAlgn="t" latinLnBrk="0" hangingPunct="1"/>
            <a:r>
              <a:rPr lang="da-DK" sz="1200" b="0" i="0" u="none" strike="noStrike" kern="1200" dirty="0" smtClean="0">
                <a:solidFill>
                  <a:schemeClr val="tx1"/>
                </a:solidFill>
                <a:effectLst/>
                <a:latin typeface="+mn-lt"/>
                <a:ea typeface="+mn-ea"/>
                <a:cs typeface="+mn-cs"/>
              </a:rPr>
              <a:t>Som grundlag for personregistrering anvendes de autoritative adresser i BBR</a:t>
            </a:r>
          </a:p>
          <a:p>
            <a:pPr rtl="0" eaLnBrk="1" fontAlgn="t" latinLnBrk="0" hangingPunct="1"/>
            <a:r>
              <a:rPr lang="da-DK" sz="1200" b="0" i="0" u="none" strike="noStrike" kern="1200" dirty="0" smtClean="0">
                <a:solidFill>
                  <a:schemeClr val="tx1"/>
                </a:solidFill>
                <a:effectLst/>
                <a:latin typeface="+mn-lt"/>
                <a:ea typeface="+mn-ea"/>
                <a:cs typeface="+mn-cs"/>
              </a:rPr>
              <a:t>99,5% af borgerne kan inden udgangen af 2015 registres på en autoritativ adresse</a:t>
            </a:r>
          </a:p>
          <a:p>
            <a:pPr rtl="0" eaLnBrk="1" fontAlgn="t" latinLnBrk="0" hangingPunct="1"/>
            <a:r>
              <a:rPr lang="da-DK" sz="1200" b="1" i="0" u="none" strike="noStrike" kern="1200" dirty="0" smtClean="0">
                <a:solidFill>
                  <a:schemeClr val="tx1"/>
                </a:solidFill>
                <a:effectLst/>
                <a:latin typeface="+mn-lt"/>
                <a:ea typeface="+mn-ea"/>
                <a:cs typeface="+mn-cs"/>
              </a:rPr>
              <a:t>CVR anvender de autoritative adresse</a:t>
            </a:r>
            <a:endParaRPr lang="da-DK" sz="1200" b="0" i="0" u="none" strike="noStrike" kern="1200" dirty="0" smtClean="0">
              <a:solidFill>
                <a:schemeClr val="tx1"/>
              </a:solidFill>
              <a:effectLst/>
              <a:latin typeface="+mn-lt"/>
              <a:ea typeface="+mn-ea"/>
              <a:cs typeface="+mn-cs"/>
            </a:endParaRPr>
          </a:p>
          <a:p>
            <a:pPr rtl="0" eaLnBrk="1" fontAlgn="t" latinLnBrk="0" hangingPunct="1"/>
            <a:r>
              <a:rPr lang="da-DK" sz="1200" b="0" i="0" u="none" strike="noStrike" kern="1200" dirty="0" smtClean="0">
                <a:solidFill>
                  <a:schemeClr val="tx1"/>
                </a:solidFill>
                <a:effectLst/>
                <a:latin typeface="+mn-lt"/>
                <a:ea typeface="+mn-ea"/>
                <a:cs typeface="+mn-cs"/>
              </a:rPr>
              <a:t>Som grundlag for virksomhedsregistrering anvendes de autoritative adresser i BBR</a:t>
            </a:r>
          </a:p>
          <a:p>
            <a:pPr rtl="0" eaLnBrk="1" fontAlgn="t" latinLnBrk="0" hangingPunct="1"/>
            <a:r>
              <a:rPr lang="da-DK" sz="1200" b="0" i="0" u="none" strike="noStrike" kern="1200" dirty="0" smtClean="0">
                <a:solidFill>
                  <a:schemeClr val="tx1"/>
                </a:solidFill>
                <a:effectLst/>
                <a:latin typeface="+mn-lt"/>
                <a:ea typeface="+mn-ea"/>
                <a:cs typeface="+mn-cs"/>
              </a:rPr>
              <a:t>99,5% af virksomheder kan inden udgangen af 2015 registres på en autoritativ adresse</a:t>
            </a:r>
          </a:p>
          <a:p>
            <a:endParaRPr lang="da-DK" sz="1200" kern="1200" dirty="0" smtClean="0">
              <a:solidFill>
                <a:schemeClr val="tx1"/>
              </a:solidFill>
              <a:effectLst/>
              <a:latin typeface="+mn-lt"/>
              <a:ea typeface="+mn-ea"/>
              <a:cs typeface="+mn-cs"/>
            </a:endParaRPr>
          </a:p>
          <a:p>
            <a:endParaRPr lang="da-DK" dirty="0" smtClean="0"/>
          </a:p>
          <a:p>
            <a:endParaRPr lang="da-DK" dirty="0"/>
          </a:p>
        </p:txBody>
      </p:sp>
      <p:sp>
        <p:nvSpPr>
          <p:cNvPr id="4" name="Pladsholder til diasnummer 3"/>
          <p:cNvSpPr>
            <a:spLocks noGrp="1"/>
          </p:cNvSpPr>
          <p:nvPr>
            <p:ph type="sldNum" sz="quarter" idx="10"/>
          </p:nvPr>
        </p:nvSpPr>
        <p:spPr/>
        <p:txBody>
          <a:bodyPr/>
          <a:lstStyle/>
          <a:p>
            <a:fld id="{3A29CA71-362A-4960-BD49-201D6797425A}" type="slidenum">
              <a:rPr lang="da-DK" smtClean="0"/>
              <a:t>2</a:t>
            </a:fld>
            <a:endParaRPr lang="da-DK"/>
          </a:p>
        </p:txBody>
      </p:sp>
    </p:spTree>
    <p:extLst>
      <p:ext uri="{BB962C8B-B14F-4D97-AF65-F5344CB8AC3E}">
        <p14:creationId xmlns:p14="http://schemas.microsoft.com/office/powerpoint/2010/main" val="1051856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Projektet er inddelt i 4 hovedfaser. </a:t>
            </a:r>
          </a:p>
          <a:p>
            <a:endParaRPr lang="da-DK" dirty="0" smtClean="0"/>
          </a:p>
          <a:p>
            <a:r>
              <a:rPr lang="da-DK" i="1" dirty="0" smtClean="0"/>
              <a:t>Hvor</a:t>
            </a:r>
            <a:r>
              <a:rPr lang="da-DK" i="1" baseline="0" dirty="0" smtClean="0"/>
              <a:t> er udfordringen i tidsplanen? </a:t>
            </a:r>
          </a:p>
          <a:p>
            <a:r>
              <a:rPr lang="da-DK" baseline="0" dirty="0" smtClean="0"/>
              <a:t>Når kommunerne skal fastsætte supplerende adresser skal de have så let som muligt. Udfordringen i faseoversigten er at få opgaven tilrettelagt på en sådan måde at den er let at gå til for kommunerne.</a:t>
            </a:r>
          </a:p>
          <a:p>
            <a:endParaRPr lang="da-DK" baseline="0" dirty="0" smtClean="0"/>
          </a:p>
          <a:p>
            <a:r>
              <a:rPr lang="da-DK" baseline="0" dirty="0" smtClean="0"/>
              <a:t>Hvordan sikre vi kommunerne få det de har behov for </a:t>
            </a:r>
          </a:p>
          <a:p>
            <a:pPr marL="171450" indent="-171450">
              <a:buFontTx/>
              <a:buChar char="-"/>
            </a:pPr>
            <a:r>
              <a:rPr lang="da-DK" baseline="0" dirty="0" smtClean="0"/>
              <a:t>Involvering af medarbejder fra kommunerne i tilrettelæggelsen.</a:t>
            </a:r>
          </a:p>
          <a:p>
            <a:pPr marL="171450" indent="-171450">
              <a:buFontTx/>
              <a:buChar char="-"/>
            </a:pPr>
            <a:r>
              <a:rPr lang="da-DK" baseline="0" dirty="0" smtClean="0"/>
              <a:t>Involvering af </a:t>
            </a:r>
            <a:r>
              <a:rPr lang="da-DK" baseline="0" dirty="0" err="1" smtClean="0"/>
              <a:t>erfagrupper</a:t>
            </a:r>
            <a:r>
              <a:rPr lang="da-DK" baseline="0" dirty="0" smtClean="0"/>
              <a:t> så de ved hvad der kommer.</a:t>
            </a:r>
          </a:p>
          <a:p>
            <a:pPr marL="171450" indent="-171450">
              <a:buFontTx/>
              <a:buChar char="-"/>
            </a:pPr>
            <a:r>
              <a:rPr lang="da-DK" baseline="0" dirty="0" smtClean="0"/>
              <a:t>Information folder der er sendt til kommunerne</a:t>
            </a:r>
          </a:p>
          <a:p>
            <a:pPr marL="0" indent="0">
              <a:buFontTx/>
              <a:buNone/>
            </a:pPr>
            <a:endParaRPr lang="da-DK" baseline="0" dirty="0" smtClean="0"/>
          </a:p>
        </p:txBody>
      </p:sp>
      <p:sp>
        <p:nvSpPr>
          <p:cNvPr id="4" name="Pladsholder til diasnummer 3"/>
          <p:cNvSpPr>
            <a:spLocks noGrp="1"/>
          </p:cNvSpPr>
          <p:nvPr>
            <p:ph type="sldNum" sz="quarter" idx="10"/>
          </p:nvPr>
        </p:nvSpPr>
        <p:spPr/>
        <p:txBody>
          <a:bodyPr/>
          <a:lstStyle/>
          <a:p>
            <a:fld id="{3A29CA71-362A-4960-BD49-201D6797425A}" type="slidenum">
              <a:rPr lang="da-DK" smtClean="0"/>
              <a:t>3</a:t>
            </a:fld>
            <a:endParaRPr lang="da-DK"/>
          </a:p>
        </p:txBody>
      </p:sp>
    </p:spTree>
    <p:extLst>
      <p:ext uri="{BB962C8B-B14F-4D97-AF65-F5344CB8AC3E}">
        <p14:creationId xmlns:p14="http://schemas.microsoft.com/office/powerpoint/2010/main" val="3463488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smtClean="0"/>
              <a:t>Taskforcen</a:t>
            </a:r>
            <a:r>
              <a:rPr lang="da-DK" baseline="0" dirty="0" smtClean="0"/>
              <a:t> har medarbejder fra kommunerne, KL og MBBL og kan trække på medarbejder fra CVR, Post m.v.</a:t>
            </a:r>
            <a:endParaRPr lang="da-DK" dirty="0" smtClean="0"/>
          </a:p>
          <a:p>
            <a:r>
              <a:rPr lang="da-DK" dirty="0" err="1" smtClean="0"/>
              <a:t>Taskforcen</a:t>
            </a:r>
            <a:r>
              <a:rPr lang="da-DK" baseline="0" dirty="0" smtClean="0"/>
              <a:t> er organisatorisk palaceret i MBBL </a:t>
            </a:r>
          </a:p>
          <a:p>
            <a:r>
              <a:rPr lang="da-DK" baseline="0" dirty="0" smtClean="0"/>
              <a:t>Vi mødes 2 gang om ugen.</a:t>
            </a:r>
          </a:p>
          <a:p>
            <a:r>
              <a:rPr lang="da-DK" baseline="0" dirty="0" err="1" smtClean="0"/>
              <a:t>Taskforcen</a:t>
            </a:r>
            <a:r>
              <a:rPr lang="da-DK" baseline="0" dirty="0" smtClean="0"/>
              <a:t> skal foretage hele det forberedende arbejde. </a:t>
            </a:r>
          </a:p>
          <a:p>
            <a:endParaRPr lang="da-DK" dirty="0"/>
          </a:p>
        </p:txBody>
      </p:sp>
      <p:sp>
        <p:nvSpPr>
          <p:cNvPr id="4" name="Pladsholder til diasnummer 3"/>
          <p:cNvSpPr>
            <a:spLocks noGrp="1"/>
          </p:cNvSpPr>
          <p:nvPr>
            <p:ph type="sldNum" sz="quarter" idx="10"/>
          </p:nvPr>
        </p:nvSpPr>
        <p:spPr/>
        <p:txBody>
          <a:bodyPr/>
          <a:lstStyle/>
          <a:p>
            <a:fld id="{3A29CA71-362A-4960-BD49-201D6797425A}" type="slidenum">
              <a:rPr lang="da-DK" smtClean="0"/>
              <a:t>4</a:t>
            </a:fld>
            <a:endParaRPr lang="da-DK"/>
          </a:p>
        </p:txBody>
      </p:sp>
    </p:spTree>
    <p:extLst>
      <p:ext uri="{BB962C8B-B14F-4D97-AF65-F5344CB8AC3E}">
        <p14:creationId xmlns:p14="http://schemas.microsoft.com/office/powerpoint/2010/main" val="3472104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Projektet er inddelt i 4 hovedfaser. </a:t>
            </a:r>
          </a:p>
          <a:p>
            <a:endParaRPr lang="da-DK" dirty="0" smtClean="0"/>
          </a:p>
          <a:p>
            <a:r>
              <a:rPr lang="da-DK" i="1" dirty="0" smtClean="0"/>
              <a:t>Hvor</a:t>
            </a:r>
            <a:r>
              <a:rPr lang="da-DK" i="1" baseline="0" dirty="0" smtClean="0"/>
              <a:t> er udfordringen i tidsplanen? </a:t>
            </a:r>
          </a:p>
          <a:p>
            <a:r>
              <a:rPr lang="da-DK" baseline="0" dirty="0" smtClean="0"/>
              <a:t>Når kommunerne skal fastsætte supplerende adresser skal de have så let som muligt. Udfordringen i faseoversigten er at få opgaven tilrettelagt på en sådan måde at den er let at gå til for kommunerne.</a:t>
            </a:r>
          </a:p>
          <a:p>
            <a:endParaRPr lang="da-DK" baseline="0" dirty="0" smtClean="0"/>
          </a:p>
          <a:p>
            <a:r>
              <a:rPr lang="da-DK" baseline="0" dirty="0" smtClean="0"/>
              <a:t>Hvordan sikre vi kommunerne få det de har behov for </a:t>
            </a:r>
          </a:p>
          <a:p>
            <a:pPr marL="171450" indent="-171450">
              <a:buFontTx/>
              <a:buChar char="-"/>
            </a:pPr>
            <a:r>
              <a:rPr lang="da-DK" baseline="0" dirty="0" smtClean="0"/>
              <a:t>Involvering af medarbejder fra kommunerne i tilrettelæggelsen.</a:t>
            </a:r>
          </a:p>
          <a:p>
            <a:pPr marL="171450" indent="-171450">
              <a:buFontTx/>
              <a:buChar char="-"/>
            </a:pPr>
            <a:r>
              <a:rPr lang="da-DK" baseline="0" dirty="0" smtClean="0"/>
              <a:t>Involvering af </a:t>
            </a:r>
            <a:r>
              <a:rPr lang="da-DK" baseline="0" dirty="0" err="1" smtClean="0"/>
              <a:t>erfagrupper</a:t>
            </a:r>
            <a:r>
              <a:rPr lang="da-DK" baseline="0" dirty="0" smtClean="0"/>
              <a:t> så de ved hvad der kommer.</a:t>
            </a:r>
          </a:p>
          <a:p>
            <a:pPr marL="171450" indent="-171450">
              <a:buFontTx/>
              <a:buChar char="-"/>
            </a:pPr>
            <a:r>
              <a:rPr lang="da-DK" baseline="0" dirty="0" smtClean="0"/>
              <a:t>Information folder der er sendt til kommunerne</a:t>
            </a:r>
          </a:p>
          <a:p>
            <a:pPr marL="0" indent="0">
              <a:buFontTx/>
              <a:buNone/>
            </a:pPr>
            <a:endParaRPr lang="da-DK" baseline="0" dirty="0" smtClean="0"/>
          </a:p>
        </p:txBody>
      </p:sp>
      <p:sp>
        <p:nvSpPr>
          <p:cNvPr id="4" name="Pladsholder til diasnummer 3"/>
          <p:cNvSpPr>
            <a:spLocks noGrp="1"/>
          </p:cNvSpPr>
          <p:nvPr>
            <p:ph type="sldNum" sz="quarter" idx="10"/>
          </p:nvPr>
        </p:nvSpPr>
        <p:spPr/>
        <p:txBody>
          <a:bodyPr/>
          <a:lstStyle/>
          <a:p>
            <a:fld id="{3A29CA71-362A-4960-BD49-201D6797425A}" type="slidenum">
              <a:rPr lang="da-DK" smtClean="0"/>
              <a:t>5</a:t>
            </a:fld>
            <a:endParaRPr lang="da-DK"/>
          </a:p>
        </p:txBody>
      </p:sp>
    </p:spTree>
    <p:extLst>
      <p:ext uri="{BB962C8B-B14F-4D97-AF65-F5344CB8AC3E}">
        <p14:creationId xmlns:p14="http://schemas.microsoft.com/office/powerpoint/2010/main" val="3463488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Anden fases er opdelt</a:t>
            </a:r>
            <a:r>
              <a:rPr lang="da-DK" baseline="0" dirty="0" smtClean="0"/>
              <a:t> i 4 hovedleverancer.</a:t>
            </a:r>
          </a:p>
          <a:p>
            <a:endParaRPr lang="da-DK" baseline="0" dirty="0" smtClean="0"/>
          </a:p>
          <a:p>
            <a:r>
              <a:rPr lang="da-DK" baseline="0" dirty="0" smtClean="0"/>
              <a:t>Område typer er f.eks. Butikscentre, syghuse, skoler, kolonihaver</a:t>
            </a:r>
          </a:p>
          <a:p>
            <a:endParaRPr lang="da-DK" baseline="0" dirty="0" smtClean="0"/>
          </a:p>
          <a:p>
            <a:r>
              <a:rPr lang="da-DK" baseline="0" dirty="0" smtClean="0"/>
              <a:t>Formålet med analyse af områdetyper, processer og parter</a:t>
            </a:r>
          </a:p>
          <a:p>
            <a:r>
              <a:rPr lang="da-DK" b="1" i="0" baseline="0" dirty="0" smtClean="0"/>
              <a:t>Formålet </a:t>
            </a:r>
            <a:r>
              <a:rPr lang="da-DK" baseline="0" dirty="0" smtClean="0"/>
              <a:t>med pilotprojektet er at komme alle opgavetyper, problemstillinger og processer igennem, for at opnå erfaring om hvordan løsningen kan gennemføres i fuld skala.</a:t>
            </a:r>
          </a:p>
          <a:p>
            <a:r>
              <a:rPr lang="da-DK" baseline="0" dirty="0" smtClean="0"/>
              <a:t> </a:t>
            </a:r>
          </a:p>
          <a:p>
            <a:r>
              <a:rPr lang="da-DK" dirty="0" smtClean="0"/>
              <a:t>Hvis kommunerne går i gang nu – ja så er det med de værktøjer som der</a:t>
            </a:r>
            <a:r>
              <a:rPr lang="da-DK" baseline="0" dirty="0" smtClean="0"/>
              <a:t> anvendes i dag.</a:t>
            </a:r>
            <a:endParaRPr lang="da-DK" dirty="0"/>
          </a:p>
        </p:txBody>
      </p:sp>
      <p:sp>
        <p:nvSpPr>
          <p:cNvPr id="4" name="Pladsholder til diasnummer 3"/>
          <p:cNvSpPr>
            <a:spLocks noGrp="1"/>
          </p:cNvSpPr>
          <p:nvPr>
            <p:ph type="sldNum" sz="quarter" idx="10"/>
          </p:nvPr>
        </p:nvSpPr>
        <p:spPr/>
        <p:txBody>
          <a:bodyPr/>
          <a:lstStyle/>
          <a:p>
            <a:fld id="{3A29CA71-362A-4960-BD49-201D6797425A}" type="slidenum">
              <a:rPr lang="da-DK" smtClean="0"/>
              <a:t>6</a:t>
            </a:fld>
            <a:endParaRPr lang="da-DK"/>
          </a:p>
        </p:txBody>
      </p:sp>
    </p:spTree>
    <p:extLst>
      <p:ext uri="{BB962C8B-B14F-4D97-AF65-F5344CB8AC3E}">
        <p14:creationId xmlns:p14="http://schemas.microsoft.com/office/powerpoint/2010/main" val="2009118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3A29CA71-362A-4960-BD49-201D6797425A}" type="slidenum">
              <a:rPr lang="da-DK" smtClean="0"/>
              <a:t>9</a:t>
            </a:fld>
            <a:endParaRPr lang="da-DK"/>
          </a:p>
        </p:txBody>
      </p:sp>
    </p:spTree>
    <p:extLst>
      <p:ext uri="{BB962C8B-B14F-4D97-AF65-F5344CB8AC3E}">
        <p14:creationId xmlns:p14="http://schemas.microsoft.com/office/powerpoint/2010/main" val="3319968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eaLnBrk="1" fontAlgn="t" latinLnBrk="0" hangingPunct="1"/>
            <a:r>
              <a:rPr lang="da-DK" sz="1200" b="0" i="0" u="none" strike="noStrike" kern="1200" dirty="0" smtClean="0">
                <a:solidFill>
                  <a:schemeClr val="tx1"/>
                </a:solidFill>
                <a:effectLst/>
                <a:latin typeface="+mn-lt"/>
                <a:ea typeface="+mn-ea"/>
                <a:cs typeface="+mn-cs"/>
              </a:rPr>
              <a:t>Haveforeninger</a:t>
            </a:r>
          </a:p>
          <a:p>
            <a:pPr rtl="0" eaLnBrk="1" fontAlgn="t" latinLnBrk="0" hangingPunct="1"/>
            <a:r>
              <a:rPr lang="da-DK" sz="1200" b="0" i="0" u="none" strike="noStrike" kern="1200" dirty="0" smtClean="0">
                <a:solidFill>
                  <a:schemeClr val="tx1"/>
                </a:solidFill>
                <a:effectLst/>
                <a:latin typeface="+mn-lt"/>
                <a:ea typeface="+mn-ea"/>
                <a:cs typeface="+mn-cs"/>
              </a:rPr>
              <a:t>Haveforeningen har kun en enkelt adgangsadresse, hvorfor den enkelte parcel ikke kan identificeres. Ofte anvendes et lokalt, uofficielt adressesystem baseret på parcelnummer og evt. interne vej-eller stinavne. Også manglende vejnavne.</a:t>
            </a:r>
          </a:p>
          <a:p>
            <a:endParaRPr lang="da-DK" dirty="0"/>
          </a:p>
        </p:txBody>
      </p:sp>
      <p:sp>
        <p:nvSpPr>
          <p:cNvPr id="4" name="Pladsholder til diasnummer 3"/>
          <p:cNvSpPr>
            <a:spLocks noGrp="1"/>
          </p:cNvSpPr>
          <p:nvPr>
            <p:ph type="sldNum" sz="quarter" idx="10"/>
          </p:nvPr>
        </p:nvSpPr>
        <p:spPr/>
        <p:txBody>
          <a:bodyPr/>
          <a:lstStyle/>
          <a:p>
            <a:fld id="{3A29CA71-362A-4960-BD49-201D6797425A}" type="slidenum">
              <a:rPr lang="da-DK" smtClean="0"/>
              <a:t>11</a:t>
            </a:fld>
            <a:endParaRPr lang="da-DK"/>
          </a:p>
        </p:txBody>
      </p:sp>
    </p:spTree>
    <p:extLst>
      <p:ext uri="{BB962C8B-B14F-4D97-AF65-F5344CB8AC3E}">
        <p14:creationId xmlns:p14="http://schemas.microsoft.com/office/powerpoint/2010/main" val="3947009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3A29CA71-362A-4960-BD49-201D6797425A}" type="slidenum">
              <a:rPr lang="da-DK" smtClean="0"/>
              <a:t>12</a:t>
            </a:fld>
            <a:endParaRPr lang="da-DK"/>
          </a:p>
        </p:txBody>
      </p:sp>
    </p:spTree>
    <p:extLst>
      <p:ext uri="{BB962C8B-B14F-4D97-AF65-F5344CB8AC3E}">
        <p14:creationId xmlns:p14="http://schemas.microsoft.com/office/powerpoint/2010/main" val="6697592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fld id="{655315C2-59E7-43C2-AE06-F601ED844DA9}" type="datetimeFigureOut">
              <a:rPr lang="da-DK" smtClean="0"/>
              <a:t>30-08-2013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87C7592-A17D-4617-B29A-7327A30CC4F4}" type="slidenum">
              <a:rPr lang="da-DK" smtClean="0"/>
              <a:t>‹nr.›</a:t>
            </a:fld>
            <a:endParaRPr lang="da-DK"/>
          </a:p>
        </p:txBody>
      </p:sp>
      <p:pic>
        <p:nvPicPr>
          <p:cNvPr id="7" name="Picture 7" descr="mbbl_logo_rgb_sto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8313" y="201613"/>
            <a:ext cx="23860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9447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655315C2-59E7-43C2-AE06-F601ED844DA9}" type="datetimeFigureOut">
              <a:rPr lang="da-DK" smtClean="0"/>
              <a:t>30-08-2013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87C7592-A17D-4617-B29A-7327A30CC4F4}" type="slidenum">
              <a:rPr lang="da-DK" smtClean="0"/>
              <a:t>‹nr.›</a:t>
            </a:fld>
            <a:endParaRPr lang="da-DK"/>
          </a:p>
        </p:txBody>
      </p:sp>
    </p:spTree>
    <p:extLst>
      <p:ext uri="{BB962C8B-B14F-4D97-AF65-F5344CB8AC3E}">
        <p14:creationId xmlns:p14="http://schemas.microsoft.com/office/powerpoint/2010/main" val="1871773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655315C2-59E7-43C2-AE06-F601ED844DA9}" type="datetimeFigureOut">
              <a:rPr lang="da-DK" smtClean="0"/>
              <a:t>30-08-2013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87C7592-A17D-4617-B29A-7327A30CC4F4}" type="slidenum">
              <a:rPr lang="da-DK" smtClean="0"/>
              <a:t>‹nr.›</a:t>
            </a:fld>
            <a:endParaRPr lang="da-DK"/>
          </a:p>
        </p:txBody>
      </p:sp>
    </p:spTree>
    <p:extLst>
      <p:ext uri="{BB962C8B-B14F-4D97-AF65-F5344CB8AC3E}">
        <p14:creationId xmlns:p14="http://schemas.microsoft.com/office/powerpoint/2010/main" val="405363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655315C2-59E7-43C2-AE06-F601ED844DA9}" type="datetimeFigureOut">
              <a:rPr lang="da-DK" smtClean="0"/>
              <a:t>30-08-2013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87C7592-A17D-4617-B29A-7327A30CC4F4}" type="slidenum">
              <a:rPr lang="da-DK" smtClean="0"/>
              <a:t>‹nr.›</a:t>
            </a:fld>
            <a:endParaRPr lang="da-DK"/>
          </a:p>
        </p:txBody>
      </p:sp>
      <p:pic>
        <p:nvPicPr>
          <p:cNvPr id="7" name="Picture 7" descr="mbbl_logo_rgb_sto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8313" y="201613"/>
            <a:ext cx="23860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7559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655315C2-59E7-43C2-AE06-F601ED844DA9}" type="datetimeFigureOut">
              <a:rPr lang="da-DK" smtClean="0"/>
              <a:t>30-08-2013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87C7592-A17D-4617-B29A-7327A30CC4F4}" type="slidenum">
              <a:rPr lang="da-DK" smtClean="0"/>
              <a:t>‹nr.›</a:t>
            </a:fld>
            <a:endParaRPr lang="da-DK"/>
          </a:p>
        </p:txBody>
      </p:sp>
    </p:spTree>
    <p:extLst>
      <p:ext uri="{BB962C8B-B14F-4D97-AF65-F5344CB8AC3E}">
        <p14:creationId xmlns:p14="http://schemas.microsoft.com/office/powerpoint/2010/main" val="1070034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655315C2-59E7-43C2-AE06-F601ED844DA9}" type="datetimeFigureOut">
              <a:rPr lang="da-DK" smtClean="0"/>
              <a:t>30-08-2013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987C7592-A17D-4617-B29A-7327A30CC4F4}" type="slidenum">
              <a:rPr lang="da-DK" smtClean="0"/>
              <a:t>‹nr.›</a:t>
            </a:fld>
            <a:endParaRPr lang="da-DK"/>
          </a:p>
        </p:txBody>
      </p:sp>
    </p:spTree>
    <p:extLst>
      <p:ext uri="{BB962C8B-B14F-4D97-AF65-F5344CB8AC3E}">
        <p14:creationId xmlns:p14="http://schemas.microsoft.com/office/powerpoint/2010/main" val="3383601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655315C2-59E7-43C2-AE06-F601ED844DA9}" type="datetimeFigureOut">
              <a:rPr lang="da-DK" smtClean="0"/>
              <a:t>30-08-2013</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987C7592-A17D-4617-B29A-7327A30CC4F4}" type="slidenum">
              <a:rPr lang="da-DK" smtClean="0"/>
              <a:t>‹nr.›</a:t>
            </a:fld>
            <a:endParaRPr lang="da-DK"/>
          </a:p>
        </p:txBody>
      </p:sp>
    </p:spTree>
    <p:extLst>
      <p:ext uri="{BB962C8B-B14F-4D97-AF65-F5344CB8AC3E}">
        <p14:creationId xmlns:p14="http://schemas.microsoft.com/office/powerpoint/2010/main" val="502538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655315C2-59E7-43C2-AE06-F601ED844DA9}" type="datetimeFigureOut">
              <a:rPr lang="da-DK" smtClean="0"/>
              <a:t>30-08-2013</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987C7592-A17D-4617-B29A-7327A30CC4F4}" type="slidenum">
              <a:rPr lang="da-DK" smtClean="0"/>
              <a:t>‹nr.›</a:t>
            </a:fld>
            <a:endParaRPr lang="da-DK"/>
          </a:p>
        </p:txBody>
      </p:sp>
    </p:spTree>
    <p:extLst>
      <p:ext uri="{BB962C8B-B14F-4D97-AF65-F5344CB8AC3E}">
        <p14:creationId xmlns:p14="http://schemas.microsoft.com/office/powerpoint/2010/main" val="2232531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655315C2-59E7-43C2-AE06-F601ED844DA9}" type="datetimeFigureOut">
              <a:rPr lang="da-DK" smtClean="0"/>
              <a:t>30-08-2013</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987C7592-A17D-4617-B29A-7327A30CC4F4}" type="slidenum">
              <a:rPr lang="da-DK" smtClean="0"/>
              <a:t>‹nr.›</a:t>
            </a:fld>
            <a:endParaRPr lang="da-DK"/>
          </a:p>
        </p:txBody>
      </p:sp>
    </p:spTree>
    <p:extLst>
      <p:ext uri="{BB962C8B-B14F-4D97-AF65-F5344CB8AC3E}">
        <p14:creationId xmlns:p14="http://schemas.microsoft.com/office/powerpoint/2010/main" val="1790127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655315C2-59E7-43C2-AE06-F601ED844DA9}" type="datetimeFigureOut">
              <a:rPr lang="da-DK" smtClean="0"/>
              <a:t>30-08-2013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987C7592-A17D-4617-B29A-7327A30CC4F4}" type="slidenum">
              <a:rPr lang="da-DK" smtClean="0"/>
              <a:t>‹nr.›</a:t>
            </a:fld>
            <a:endParaRPr lang="da-DK"/>
          </a:p>
        </p:txBody>
      </p:sp>
    </p:spTree>
    <p:extLst>
      <p:ext uri="{BB962C8B-B14F-4D97-AF65-F5344CB8AC3E}">
        <p14:creationId xmlns:p14="http://schemas.microsoft.com/office/powerpoint/2010/main" val="728331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655315C2-59E7-43C2-AE06-F601ED844DA9}" type="datetimeFigureOut">
              <a:rPr lang="da-DK" smtClean="0"/>
              <a:t>30-08-2013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987C7592-A17D-4617-B29A-7327A30CC4F4}" type="slidenum">
              <a:rPr lang="da-DK" smtClean="0"/>
              <a:t>‹nr.›</a:t>
            </a:fld>
            <a:endParaRPr lang="da-DK"/>
          </a:p>
        </p:txBody>
      </p:sp>
    </p:spTree>
    <p:extLst>
      <p:ext uri="{BB962C8B-B14F-4D97-AF65-F5344CB8AC3E}">
        <p14:creationId xmlns:p14="http://schemas.microsoft.com/office/powerpoint/2010/main" val="669525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5315C2-59E7-43C2-AE06-F601ED844DA9}" type="datetimeFigureOut">
              <a:rPr lang="da-DK" smtClean="0"/>
              <a:t>30-08-2013</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7C7592-A17D-4617-B29A-7327A30CC4F4}" type="slidenum">
              <a:rPr lang="da-DK" smtClean="0"/>
              <a:t>‹nr.›</a:t>
            </a:fld>
            <a:endParaRPr lang="da-DK"/>
          </a:p>
        </p:txBody>
      </p:sp>
    </p:spTree>
    <p:extLst>
      <p:ext uri="{BB962C8B-B14F-4D97-AF65-F5344CB8AC3E}">
        <p14:creationId xmlns:p14="http://schemas.microsoft.com/office/powerpoint/2010/main" val="3416570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2.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1.png"/><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www.google.dk/url?sa=i&amp;rct=j&amp;q=analyser&amp;source=images&amp;cd=&amp;cad=rja&amp;docid=6JOi6eicvu4dCM&amp;tbnid=M3EFENUz-QcbVM:&amp;ved=0CAUQjRw&amp;url=http://trading-seo.com/seo-analyser.html&amp;ei=MvgeUonOMIaI0AWTmYHgDg&amp;bvm=bv.51495398,d.ZGU&amp;psig=AFQjCNE3yj8C6UeYhVMGwDEET4JS8Rgsbg&amp;ust=1377847720424020" TargetMode="Externa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smtClean="0"/>
              <a:t>GD2. f	</a:t>
            </a:r>
            <a:endParaRPr lang="da-DK" dirty="0"/>
          </a:p>
        </p:txBody>
      </p:sp>
      <p:sp>
        <p:nvSpPr>
          <p:cNvPr id="3" name="Undertitel 2"/>
          <p:cNvSpPr>
            <a:spLocks noGrp="1"/>
          </p:cNvSpPr>
          <p:nvPr>
            <p:ph type="subTitle" idx="1"/>
          </p:nvPr>
        </p:nvSpPr>
        <p:spPr/>
        <p:txBody>
          <a:bodyPr/>
          <a:lstStyle/>
          <a:p>
            <a:r>
              <a:rPr lang="da-DK" dirty="0" smtClean="0"/>
              <a:t>Supplerende adresser</a:t>
            </a:r>
          </a:p>
          <a:p>
            <a:r>
              <a:rPr lang="da-DK" dirty="0" smtClean="0"/>
              <a:t>Styregruppemøde den 30. august</a:t>
            </a:r>
          </a:p>
          <a:p>
            <a:endParaRPr lang="da-DK" dirty="0"/>
          </a:p>
        </p:txBody>
      </p:sp>
    </p:spTree>
    <p:extLst>
      <p:ext uri="{BB962C8B-B14F-4D97-AF65-F5344CB8AC3E}">
        <p14:creationId xmlns:p14="http://schemas.microsoft.com/office/powerpoint/2010/main" val="18348520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endParaRPr lang="da-DK"/>
          </a:p>
        </p:txBody>
      </p:sp>
      <p:grpSp>
        <p:nvGrpSpPr>
          <p:cNvPr id="4" name="Group 11"/>
          <p:cNvGrpSpPr/>
          <p:nvPr/>
        </p:nvGrpSpPr>
        <p:grpSpPr>
          <a:xfrm>
            <a:off x="467544" y="255086"/>
            <a:ext cx="3785107" cy="5892849"/>
            <a:chOff x="379400" y="411704"/>
            <a:chExt cx="3970116" cy="6180881"/>
          </a:xfrm>
        </p:grpSpPr>
        <p:pic>
          <p:nvPicPr>
            <p:cNvPr id="5" name="Picture 3" descr="C:\Users\b006365\Desktop\Haveforening_Hestholm_postdanmark.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283" t="10269" r="32574" b="7970"/>
            <a:stretch/>
          </p:blipFill>
          <p:spPr bwMode="auto">
            <a:xfrm>
              <a:off x="379400" y="411704"/>
              <a:ext cx="3970116" cy="618088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4"/>
            <p:cNvSpPr txBox="1"/>
            <p:nvPr/>
          </p:nvSpPr>
          <p:spPr>
            <a:xfrm rot="20676736">
              <a:off x="781826" y="4397450"/>
              <a:ext cx="875562" cy="253916"/>
            </a:xfrm>
            <a:prstGeom prst="rect">
              <a:avLst/>
            </a:prstGeom>
            <a:noFill/>
          </p:spPr>
          <p:txBody>
            <a:bodyPr wrap="none" rtlCol="0">
              <a:spAutoFit/>
            </a:bodyPr>
            <a:lstStyle/>
            <a:p>
              <a:r>
                <a:rPr lang="da-DK" sz="1050" dirty="0" smtClean="0"/>
                <a:t>Hermesstien</a:t>
              </a:r>
              <a:endParaRPr lang="da-DK" sz="1050" dirty="0"/>
            </a:p>
          </p:txBody>
        </p:sp>
        <p:sp>
          <p:nvSpPr>
            <p:cNvPr id="7" name="TextBox 5"/>
            <p:cNvSpPr txBox="1"/>
            <p:nvPr/>
          </p:nvSpPr>
          <p:spPr>
            <a:xfrm rot="20333089">
              <a:off x="1229925" y="5161434"/>
              <a:ext cx="841015" cy="266327"/>
            </a:xfrm>
            <a:prstGeom prst="rect">
              <a:avLst/>
            </a:prstGeom>
            <a:noFill/>
          </p:spPr>
          <p:txBody>
            <a:bodyPr wrap="none" rtlCol="0">
              <a:spAutoFit/>
            </a:bodyPr>
            <a:lstStyle/>
            <a:p>
              <a:r>
                <a:rPr lang="da-DK" sz="1050" dirty="0" smtClean="0"/>
                <a:t>Apollostien</a:t>
              </a:r>
              <a:endParaRPr lang="da-DK" sz="1050" dirty="0"/>
            </a:p>
          </p:txBody>
        </p:sp>
        <p:sp>
          <p:nvSpPr>
            <p:cNvPr id="8" name="TextBox 6"/>
            <p:cNvSpPr txBox="1"/>
            <p:nvPr/>
          </p:nvSpPr>
          <p:spPr>
            <a:xfrm rot="20816947">
              <a:off x="2993170" y="5775031"/>
              <a:ext cx="705642" cy="253916"/>
            </a:xfrm>
            <a:prstGeom prst="rect">
              <a:avLst/>
            </a:prstGeom>
            <a:noFill/>
          </p:spPr>
          <p:txBody>
            <a:bodyPr wrap="none" rtlCol="0">
              <a:spAutoFit/>
            </a:bodyPr>
            <a:lstStyle/>
            <a:p>
              <a:r>
                <a:rPr lang="da-DK" sz="1050" dirty="0" smtClean="0"/>
                <a:t>Lokestien</a:t>
              </a:r>
              <a:endParaRPr lang="da-DK" sz="1050" dirty="0"/>
            </a:p>
          </p:txBody>
        </p:sp>
        <p:sp>
          <p:nvSpPr>
            <p:cNvPr id="9" name="TextBox 7"/>
            <p:cNvSpPr txBox="1"/>
            <p:nvPr/>
          </p:nvSpPr>
          <p:spPr>
            <a:xfrm>
              <a:off x="3024261" y="4285835"/>
              <a:ext cx="704038" cy="253916"/>
            </a:xfrm>
            <a:prstGeom prst="rect">
              <a:avLst/>
            </a:prstGeom>
            <a:noFill/>
          </p:spPr>
          <p:txBody>
            <a:bodyPr wrap="none" rtlCol="0">
              <a:spAutoFit/>
            </a:bodyPr>
            <a:lstStyle/>
            <a:p>
              <a:r>
                <a:rPr lang="da-DK" sz="1050" dirty="0" smtClean="0"/>
                <a:t>Thorstien</a:t>
              </a:r>
              <a:endParaRPr lang="da-DK" sz="1050" dirty="0"/>
            </a:p>
          </p:txBody>
        </p:sp>
        <p:sp>
          <p:nvSpPr>
            <p:cNvPr id="10" name="TextBox 8"/>
            <p:cNvSpPr txBox="1"/>
            <p:nvPr/>
          </p:nvSpPr>
          <p:spPr>
            <a:xfrm rot="19956325">
              <a:off x="2770318" y="3981164"/>
              <a:ext cx="712054" cy="253916"/>
            </a:xfrm>
            <a:prstGeom prst="rect">
              <a:avLst/>
            </a:prstGeom>
            <a:noFill/>
          </p:spPr>
          <p:txBody>
            <a:bodyPr wrap="none" rtlCol="0">
              <a:spAutoFit/>
            </a:bodyPr>
            <a:lstStyle/>
            <a:p>
              <a:r>
                <a:rPr lang="da-DK" sz="1050" dirty="0" smtClean="0"/>
                <a:t>Odinstien</a:t>
              </a:r>
              <a:endParaRPr lang="da-DK" sz="1050" dirty="0"/>
            </a:p>
          </p:txBody>
        </p:sp>
        <p:sp>
          <p:nvSpPr>
            <p:cNvPr id="11" name="TextBox 9"/>
            <p:cNvSpPr txBox="1"/>
            <p:nvPr/>
          </p:nvSpPr>
          <p:spPr>
            <a:xfrm rot="2561355">
              <a:off x="971910" y="3539273"/>
              <a:ext cx="803425" cy="253916"/>
            </a:xfrm>
            <a:prstGeom prst="rect">
              <a:avLst/>
            </a:prstGeom>
            <a:noFill/>
          </p:spPr>
          <p:txBody>
            <a:bodyPr wrap="none" rtlCol="0">
              <a:spAutoFit/>
            </a:bodyPr>
            <a:lstStyle/>
            <a:p>
              <a:r>
                <a:rPr lang="da-DK" sz="1050" dirty="0" smtClean="0"/>
                <a:t>Balderstien</a:t>
              </a:r>
              <a:endParaRPr lang="da-DK" sz="1050" dirty="0"/>
            </a:p>
          </p:txBody>
        </p:sp>
        <p:sp>
          <p:nvSpPr>
            <p:cNvPr id="12" name="TextBox 10"/>
            <p:cNvSpPr txBox="1"/>
            <p:nvPr/>
          </p:nvSpPr>
          <p:spPr>
            <a:xfrm rot="16370540">
              <a:off x="1644991" y="2989423"/>
              <a:ext cx="723275" cy="253916"/>
            </a:xfrm>
            <a:prstGeom prst="rect">
              <a:avLst/>
            </a:prstGeom>
            <a:noFill/>
          </p:spPr>
          <p:txBody>
            <a:bodyPr wrap="none" rtlCol="0">
              <a:spAutoFit/>
            </a:bodyPr>
            <a:lstStyle/>
            <a:p>
              <a:r>
                <a:rPr lang="da-DK" sz="1050" dirty="0" smtClean="0"/>
                <a:t>Frejastien</a:t>
              </a:r>
              <a:endParaRPr lang="da-DK" sz="1050" dirty="0"/>
            </a:p>
          </p:txBody>
        </p:sp>
      </p:grpSp>
      <p:grpSp>
        <p:nvGrpSpPr>
          <p:cNvPr id="13" name="Group 13"/>
          <p:cNvGrpSpPr/>
          <p:nvPr/>
        </p:nvGrpSpPr>
        <p:grpSpPr>
          <a:xfrm>
            <a:off x="4947153" y="293618"/>
            <a:ext cx="3877190" cy="5815783"/>
            <a:chOff x="4947153" y="692696"/>
            <a:chExt cx="3877190" cy="5815783"/>
          </a:xfrm>
        </p:grpSpPr>
        <p:pic>
          <p:nvPicPr>
            <p:cNvPr id="14" name="Picture 5" descr="C:\Users\b006365\Desktop\Haveforening_Hestholm_AWS.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407" t="2940" r="33136" b="11256"/>
            <a:stretch/>
          </p:blipFill>
          <p:spPr bwMode="auto">
            <a:xfrm>
              <a:off x="4947153" y="692696"/>
              <a:ext cx="3877190" cy="581578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2"/>
            <p:cNvSpPr txBox="1"/>
            <p:nvPr/>
          </p:nvSpPr>
          <p:spPr>
            <a:xfrm rot="18112672">
              <a:off x="6746381" y="3547939"/>
              <a:ext cx="1617751" cy="253916"/>
            </a:xfrm>
            <a:prstGeom prst="rect">
              <a:avLst/>
            </a:prstGeom>
            <a:noFill/>
          </p:spPr>
          <p:txBody>
            <a:bodyPr wrap="none" rtlCol="0">
              <a:spAutoFit/>
            </a:bodyPr>
            <a:lstStyle/>
            <a:p>
              <a:r>
                <a:rPr lang="da-DK" sz="1050" dirty="0" smtClean="0"/>
                <a:t>Haveforeningen Hestholm</a:t>
              </a:r>
              <a:endParaRPr lang="da-DK" sz="1050" dirty="0"/>
            </a:p>
          </p:txBody>
        </p:sp>
      </p:grpSp>
      <p:sp>
        <p:nvSpPr>
          <p:cNvPr id="16" name="Tekstboks 15"/>
          <p:cNvSpPr txBox="1"/>
          <p:nvPr/>
        </p:nvSpPr>
        <p:spPr>
          <a:xfrm>
            <a:off x="1051851" y="6381328"/>
            <a:ext cx="2728061" cy="369332"/>
          </a:xfrm>
          <a:prstGeom prst="rect">
            <a:avLst/>
          </a:prstGeom>
          <a:noFill/>
        </p:spPr>
        <p:txBody>
          <a:bodyPr wrap="square" rtlCol="0">
            <a:spAutoFit/>
          </a:bodyPr>
          <a:lstStyle/>
          <a:p>
            <a:r>
              <a:rPr lang="da-DK" dirty="0" smtClean="0"/>
              <a:t>Post Danmarks adresser</a:t>
            </a:r>
            <a:endParaRPr lang="da-DK" dirty="0"/>
          </a:p>
        </p:txBody>
      </p:sp>
      <p:sp>
        <p:nvSpPr>
          <p:cNvPr id="17" name="Tekstboks 16"/>
          <p:cNvSpPr txBox="1"/>
          <p:nvPr/>
        </p:nvSpPr>
        <p:spPr>
          <a:xfrm>
            <a:off x="6096282" y="6349062"/>
            <a:ext cx="2728061" cy="369332"/>
          </a:xfrm>
          <a:prstGeom prst="rect">
            <a:avLst/>
          </a:prstGeom>
          <a:noFill/>
        </p:spPr>
        <p:txBody>
          <a:bodyPr wrap="square" rtlCol="0">
            <a:spAutoFit/>
          </a:bodyPr>
          <a:lstStyle/>
          <a:p>
            <a:r>
              <a:rPr lang="da-DK" dirty="0" smtClean="0"/>
              <a:t>AWS adresser</a:t>
            </a:r>
            <a:endParaRPr lang="da-DK" dirty="0"/>
          </a:p>
        </p:txBody>
      </p:sp>
    </p:spTree>
    <p:extLst>
      <p:ext uri="{BB962C8B-B14F-4D97-AF65-F5344CB8AC3E}">
        <p14:creationId xmlns:p14="http://schemas.microsoft.com/office/powerpoint/2010/main" val="1689410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9972" y="1844824"/>
            <a:ext cx="4104456" cy="4134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endParaRPr lang="da-DK" dirty="0"/>
          </a:p>
        </p:txBody>
      </p:sp>
    </p:spTree>
    <p:extLst>
      <p:ext uri="{BB962C8B-B14F-4D97-AF65-F5344CB8AC3E}">
        <p14:creationId xmlns:p14="http://schemas.microsoft.com/office/powerpoint/2010/main" val="17864423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2954" y="3141662"/>
            <a:ext cx="4871046" cy="3635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890" name="Rectangle 4"/>
          <p:cNvSpPr>
            <a:spLocks noGrp="1" noChangeArrowheads="1"/>
          </p:cNvSpPr>
          <p:nvPr>
            <p:ph type="title" idx="4294967295"/>
          </p:nvPr>
        </p:nvSpPr>
        <p:spPr>
          <a:xfrm>
            <a:off x="3275856" y="404664"/>
            <a:ext cx="5378450" cy="576263"/>
          </a:xfrm>
        </p:spPr>
        <p:txBody>
          <a:bodyPr>
            <a:normAutofit fontScale="90000"/>
          </a:bodyPr>
          <a:lstStyle/>
          <a:p>
            <a:pPr algn="l"/>
            <a:r>
              <a:rPr lang="da-DK" dirty="0" smtClean="0"/>
              <a:t>Sygehuse</a:t>
            </a:r>
          </a:p>
        </p:txBody>
      </p:sp>
      <p:sp>
        <p:nvSpPr>
          <p:cNvPr id="37895" name="Tekstboks 7"/>
          <p:cNvSpPr txBox="1">
            <a:spLocks noChangeArrowheads="1"/>
          </p:cNvSpPr>
          <p:nvPr/>
        </p:nvSpPr>
        <p:spPr bwMode="auto">
          <a:xfrm>
            <a:off x="899592" y="6154594"/>
            <a:ext cx="28503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cs typeface="Arial" pitchFamily="34" charset="0"/>
              </a:defRPr>
            </a:lvl1pPr>
            <a:lvl2pPr marL="742950" indent="-285750" eaLnBrk="0" hangingPunct="0">
              <a:defRPr sz="2400">
                <a:solidFill>
                  <a:schemeClr val="tx1"/>
                </a:solidFill>
                <a:latin typeface="Calibri" pitchFamily="34" charset="0"/>
                <a:cs typeface="Arial" pitchFamily="34" charset="0"/>
              </a:defRPr>
            </a:lvl2pPr>
            <a:lvl3pPr marL="1143000" indent="-228600" eaLnBrk="0" hangingPunct="0">
              <a:defRPr sz="2400">
                <a:solidFill>
                  <a:schemeClr val="tx1"/>
                </a:solidFill>
                <a:latin typeface="Calibri" pitchFamily="34" charset="0"/>
                <a:cs typeface="Arial" pitchFamily="34" charset="0"/>
              </a:defRPr>
            </a:lvl3pPr>
            <a:lvl4pPr marL="1600200" indent="-228600" eaLnBrk="0" hangingPunct="0">
              <a:defRPr sz="2400">
                <a:solidFill>
                  <a:schemeClr val="tx1"/>
                </a:solidFill>
                <a:latin typeface="Calibri" pitchFamily="34" charset="0"/>
                <a:cs typeface="Arial" pitchFamily="34" charset="0"/>
              </a:defRPr>
            </a:lvl4pPr>
            <a:lvl5pPr marL="2057400" indent="-228600" eaLnBrk="0" hangingPunct="0">
              <a:defRPr sz="24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Calibri" pitchFamily="34" charset="0"/>
                <a:cs typeface="Arial" pitchFamily="34" charset="0"/>
              </a:defRPr>
            </a:lvl9pPr>
          </a:lstStyle>
          <a:p>
            <a:pPr eaLnBrk="1" hangingPunct="1"/>
            <a:r>
              <a:rPr lang="da-DK" sz="1400" dirty="0" smtClean="0"/>
              <a:t>Det ny  Universitetshospital i Skejby</a:t>
            </a:r>
            <a:endParaRPr lang="da-DK" sz="1400" dirty="0"/>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385" y="1235057"/>
            <a:ext cx="4098668" cy="2930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0198612"/>
      </p:ext>
    </p:extLst>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457200" y="285750"/>
            <a:ext cx="8229600" cy="630238"/>
          </a:xfrm>
        </p:spPr>
        <p:txBody>
          <a:bodyPr>
            <a:normAutofit fontScale="90000"/>
          </a:bodyPr>
          <a:lstStyle/>
          <a:p>
            <a:r>
              <a:rPr lang="da-DK" smtClean="0"/>
              <a:t>Hovedidé</a:t>
            </a:r>
          </a:p>
        </p:txBody>
      </p:sp>
      <p:pic>
        <p:nvPicPr>
          <p:cNvPr id="4403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1123950"/>
            <a:ext cx="7194550" cy="5205413"/>
          </a:xfrm>
          <a:prstGeom prst="rect">
            <a:avLst/>
          </a:prstGeom>
          <a:noFill/>
          <a:extLst>
            <a:ext uri="{909E8E84-426E-40DD-AFC4-6F175D3DCCD1}">
              <a14:hiddenFill xmlns:a14="http://schemas.microsoft.com/office/drawing/2010/main">
                <a:solidFill>
                  <a:srgbClr val="FFFFFF"/>
                </a:solidFill>
              </a14:hiddenFill>
            </a:ext>
          </a:extLst>
        </p:spPr>
      </p:pic>
      <p:grpSp>
        <p:nvGrpSpPr>
          <p:cNvPr id="44055" name="Group 23"/>
          <p:cNvGrpSpPr>
            <a:grpSpLocks/>
          </p:cNvGrpSpPr>
          <p:nvPr/>
        </p:nvGrpSpPr>
        <p:grpSpPr bwMode="auto">
          <a:xfrm>
            <a:off x="6175375" y="4692650"/>
            <a:ext cx="1336675" cy="1765300"/>
            <a:chOff x="3890" y="2956"/>
            <a:chExt cx="842" cy="1112"/>
          </a:xfrm>
        </p:grpSpPr>
        <p:sp>
          <p:nvSpPr>
            <p:cNvPr id="44040" name="Text Box 8"/>
            <p:cNvSpPr txBox="1">
              <a:spLocks noChangeArrowheads="1"/>
            </p:cNvSpPr>
            <p:nvPr/>
          </p:nvSpPr>
          <p:spPr bwMode="auto">
            <a:xfrm>
              <a:off x="4187" y="3837"/>
              <a:ext cx="54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da-DK" sz="1800"/>
                <a:t>Bynavn</a:t>
              </a:r>
            </a:p>
          </p:txBody>
        </p:sp>
        <p:sp>
          <p:nvSpPr>
            <p:cNvPr id="44041" name="Text Box 9"/>
            <p:cNvSpPr txBox="1">
              <a:spLocks noChangeArrowheads="1"/>
            </p:cNvSpPr>
            <p:nvPr/>
          </p:nvSpPr>
          <p:spPr bwMode="auto">
            <a:xfrm>
              <a:off x="4142" y="3520"/>
              <a:ext cx="59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da-DK" sz="1800"/>
                <a:t>Vejnavn</a:t>
              </a:r>
            </a:p>
          </p:txBody>
        </p:sp>
        <p:sp>
          <p:nvSpPr>
            <p:cNvPr id="44042" name="Text Box 10"/>
            <p:cNvSpPr txBox="1">
              <a:spLocks noChangeArrowheads="1"/>
            </p:cNvSpPr>
            <p:nvPr/>
          </p:nvSpPr>
          <p:spPr bwMode="auto">
            <a:xfrm>
              <a:off x="3890" y="3242"/>
              <a:ext cx="84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da-DK" sz="1800"/>
                <a:t>Husnummer</a:t>
              </a:r>
            </a:p>
          </p:txBody>
        </p:sp>
        <p:sp>
          <p:nvSpPr>
            <p:cNvPr id="44043" name="Text Box 11"/>
            <p:cNvSpPr txBox="1">
              <a:spLocks noChangeArrowheads="1"/>
            </p:cNvSpPr>
            <p:nvPr/>
          </p:nvSpPr>
          <p:spPr bwMode="auto">
            <a:xfrm>
              <a:off x="4289" y="2956"/>
              <a:ext cx="44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da-DK" sz="1800"/>
                <a:t>Etage</a:t>
              </a:r>
            </a:p>
          </p:txBody>
        </p:sp>
      </p:grpSp>
      <p:grpSp>
        <p:nvGrpSpPr>
          <p:cNvPr id="44057" name="Group 25"/>
          <p:cNvGrpSpPr>
            <a:grpSpLocks/>
          </p:cNvGrpSpPr>
          <p:nvPr/>
        </p:nvGrpSpPr>
        <p:grpSpPr bwMode="auto">
          <a:xfrm>
            <a:off x="7546975" y="1422400"/>
            <a:ext cx="1003300" cy="2566988"/>
            <a:chOff x="4754" y="896"/>
            <a:chExt cx="632" cy="1617"/>
          </a:xfrm>
        </p:grpSpPr>
        <p:sp>
          <p:nvSpPr>
            <p:cNvPr id="44045" name="Text Box 13"/>
            <p:cNvSpPr txBox="1">
              <a:spLocks noChangeArrowheads="1"/>
            </p:cNvSpPr>
            <p:nvPr/>
          </p:nvSpPr>
          <p:spPr bwMode="auto">
            <a:xfrm>
              <a:off x="4754" y="1861"/>
              <a:ext cx="60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a-DK" sz="1800"/>
                <a:t>Afdeling</a:t>
              </a:r>
            </a:p>
          </p:txBody>
        </p:sp>
        <p:sp>
          <p:nvSpPr>
            <p:cNvPr id="44046" name="Text Box 14"/>
            <p:cNvSpPr txBox="1">
              <a:spLocks noChangeArrowheads="1"/>
            </p:cNvSpPr>
            <p:nvPr/>
          </p:nvSpPr>
          <p:spPr bwMode="auto">
            <a:xfrm>
              <a:off x="4754" y="1542"/>
              <a:ext cx="6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a-DK" sz="1800"/>
                <a:t>Funktion</a:t>
              </a:r>
            </a:p>
          </p:txBody>
        </p:sp>
        <p:sp>
          <p:nvSpPr>
            <p:cNvPr id="44047" name="Text Box 15"/>
            <p:cNvSpPr txBox="1">
              <a:spLocks noChangeArrowheads="1"/>
            </p:cNvSpPr>
            <p:nvPr/>
          </p:nvSpPr>
          <p:spPr bwMode="auto">
            <a:xfrm>
              <a:off x="4754" y="1222"/>
              <a:ext cx="38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a-DK" sz="1800"/>
                <a:t>Rum</a:t>
              </a:r>
            </a:p>
          </p:txBody>
        </p:sp>
        <p:sp>
          <p:nvSpPr>
            <p:cNvPr id="44048" name="Text Box 16"/>
            <p:cNvSpPr txBox="1">
              <a:spLocks noChangeArrowheads="1"/>
            </p:cNvSpPr>
            <p:nvPr/>
          </p:nvSpPr>
          <p:spPr bwMode="auto">
            <a:xfrm>
              <a:off x="4754" y="896"/>
              <a:ext cx="50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a-DK" sz="1800"/>
                <a:t>Udstyr</a:t>
              </a:r>
            </a:p>
          </p:txBody>
        </p:sp>
        <p:sp>
          <p:nvSpPr>
            <p:cNvPr id="44049" name="Text Box 17"/>
            <p:cNvSpPr txBox="1">
              <a:spLocks noChangeArrowheads="1"/>
            </p:cNvSpPr>
            <p:nvPr/>
          </p:nvSpPr>
          <p:spPr bwMode="auto">
            <a:xfrm>
              <a:off x="4775" y="2282"/>
              <a:ext cx="34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a-DK" sz="1800"/>
                <a:t>… …</a:t>
              </a:r>
            </a:p>
          </p:txBody>
        </p:sp>
      </p:grpSp>
      <p:sp>
        <p:nvSpPr>
          <p:cNvPr id="44050" name="Line 18"/>
          <p:cNvSpPr>
            <a:spLocks noChangeShapeType="1"/>
          </p:cNvSpPr>
          <p:nvPr/>
        </p:nvSpPr>
        <p:spPr bwMode="auto">
          <a:xfrm>
            <a:off x="7537450" y="1168400"/>
            <a:ext cx="0" cy="5308600"/>
          </a:xfrm>
          <a:prstGeom prst="line">
            <a:avLst/>
          </a:prstGeom>
          <a:noFill/>
          <a:ln w="38100">
            <a:solidFill>
              <a:srgbClr val="CC33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44051" name="Text Box 19"/>
          <p:cNvSpPr txBox="1">
            <a:spLocks noChangeArrowheads="1"/>
          </p:cNvSpPr>
          <p:nvPr/>
        </p:nvSpPr>
        <p:spPr bwMode="auto">
          <a:xfrm>
            <a:off x="4183063" y="5664200"/>
            <a:ext cx="2246312"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a-DK" sz="1400"/>
              <a:t>Når vi skal finde frem afhænger behovet for skala og præcision efter opgaven</a:t>
            </a:r>
          </a:p>
        </p:txBody>
      </p:sp>
      <p:grpSp>
        <p:nvGrpSpPr>
          <p:cNvPr id="44056" name="Group 24"/>
          <p:cNvGrpSpPr>
            <a:grpSpLocks/>
          </p:cNvGrpSpPr>
          <p:nvPr/>
        </p:nvGrpSpPr>
        <p:grpSpPr bwMode="auto">
          <a:xfrm>
            <a:off x="7672388" y="4691063"/>
            <a:ext cx="1277937" cy="1754187"/>
            <a:chOff x="4833" y="2955"/>
            <a:chExt cx="805" cy="1105"/>
          </a:xfrm>
        </p:grpSpPr>
        <p:sp>
          <p:nvSpPr>
            <p:cNvPr id="44052" name="Text Box 20"/>
            <p:cNvSpPr txBox="1">
              <a:spLocks noChangeArrowheads="1"/>
            </p:cNvSpPr>
            <p:nvPr/>
          </p:nvSpPr>
          <p:spPr bwMode="auto">
            <a:xfrm>
              <a:off x="5071" y="3315"/>
              <a:ext cx="567" cy="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pPr>
              <a:r>
                <a:rPr lang="da-DK" sz="1800">
                  <a:solidFill>
                    <a:srgbClr val="0000CC"/>
                  </a:solidFill>
                </a:rPr>
                <a:t>Dansk</a:t>
              </a:r>
              <a:br>
                <a:rPr lang="da-DK" sz="1800">
                  <a:solidFill>
                    <a:srgbClr val="0000CC"/>
                  </a:solidFill>
                </a:rPr>
              </a:br>
              <a:r>
                <a:rPr lang="da-DK" sz="1800">
                  <a:solidFill>
                    <a:srgbClr val="0000CC"/>
                  </a:solidFill>
                </a:rPr>
                <a:t>adresse</a:t>
              </a:r>
            </a:p>
          </p:txBody>
        </p:sp>
        <p:sp>
          <p:nvSpPr>
            <p:cNvPr id="44053" name="AutoShape 21"/>
            <p:cNvSpPr>
              <a:spLocks/>
            </p:cNvSpPr>
            <p:nvPr/>
          </p:nvSpPr>
          <p:spPr bwMode="auto">
            <a:xfrm>
              <a:off x="4833" y="2955"/>
              <a:ext cx="223" cy="1105"/>
            </a:xfrm>
            <a:prstGeom prst="rightBrace">
              <a:avLst>
                <a:gd name="adj1" fmla="val 41293"/>
                <a:gd name="adj2" fmla="val 50000"/>
              </a:avLst>
            </a:prstGeom>
            <a:noFill/>
            <a:ln w="28575">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grpSp>
    </p:spTree>
    <p:extLst>
      <p:ext uri="{BB962C8B-B14F-4D97-AF65-F5344CB8AC3E}">
        <p14:creationId xmlns:p14="http://schemas.microsoft.com/office/powerpoint/2010/main" val="897240669"/>
      </p:ext>
    </p:extLst>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90" name="Object 10"/>
          <p:cNvGraphicFramePr>
            <a:graphicFrameLocks noChangeAspect="1"/>
          </p:cNvGraphicFramePr>
          <p:nvPr/>
        </p:nvGraphicFramePr>
        <p:xfrm>
          <a:off x="152400" y="1123950"/>
          <a:ext cx="7194550" cy="5205413"/>
        </p:xfrm>
        <a:graphic>
          <a:graphicData uri="http://schemas.openxmlformats.org/presentationml/2006/ole">
            <mc:AlternateContent xmlns:mc="http://schemas.openxmlformats.org/markup-compatibility/2006">
              <mc:Choice xmlns:v="urn:schemas-microsoft-com:vml" Requires="v">
                <p:oleObj spid="_x0000_s4188" name="Bitmapbillede" r:id="rId4" imgW="8504762" imgH="6152381" progId="Paint.Picture">
                  <p:embed/>
                </p:oleObj>
              </mc:Choice>
              <mc:Fallback>
                <p:oleObj name="Bitmapbillede" r:id="rId4" imgW="8504762" imgH="6152381"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123950"/>
                        <a:ext cx="7194550" cy="520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91" name="Object 11"/>
          <p:cNvGraphicFramePr>
            <a:graphicFrameLocks noChangeAspect="1"/>
          </p:cNvGraphicFramePr>
          <p:nvPr/>
        </p:nvGraphicFramePr>
        <p:xfrm>
          <a:off x="2098675" y="3328988"/>
          <a:ext cx="3206750" cy="3008312"/>
        </p:xfrm>
        <a:graphic>
          <a:graphicData uri="http://schemas.openxmlformats.org/presentationml/2006/ole">
            <mc:AlternateContent xmlns:mc="http://schemas.openxmlformats.org/markup-compatibility/2006">
              <mc:Choice xmlns:v="urn:schemas-microsoft-com:vml" Requires="v">
                <p:oleObj spid="_x0000_s4189" name="Bitmapbillede" r:id="rId6" imgW="3839111" imgH="3600000" progId="Paint.Picture">
                  <p:embed/>
                </p:oleObj>
              </mc:Choice>
              <mc:Fallback>
                <p:oleObj name="Bitmapbillede" r:id="rId6" imgW="3839111" imgH="3600000" progId="Paint.Picture">
                  <p:embed/>
                  <p:pic>
                    <p:nvPicPr>
                      <p:cNvPr id="0" name=""/>
                      <p:cNvPicPr>
                        <a:picLocks noChangeAspect="1" noChangeArrowheads="1"/>
                      </p:cNvPicPr>
                      <p:nvPr/>
                    </p:nvPicPr>
                    <p:blipFill>
                      <a:blip r:embed="rId7">
                        <a:clrChange>
                          <a:clrFrom>
                            <a:srgbClr val="FFFFFF"/>
                          </a:clrFrom>
                          <a:clrTo>
                            <a:srgbClr val="FFFFFF">
                              <a:alpha val="0"/>
                            </a:srgbClr>
                          </a:clrTo>
                        </a:clrChange>
                        <a:lum bright="78000"/>
                        <a:extLst>
                          <a:ext uri="{28A0092B-C50C-407E-A947-70E740481C1C}">
                            <a14:useLocalDpi xmlns:a14="http://schemas.microsoft.com/office/drawing/2010/main" val="0"/>
                          </a:ext>
                        </a:extLst>
                      </a:blip>
                      <a:srcRect/>
                      <a:stretch>
                        <a:fillRect/>
                      </a:stretch>
                    </p:blipFill>
                    <p:spPr bwMode="auto">
                      <a:xfrm>
                        <a:off x="2098675" y="3328988"/>
                        <a:ext cx="3206750" cy="30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087" name="Freeform 7"/>
          <p:cNvSpPr>
            <a:spLocks/>
          </p:cNvSpPr>
          <p:nvPr/>
        </p:nvSpPr>
        <p:spPr bwMode="auto">
          <a:xfrm>
            <a:off x="2124075" y="3432175"/>
            <a:ext cx="3387725" cy="1031875"/>
          </a:xfrm>
          <a:custGeom>
            <a:avLst/>
            <a:gdLst>
              <a:gd name="T0" fmla="*/ 0 w 2134"/>
              <a:gd name="T1" fmla="*/ 650 h 650"/>
              <a:gd name="T2" fmla="*/ 122 w 2134"/>
              <a:gd name="T3" fmla="*/ 413 h 650"/>
              <a:gd name="T4" fmla="*/ 264 w 2134"/>
              <a:gd name="T5" fmla="*/ 244 h 650"/>
              <a:gd name="T6" fmla="*/ 596 w 2134"/>
              <a:gd name="T7" fmla="*/ 108 h 650"/>
              <a:gd name="T8" fmla="*/ 1077 w 2134"/>
              <a:gd name="T9" fmla="*/ 0 h 650"/>
              <a:gd name="T10" fmla="*/ 1226 w 2134"/>
              <a:gd name="T11" fmla="*/ 20 h 650"/>
              <a:gd name="T12" fmla="*/ 1375 w 2134"/>
              <a:gd name="T13" fmla="*/ 47 h 650"/>
              <a:gd name="T14" fmla="*/ 1660 w 2134"/>
              <a:gd name="T15" fmla="*/ 142 h 650"/>
              <a:gd name="T16" fmla="*/ 1795 w 2134"/>
              <a:gd name="T17" fmla="*/ 217 h 650"/>
              <a:gd name="T18" fmla="*/ 2134 w 2134"/>
              <a:gd name="T19" fmla="*/ 474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4" h="650">
                <a:moveTo>
                  <a:pt x="0" y="650"/>
                </a:moveTo>
                <a:lnTo>
                  <a:pt x="122" y="413"/>
                </a:lnTo>
                <a:lnTo>
                  <a:pt x="264" y="244"/>
                </a:lnTo>
                <a:lnTo>
                  <a:pt x="596" y="108"/>
                </a:lnTo>
                <a:lnTo>
                  <a:pt x="1077" y="0"/>
                </a:lnTo>
                <a:lnTo>
                  <a:pt x="1226" y="20"/>
                </a:lnTo>
                <a:lnTo>
                  <a:pt x="1375" y="47"/>
                </a:lnTo>
                <a:lnTo>
                  <a:pt x="1660" y="142"/>
                </a:lnTo>
                <a:lnTo>
                  <a:pt x="1795" y="217"/>
                </a:lnTo>
                <a:lnTo>
                  <a:pt x="2134" y="474"/>
                </a:lnTo>
              </a:path>
            </a:pathLst>
          </a:custGeom>
          <a:noFill/>
          <a:ln w="38100" cmpd="sng">
            <a:solidFill>
              <a:srgbClr val="CC33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46092" name="Oval 12"/>
          <p:cNvSpPr>
            <a:spLocks noChangeArrowheads="1"/>
          </p:cNvSpPr>
          <p:nvPr/>
        </p:nvSpPr>
        <p:spPr bwMode="auto">
          <a:xfrm>
            <a:off x="2232025" y="4011613"/>
            <a:ext cx="204788" cy="195262"/>
          </a:xfrm>
          <a:prstGeom prst="ellipse">
            <a:avLst/>
          </a:prstGeom>
          <a:solidFill>
            <a:srgbClr val="0000FF"/>
          </a:solidFill>
          <a:ln w="190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6093" name="Oval 13"/>
          <p:cNvSpPr>
            <a:spLocks noChangeArrowheads="1"/>
          </p:cNvSpPr>
          <p:nvPr/>
        </p:nvSpPr>
        <p:spPr bwMode="auto">
          <a:xfrm>
            <a:off x="2447925" y="3727450"/>
            <a:ext cx="204788" cy="195263"/>
          </a:xfrm>
          <a:prstGeom prst="ellipse">
            <a:avLst/>
          </a:prstGeom>
          <a:solidFill>
            <a:srgbClr val="0000FF"/>
          </a:solidFill>
          <a:ln w="190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6094" name="Oval 14"/>
          <p:cNvSpPr>
            <a:spLocks noChangeArrowheads="1"/>
          </p:cNvSpPr>
          <p:nvPr/>
        </p:nvSpPr>
        <p:spPr bwMode="auto">
          <a:xfrm>
            <a:off x="2974975" y="3498850"/>
            <a:ext cx="204788" cy="195263"/>
          </a:xfrm>
          <a:prstGeom prst="ellipse">
            <a:avLst/>
          </a:prstGeom>
          <a:solidFill>
            <a:srgbClr val="0000FF"/>
          </a:solidFill>
          <a:ln w="190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6095" name="Oval 15"/>
          <p:cNvSpPr>
            <a:spLocks noChangeArrowheads="1"/>
          </p:cNvSpPr>
          <p:nvPr/>
        </p:nvSpPr>
        <p:spPr bwMode="auto">
          <a:xfrm>
            <a:off x="3724275" y="3359150"/>
            <a:ext cx="204788" cy="195263"/>
          </a:xfrm>
          <a:prstGeom prst="ellipse">
            <a:avLst/>
          </a:prstGeom>
          <a:solidFill>
            <a:srgbClr val="0000FF"/>
          </a:solidFill>
          <a:ln w="190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6096" name="Oval 16"/>
          <p:cNvSpPr>
            <a:spLocks noChangeArrowheads="1"/>
          </p:cNvSpPr>
          <p:nvPr/>
        </p:nvSpPr>
        <p:spPr bwMode="auto">
          <a:xfrm>
            <a:off x="3973513" y="3375025"/>
            <a:ext cx="204787" cy="195263"/>
          </a:xfrm>
          <a:prstGeom prst="ellipse">
            <a:avLst/>
          </a:prstGeom>
          <a:solidFill>
            <a:srgbClr val="0000FF"/>
          </a:solidFill>
          <a:ln w="190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6097" name="Oval 17"/>
          <p:cNvSpPr>
            <a:spLocks noChangeArrowheads="1"/>
          </p:cNvSpPr>
          <p:nvPr/>
        </p:nvSpPr>
        <p:spPr bwMode="auto">
          <a:xfrm>
            <a:off x="4197350" y="3403600"/>
            <a:ext cx="204788" cy="195263"/>
          </a:xfrm>
          <a:prstGeom prst="ellipse">
            <a:avLst/>
          </a:prstGeom>
          <a:solidFill>
            <a:srgbClr val="0000FF"/>
          </a:solidFill>
          <a:ln w="190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6098" name="Oval 18"/>
          <p:cNvSpPr>
            <a:spLocks noChangeArrowheads="1"/>
          </p:cNvSpPr>
          <p:nvPr/>
        </p:nvSpPr>
        <p:spPr bwMode="auto">
          <a:xfrm>
            <a:off x="4672013" y="3551238"/>
            <a:ext cx="204787" cy="195262"/>
          </a:xfrm>
          <a:prstGeom prst="ellipse">
            <a:avLst/>
          </a:prstGeom>
          <a:solidFill>
            <a:srgbClr val="0000FF"/>
          </a:solidFill>
          <a:ln w="190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6099" name="Oval 19"/>
          <p:cNvSpPr>
            <a:spLocks noChangeArrowheads="1"/>
          </p:cNvSpPr>
          <p:nvPr/>
        </p:nvSpPr>
        <p:spPr bwMode="auto">
          <a:xfrm>
            <a:off x="4876800" y="3689350"/>
            <a:ext cx="204788" cy="195263"/>
          </a:xfrm>
          <a:prstGeom prst="ellipse">
            <a:avLst/>
          </a:prstGeom>
          <a:solidFill>
            <a:srgbClr val="0000FF"/>
          </a:solidFill>
          <a:ln w="190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6100" name="Text Box 20"/>
          <p:cNvSpPr txBox="1">
            <a:spLocks noChangeArrowheads="1"/>
          </p:cNvSpPr>
          <p:nvPr/>
        </p:nvSpPr>
        <p:spPr bwMode="auto">
          <a:xfrm>
            <a:off x="4619625" y="4740275"/>
            <a:ext cx="417195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a-DK" sz="1400"/>
              <a:t>At fastlægge grænsen for den fællesoffentlige infrastruktur og standard, dvs. hvor sektorens infrastruktur og standard skal tage over …</a:t>
            </a:r>
          </a:p>
        </p:txBody>
      </p:sp>
      <p:sp>
        <p:nvSpPr>
          <p:cNvPr id="46101" name="Line 21"/>
          <p:cNvSpPr>
            <a:spLocks noChangeShapeType="1"/>
          </p:cNvSpPr>
          <p:nvPr/>
        </p:nvSpPr>
        <p:spPr bwMode="auto">
          <a:xfrm flipV="1">
            <a:off x="5378450" y="4206875"/>
            <a:ext cx="0" cy="527050"/>
          </a:xfrm>
          <a:prstGeom prst="line">
            <a:avLst/>
          </a:prstGeom>
          <a:noFill/>
          <a:ln w="38100">
            <a:solidFill>
              <a:srgbClr val="0000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46108" name="Rectangle 28"/>
          <p:cNvSpPr>
            <a:spLocks noGrp="1" noChangeArrowheads="1"/>
          </p:cNvSpPr>
          <p:nvPr>
            <p:ph type="title" idx="4294967295"/>
          </p:nvPr>
        </p:nvSpPr>
        <p:spPr>
          <a:xfrm>
            <a:off x="457200" y="285750"/>
            <a:ext cx="8229600" cy="630238"/>
          </a:xfrm>
        </p:spPr>
        <p:txBody>
          <a:bodyPr>
            <a:normAutofit fontScale="90000"/>
          </a:bodyPr>
          <a:lstStyle/>
          <a:p>
            <a:r>
              <a:rPr lang="da-DK" smtClean="0"/>
              <a:t>Vores ønskemål</a:t>
            </a:r>
          </a:p>
        </p:txBody>
      </p:sp>
    </p:spTree>
    <p:extLst>
      <p:ext uri="{BB962C8B-B14F-4D97-AF65-F5344CB8AC3E}">
        <p14:creationId xmlns:p14="http://schemas.microsoft.com/office/powerpoint/2010/main" val="2420715592"/>
      </p:ext>
    </p:extLst>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endParaRPr lang="da-DK"/>
          </a:p>
        </p:txBody>
      </p:sp>
      <p:graphicFrame>
        <p:nvGraphicFramePr>
          <p:cNvPr id="4" name="Group 118"/>
          <p:cNvGraphicFramePr>
            <a:graphicFrameLocks noGrp="1"/>
          </p:cNvGraphicFramePr>
          <p:nvPr/>
        </p:nvGraphicFramePr>
        <p:xfrm>
          <a:off x="457200" y="1181100"/>
          <a:ext cx="8147050" cy="5265738"/>
        </p:xfrm>
        <a:graphic>
          <a:graphicData uri="http://schemas.openxmlformats.org/drawingml/2006/table">
            <a:tbl>
              <a:tblPr/>
              <a:tblGrid>
                <a:gridCol w="571500"/>
                <a:gridCol w="4643438"/>
                <a:gridCol w="485775"/>
                <a:gridCol w="490537"/>
                <a:gridCol w="488950"/>
                <a:gridCol w="488950"/>
                <a:gridCol w="488950"/>
                <a:gridCol w="488950"/>
              </a:tblGrid>
              <a:tr h="1306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Beskrivelse</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400" b="0" i="0" u="none" strike="noStrike" cap="none" normalizeH="0" baseline="0" smtClean="0">
                          <a:ln>
                            <a:noFill/>
                          </a:ln>
                          <a:solidFill>
                            <a:schemeClr val="tx1"/>
                          </a:solidFill>
                          <a:effectLst/>
                          <a:latin typeface="Calibri" pitchFamily="34" charset="0"/>
                          <a:cs typeface="Times New Roman" pitchFamily="18" charset="0"/>
                        </a:rPr>
                        <a:t>Post-og vareleverancer</a:t>
                      </a:r>
                    </a:p>
                  </a:txBody>
                  <a:tcPr marL="72000" marR="72000" marT="36000" marB="36000" vert="eaVert"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400" b="0" i="0" u="none" strike="noStrike" cap="none" normalizeH="0" baseline="0" smtClean="0">
                          <a:ln>
                            <a:noFill/>
                          </a:ln>
                          <a:solidFill>
                            <a:schemeClr val="tx1"/>
                          </a:solidFill>
                          <a:effectLst/>
                          <a:latin typeface="Calibri" pitchFamily="34" charset="0"/>
                          <a:cs typeface="Times New Roman" pitchFamily="18" charset="0"/>
                        </a:rPr>
                        <a:t>Publikums-interesse</a:t>
                      </a:r>
                    </a:p>
                  </a:txBody>
                  <a:tcPr marL="72000" marR="72000" marT="36000" marB="36000" vert="eaVert"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400" b="0" i="0" u="none" strike="noStrike" cap="none" normalizeH="0" baseline="0" smtClean="0">
                          <a:ln>
                            <a:noFill/>
                          </a:ln>
                          <a:solidFill>
                            <a:schemeClr val="tx1"/>
                          </a:solidFill>
                          <a:effectLst/>
                          <a:latin typeface="Calibri" pitchFamily="34" charset="0"/>
                          <a:cs typeface="Times New Roman" pitchFamily="18" charset="0"/>
                        </a:rPr>
                        <a:t>Logistik</a:t>
                      </a:r>
                    </a:p>
                  </a:txBody>
                  <a:tcPr marL="72000" marR="72000" marT="36000" marB="36000" vert="eaVert"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400" b="0" i="0" u="none" strike="noStrike" cap="none" normalizeH="0" baseline="0" smtClean="0">
                          <a:ln>
                            <a:noFill/>
                          </a:ln>
                          <a:solidFill>
                            <a:schemeClr val="tx1"/>
                          </a:solidFill>
                          <a:effectLst/>
                          <a:latin typeface="Calibri" pitchFamily="34" charset="0"/>
                          <a:cs typeface="Times New Roman" pitchFamily="18" charset="0"/>
                        </a:rPr>
                        <a:t>Tilsyn og kontrol</a:t>
                      </a:r>
                    </a:p>
                  </a:txBody>
                  <a:tcPr marL="72000" marR="72000" marT="36000" marB="36000" vert="eaVert"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400" b="0" i="0" u="none" strike="noStrike" cap="none" normalizeH="0" baseline="0" smtClean="0">
                          <a:ln>
                            <a:noFill/>
                          </a:ln>
                          <a:solidFill>
                            <a:schemeClr val="tx1"/>
                          </a:solidFill>
                          <a:effectLst/>
                          <a:latin typeface="Calibri" pitchFamily="34" charset="0"/>
                          <a:cs typeface="Times New Roman" pitchFamily="18" charset="0"/>
                        </a:rPr>
                        <a:t>Forsyning</a:t>
                      </a:r>
                    </a:p>
                  </a:txBody>
                  <a:tcPr marL="72000" marR="72000" marT="36000" marB="36000" vert="eaVert"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400" b="0" i="0" u="none" strike="noStrike" cap="none" normalizeH="0" baseline="0" smtClean="0">
                          <a:ln>
                            <a:noFill/>
                          </a:ln>
                          <a:solidFill>
                            <a:schemeClr val="tx1"/>
                          </a:solidFill>
                          <a:effectLst/>
                          <a:latin typeface="Calibri" pitchFamily="34" charset="0"/>
                          <a:cs typeface="Times New Roman" pitchFamily="18" charset="0"/>
                        </a:rPr>
                        <a:t>Alarm, beredskab</a:t>
                      </a:r>
                    </a:p>
                  </a:txBody>
                  <a:tcPr marL="72000" marR="72000" marT="36000" marB="36000" vert="eaVert"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rgbClr val="C6D9F1"/>
                    </a:solidFill>
                  </a:tcPr>
                </a:tc>
              </a:tr>
              <a:tr h="415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cs typeface="Arial" charset="0"/>
                        </a:rPr>
                        <a:t>Butikscentre, kontorhoteller o.l. </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X</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X</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X</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X</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X</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X</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noFill/>
                  </a:tcPr>
                </a:tc>
              </a:tr>
              <a:tr h="393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2</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rgbClr val="006600"/>
                        </a:buClr>
                        <a:buSzTx/>
                        <a:buFontTx/>
                        <a:buNone/>
                        <a:tabLst/>
                      </a:pPr>
                      <a:r>
                        <a:rPr kumimoji="0" lang="da-DK" sz="1400" b="1" i="0" u="none" strike="noStrike" cap="none" normalizeH="0" baseline="0" smtClean="0">
                          <a:ln>
                            <a:noFill/>
                          </a:ln>
                          <a:solidFill>
                            <a:schemeClr val="tx1"/>
                          </a:solidFill>
                          <a:effectLst/>
                          <a:latin typeface="Calibri" pitchFamily="34" charset="0"/>
                          <a:cs typeface="Arial" charset="0"/>
                        </a:rPr>
                        <a:t>Erhvervsejendomme med mange virksomheder</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X</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X</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X</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X</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X</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X</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noFill/>
                  </a:tcPr>
                </a:tc>
              </a:tr>
              <a:tr h="393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3</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rgbClr val="000000"/>
                          </a:solidFill>
                          <a:effectLst/>
                          <a:latin typeface="Calibri" pitchFamily="34" charset="0"/>
                          <a:cs typeface="Arial" charset="0"/>
                        </a:rPr>
                        <a:t>Kommunale institutioner</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X</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X</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X</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X</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X</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X</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noFill/>
                  </a:tcPr>
                </a:tc>
              </a:tr>
              <a:tr h="393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4</a:t>
                      </a:r>
                      <a:endParaRPr kumimoji="0" lang="da-DK"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Større statslige eller regionale institutioner</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X</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X</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X</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X</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X</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solidFill>
                  </a:tcPr>
                </a:tc>
              </a:tr>
              <a:tr h="393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5</a:t>
                      </a:r>
                      <a:endParaRPr kumimoji="0" lang="da-DK"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rgbClr val="A6A6A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400" b="0" i="0" u="none" strike="noStrike" cap="none" normalizeH="0" baseline="0" smtClean="0">
                          <a:ln>
                            <a:noFill/>
                          </a:ln>
                          <a:solidFill>
                            <a:srgbClr val="000000"/>
                          </a:solidFill>
                          <a:effectLst/>
                          <a:latin typeface="Calibri" pitchFamily="34" charset="0"/>
                          <a:cs typeface="Arial" charset="0"/>
                        </a:rPr>
                        <a:t>Større enkeltvirksomheder</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X</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X</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X</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X</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rgbClr val="A6A6A6"/>
                    </a:solidFill>
                  </a:tcPr>
                </a:tc>
              </a:tr>
              <a:tr h="393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6</a:t>
                      </a:r>
                      <a:endParaRPr kumimoji="0" lang="da-DK"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rgbClr val="A6A6A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Indhegnede eller beskyttede områder </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X</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X</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X</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(x)</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rgbClr val="A6A6A6"/>
                    </a:solidFill>
                  </a:tcPr>
                </a:tc>
              </a:tr>
              <a:tr h="393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7</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Haveforeninger og nyttehaver</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X</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X</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X</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X</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X</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X</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noFill/>
                  </a:tcPr>
                </a:tc>
              </a:tr>
              <a:tr h="393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8</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Bopæl uden bolig (fx campingplads)</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X</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X</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X</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X</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X</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X</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noFill/>
                  </a:tcPr>
                </a:tc>
              </a:tr>
              <a:tr h="393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9</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Midlertidig eller sæsonbestemt bolig eller ophold</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X</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X</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X</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X</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X</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X</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noFill/>
                  </a:tcPr>
                </a:tc>
              </a:tr>
              <a:tr h="39370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10</a:t>
                      </a:r>
                      <a:endParaRPr kumimoji="0" lang="da-DK"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Ubebyggede arealer, grønne områder, tekniske anlæg</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X</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X</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X</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X</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a-DK" sz="14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X</a:t>
                      </a:r>
                    </a:p>
                  </a:txBody>
                  <a:tcPr marL="72000" marR="72000" marT="36000" marB="36000" anchor="ct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solidFill>
                  </a:tcPr>
                </a:tc>
              </a:tr>
            </a:tbl>
          </a:graphicData>
        </a:graphic>
      </p:graphicFrame>
      <p:sp>
        <p:nvSpPr>
          <p:cNvPr id="5" name="Titel 1"/>
          <p:cNvSpPr txBox="1">
            <a:spLocks/>
          </p:cNvSpPr>
          <p:nvPr/>
        </p:nvSpPr>
        <p:spPr>
          <a:xfrm>
            <a:off x="1691680" y="368300"/>
            <a:ext cx="6164262" cy="719138"/>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a-DK" smtClean="0">
                <a:latin typeface="Calibri" pitchFamily="34" charset="0"/>
              </a:rPr>
              <a:t>Typer af områder og prioritering</a:t>
            </a:r>
            <a:endParaRPr lang="da-DK" dirty="0" smtClean="0">
              <a:latin typeface="Calibri" pitchFamily="34" charset="0"/>
            </a:endParaRPr>
          </a:p>
        </p:txBody>
      </p:sp>
    </p:spTree>
    <p:extLst>
      <p:ext uri="{BB962C8B-B14F-4D97-AF65-F5344CB8AC3E}">
        <p14:creationId xmlns:p14="http://schemas.microsoft.com/office/powerpoint/2010/main" val="6397282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188640"/>
            <a:ext cx="8229600" cy="1143000"/>
          </a:xfrm>
        </p:spPr>
        <p:txBody>
          <a:bodyPr/>
          <a:lstStyle/>
          <a:p>
            <a:r>
              <a:rPr lang="da-DK" dirty="0" smtClean="0"/>
              <a:t>Faseoversigt</a:t>
            </a:r>
            <a:endParaRPr lang="da-DK" dirty="0"/>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2428253168"/>
              </p:ext>
            </p:extLst>
          </p:nvPr>
        </p:nvGraphicFramePr>
        <p:xfrm>
          <a:off x="827584" y="2132854"/>
          <a:ext cx="6696743" cy="3096345"/>
        </p:xfrm>
        <a:graphic>
          <a:graphicData uri="http://schemas.openxmlformats.org/drawingml/2006/table">
            <a:tbl>
              <a:tblPr firstRow="1" firstCol="1" bandRow="1" bandCol="1">
                <a:tableStyleId>{5C22544A-7EE6-4342-B048-85BDC9FD1C3A}</a:tableStyleId>
              </a:tblPr>
              <a:tblGrid>
                <a:gridCol w="786446"/>
                <a:gridCol w="1973971"/>
                <a:gridCol w="1160726"/>
                <a:gridCol w="1160726"/>
                <a:gridCol w="807437"/>
                <a:gridCol w="807437"/>
              </a:tblGrid>
              <a:tr h="561301">
                <a:tc>
                  <a:txBody>
                    <a:bodyPr/>
                    <a:lstStyle/>
                    <a:p>
                      <a:pPr algn="r">
                        <a:lnSpc>
                          <a:spcPts val="1400"/>
                        </a:lnSpc>
                        <a:spcAft>
                          <a:spcPts val="0"/>
                        </a:spcAft>
                      </a:pPr>
                      <a:r>
                        <a:rPr lang="da-DK" sz="1000" dirty="0">
                          <a:effectLst/>
                        </a:rPr>
                        <a:t>Fase Nr.</a:t>
                      </a:r>
                      <a:endParaRPr lang="da-DK" sz="1200" dirty="0">
                        <a:effectLst/>
                        <a:latin typeface="Garamond"/>
                        <a:ea typeface="Times New Roman"/>
                        <a:cs typeface="Times New Roman"/>
                      </a:endParaRPr>
                    </a:p>
                  </a:txBody>
                  <a:tcPr marL="44450" marR="44450" marT="0" marB="0" anchor="b"/>
                </a:tc>
                <a:tc>
                  <a:txBody>
                    <a:bodyPr/>
                    <a:lstStyle/>
                    <a:p>
                      <a:pPr>
                        <a:lnSpc>
                          <a:spcPts val="1400"/>
                        </a:lnSpc>
                        <a:spcAft>
                          <a:spcPts val="0"/>
                        </a:spcAft>
                      </a:pPr>
                      <a:r>
                        <a:rPr lang="da-DK" sz="1000" dirty="0">
                          <a:effectLst/>
                        </a:rPr>
                        <a:t>Fasenavn</a:t>
                      </a:r>
                      <a:endParaRPr lang="da-DK" sz="1200" dirty="0">
                        <a:effectLst/>
                        <a:latin typeface="Garamond"/>
                        <a:ea typeface="Times New Roman"/>
                        <a:cs typeface="Times New Roman"/>
                      </a:endParaRPr>
                    </a:p>
                  </a:txBody>
                  <a:tcPr marL="44450" marR="44450" marT="0" marB="0" anchor="b"/>
                </a:tc>
                <a:tc>
                  <a:txBody>
                    <a:bodyPr/>
                    <a:lstStyle/>
                    <a:p>
                      <a:pPr algn="r">
                        <a:lnSpc>
                          <a:spcPts val="1400"/>
                        </a:lnSpc>
                        <a:spcAft>
                          <a:spcPts val="0"/>
                        </a:spcAft>
                      </a:pPr>
                      <a:r>
                        <a:rPr lang="da-DK" sz="1000">
                          <a:effectLst/>
                        </a:rPr>
                        <a:t>Startdato</a:t>
                      </a:r>
                      <a:endParaRPr lang="da-DK" sz="1200">
                        <a:effectLst/>
                        <a:latin typeface="Garamond"/>
                        <a:ea typeface="Times New Roman"/>
                        <a:cs typeface="Times New Roman"/>
                      </a:endParaRPr>
                    </a:p>
                  </a:txBody>
                  <a:tcPr marL="44450" marR="44450" marT="0" marB="0" anchor="b"/>
                </a:tc>
                <a:tc>
                  <a:txBody>
                    <a:bodyPr/>
                    <a:lstStyle/>
                    <a:p>
                      <a:pPr algn="r">
                        <a:lnSpc>
                          <a:spcPts val="1400"/>
                        </a:lnSpc>
                        <a:spcAft>
                          <a:spcPts val="0"/>
                        </a:spcAft>
                      </a:pPr>
                      <a:r>
                        <a:rPr lang="da-DK" sz="1000">
                          <a:effectLst/>
                        </a:rPr>
                        <a:t>Slutdato</a:t>
                      </a:r>
                      <a:endParaRPr lang="da-DK" sz="1200">
                        <a:effectLst/>
                        <a:latin typeface="Garamond"/>
                        <a:ea typeface="Times New Roman"/>
                        <a:cs typeface="Times New Roman"/>
                      </a:endParaRPr>
                    </a:p>
                  </a:txBody>
                  <a:tcPr marL="44450" marR="44450" marT="0" marB="0" anchor="b"/>
                </a:tc>
                <a:tc>
                  <a:txBody>
                    <a:bodyPr/>
                    <a:lstStyle/>
                    <a:p>
                      <a:pPr algn="r">
                        <a:lnSpc>
                          <a:spcPts val="1400"/>
                        </a:lnSpc>
                        <a:spcAft>
                          <a:spcPts val="0"/>
                        </a:spcAft>
                      </a:pPr>
                      <a:r>
                        <a:rPr lang="da-DK" sz="1000" dirty="0">
                          <a:effectLst/>
                        </a:rPr>
                        <a:t>Varighed (</a:t>
                      </a:r>
                      <a:r>
                        <a:rPr lang="da-DK" sz="1000" dirty="0" err="1">
                          <a:effectLst/>
                        </a:rPr>
                        <a:t>mdr</a:t>
                      </a:r>
                      <a:r>
                        <a:rPr lang="da-DK" sz="1000" dirty="0">
                          <a:effectLst/>
                        </a:rPr>
                        <a:t>)</a:t>
                      </a:r>
                      <a:endParaRPr lang="da-DK" sz="1200" dirty="0">
                        <a:effectLst/>
                        <a:latin typeface="Garamond"/>
                        <a:ea typeface="Times New Roman"/>
                        <a:cs typeface="Times New Roman"/>
                      </a:endParaRPr>
                    </a:p>
                  </a:txBody>
                  <a:tcPr marL="44450" marR="44450" marT="0" marB="0" anchor="b"/>
                </a:tc>
                <a:tc>
                  <a:txBody>
                    <a:bodyPr/>
                    <a:lstStyle/>
                    <a:p>
                      <a:pPr algn="r">
                        <a:lnSpc>
                          <a:spcPts val="1400"/>
                        </a:lnSpc>
                        <a:spcAft>
                          <a:spcPts val="0"/>
                        </a:spcAft>
                      </a:pPr>
                      <a:r>
                        <a:rPr lang="da-DK" sz="1200" dirty="0" smtClean="0">
                          <a:effectLst/>
                          <a:latin typeface="+mn-lt"/>
                          <a:ea typeface="Times New Roman"/>
                          <a:cs typeface="Times New Roman"/>
                        </a:rPr>
                        <a:t>Status</a:t>
                      </a:r>
                      <a:endParaRPr lang="da-DK" sz="1200" dirty="0">
                        <a:effectLst/>
                        <a:latin typeface="+mn-lt"/>
                        <a:ea typeface="Times New Roman"/>
                        <a:cs typeface="Times New Roman"/>
                      </a:endParaRPr>
                    </a:p>
                  </a:txBody>
                  <a:tcPr marL="44450" marR="44450" marT="0" marB="0" anchor="b"/>
                </a:tc>
              </a:tr>
              <a:tr h="633761">
                <a:tc>
                  <a:txBody>
                    <a:bodyPr/>
                    <a:lstStyle/>
                    <a:p>
                      <a:pPr algn="r">
                        <a:lnSpc>
                          <a:spcPts val="1400"/>
                        </a:lnSpc>
                        <a:spcAft>
                          <a:spcPts val="0"/>
                        </a:spcAft>
                      </a:pPr>
                      <a:r>
                        <a:rPr lang="da-DK" sz="1000">
                          <a:effectLst/>
                        </a:rPr>
                        <a:t>1</a:t>
                      </a:r>
                      <a:endParaRPr lang="da-DK" sz="1200">
                        <a:effectLst/>
                        <a:latin typeface="Garamond"/>
                        <a:ea typeface="Times New Roman"/>
                        <a:cs typeface="Times New Roman"/>
                      </a:endParaRPr>
                    </a:p>
                  </a:txBody>
                  <a:tcPr marL="44450" marR="44450" marT="0" marB="0" anchor="b"/>
                </a:tc>
                <a:tc>
                  <a:txBody>
                    <a:bodyPr/>
                    <a:lstStyle/>
                    <a:p>
                      <a:pPr>
                        <a:lnSpc>
                          <a:spcPts val="1400"/>
                        </a:lnSpc>
                        <a:spcAft>
                          <a:spcPts val="0"/>
                        </a:spcAft>
                      </a:pPr>
                      <a:r>
                        <a:rPr lang="da-DK" sz="1000" dirty="0" smtClean="0">
                          <a:effectLst/>
                        </a:rPr>
                        <a:t>Etablering af Adresse </a:t>
                      </a:r>
                      <a:r>
                        <a:rPr lang="da-DK" sz="1000" dirty="0" err="1" smtClean="0">
                          <a:effectLst/>
                        </a:rPr>
                        <a:t>Taskforce</a:t>
                      </a:r>
                      <a:endParaRPr lang="da-DK" sz="1200" dirty="0">
                        <a:effectLst/>
                        <a:latin typeface="Garamond"/>
                        <a:ea typeface="Times New Roman"/>
                        <a:cs typeface="Times New Roman"/>
                      </a:endParaRPr>
                    </a:p>
                  </a:txBody>
                  <a:tcPr marL="44450" marR="44450" marT="0" marB="0" anchor="b"/>
                </a:tc>
                <a:tc>
                  <a:txBody>
                    <a:bodyPr/>
                    <a:lstStyle/>
                    <a:p>
                      <a:pPr algn="r">
                        <a:lnSpc>
                          <a:spcPts val="1400"/>
                        </a:lnSpc>
                        <a:spcAft>
                          <a:spcPts val="0"/>
                        </a:spcAft>
                      </a:pPr>
                      <a:r>
                        <a:rPr lang="da-DK" sz="1000">
                          <a:effectLst/>
                        </a:rPr>
                        <a:t>01-04-2013</a:t>
                      </a:r>
                      <a:endParaRPr lang="da-DK" sz="1200">
                        <a:effectLst/>
                        <a:latin typeface="Garamond"/>
                        <a:ea typeface="Times New Roman"/>
                        <a:cs typeface="Times New Roman"/>
                      </a:endParaRPr>
                    </a:p>
                  </a:txBody>
                  <a:tcPr marL="44450" marR="44450" marT="0" marB="0" anchor="b"/>
                </a:tc>
                <a:tc>
                  <a:txBody>
                    <a:bodyPr/>
                    <a:lstStyle/>
                    <a:p>
                      <a:pPr algn="r">
                        <a:lnSpc>
                          <a:spcPts val="1400"/>
                        </a:lnSpc>
                        <a:spcAft>
                          <a:spcPts val="0"/>
                        </a:spcAft>
                      </a:pPr>
                      <a:r>
                        <a:rPr lang="da-DK" sz="1000">
                          <a:effectLst/>
                        </a:rPr>
                        <a:t>30-04-2013</a:t>
                      </a:r>
                      <a:endParaRPr lang="da-DK" sz="1200">
                        <a:effectLst/>
                        <a:latin typeface="Garamond"/>
                        <a:ea typeface="Times New Roman"/>
                        <a:cs typeface="Times New Roman"/>
                      </a:endParaRPr>
                    </a:p>
                  </a:txBody>
                  <a:tcPr marL="44450" marR="44450" marT="0" marB="0" anchor="b"/>
                </a:tc>
                <a:tc>
                  <a:txBody>
                    <a:bodyPr/>
                    <a:lstStyle/>
                    <a:p>
                      <a:pPr algn="r">
                        <a:lnSpc>
                          <a:spcPts val="1400"/>
                        </a:lnSpc>
                        <a:spcAft>
                          <a:spcPts val="0"/>
                        </a:spcAft>
                      </a:pPr>
                      <a:r>
                        <a:rPr lang="da-DK" sz="1000" dirty="0">
                          <a:effectLst/>
                        </a:rPr>
                        <a:t>1</a:t>
                      </a:r>
                      <a:endParaRPr lang="da-DK" sz="1200" dirty="0">
                        <a:effectLst/>
                        <a:latin typeface="Garamond"/>
                        <a:ea typeface="Times New Roman"/>
                        <a:cs typeface="Times New Roman"/>
                      </a:endParaRPr>
                    </a:p>
                  </a:txBody>
                  <a:tcPr marL="44450" marR="44450" marT="0" marB="0" anchor="b"/>
                </a:tc>
                <a:tc>
                  <a:txBody>
                    <a:bodyPr/>
                    <a:lstStyle/>
                    <a:p>
                      <a:pPr algn="r">
                        <a:lnSpc>
                          <a:spcPts val="1400"/>
                        </a:lnSpc>
                        <a:spcAft>
                          <a:spcPts val="0"/>
                        </a:spcAft>
                      </a:pPr>
                      <a:r>
                        <a:rPr lang="da-DK" sz="1100" dirty="0" smtClean="0">
                          <a:effectLst/>
                          <a:latin typeface="+mn-lt"/>
                          <a:ea typeface="Times New Roman"/>
                          <a:cs typeface="Times New Roman"/>
                        </a:rPr>
                        <a:t>Afsluttet</a:t>
                      </a:r>
                      <a:endParaRPr lang="da-DK" sz="1100" dirty="0">
                        <a:effectLst/>
                        <a:latin typeface="+mn-lt"/>
                        <a:ea typeface="Times New Roman"/>
                        <a:cs typeface="Times New Roman"/>
                      </a:endParaRPr>
                    </a:p>
                  </a:txBody>
                  <a:tcPr marL="44450" marR="44450" marT="0" marB="0" anchor="b"/>
                </a:tc>
              </a:tr>
              <a:tr h="633761">
                <a:tc>
                  <a:txBody>
                    <a:bodyPr/>
                    <a:lstStyle/>
                    <a:p>
                      <a:pPr algn="r">
                        <a:lnSpc>
                          <a:spcPts val="1400"/>
                        </a:lnSpc>
                        <a:spcAft>
                          <a:spcPts val="0"/>
                        </a:spcAft>
                      </a:pPr>
                      <a:r>
                        <a:rPr lang="da-DK" sz="1000">
                          <a:effectLst/>
                        </a:rPr>
                        <a:t>2</a:t>
                      </a:r>
                      <a:endParaRPr lang="da-DK" sz="1200">
                        <a:effectLst/>
                        <a:latin typeface="Garamond"/>
                        <a:ea typeface="Times New Roman"/>
                        <a:cs typeface="Times New Roman"/>
                      </a:endParaRPr>
                    </a:p>
                  </a:txBody>
                  <a:tcPr marL="44450" marR="44450" marT="0" marB="0" anchor="b"/>
                </a:tc>
                <a:tc>
                  <a:txBody>
                    <a:bodyPr/>
                    <a:lstStyle/>
                    <a:p>
                      <a:pPr>
                        <a:lnSpc>
                          <a:spcPts val="1400"/>
                        </a:lnSpc>
                        <a:spcAft>
                          <a:spcPts val="0"/>
                        </a:spcAft>
                      </a:pPr>
                      <a:r>
                        <a:rPr lang="da-DK" sz="1000" dirty="0">
                          <a:effectLst/>
                        </a:rPr>
                        <a:t>Analyse og </a:t>
                      </a:r>
                      <a:r>
                        <a:rPr lang="da-DK" sz="1000" dirty="0" smtClean="0">
                          <a:effectLst/>
                        </a:rPr>
                        <a:t>pilotprojekt(er)</a:t>
                      </a:r>
                      <a:endParaRPr lang="da-DK" sz="1200" dirty="0">
                        <a:effectLst/>
                        <a:latin typeface="Garamond"/>
                        <a:ea typeface="Times New Roman"/>
                        <a:cs typeface="Times New Roman"/>
                      </a:endParaRPr>
                    </a:p>
                  </a:txBody>
                  <a:tcPr marL="44450" marR="44450" marT="0" marB="0" anchor="b"/>
                </a:tc>
                <a:tc>
                  <a:txBody>
                    <a:bodyPr/>
                    <a:lstStyle/>
                    <a:p>
                      <a:pPr algn="r">
                        <a:lnSpc>
                          <a:spcPts val="1400"/>
                        </a:lnSpc>
                        <a:spcAft>
                          <a:spcPts val="0"/>
                        </a:spcAft>
                      </a:pPr>
                      <a:r>
                        <a:rPr lang="da-DK" sz="1000" dirty="0">
                          <a:effectLst/>
                        </a:rPr>
                        <a:t>01-05-2013</a:t>
                      </a:r>
                      <a:endParaRPr lang="da-DK" sz="1200" dirty="0">
                        <a:effectLst/>
                        <a:latin typeface="Garamond"/>
                        <a:ea typeface="Times New Roman"/>
                        <a:cs typeface="Times New Roman"/>
                      </a:endParaRPr>
                    </a:p>
                  </a:txBody>
                  <a:tcPr marL="44450" marR="44450" marT="0" marB="0" anchor="b"/>
                </a:tc>
                <a:tc>
                  <a:txBody>
                    <a:bodyPr/>
                    <a:lstStyle/>
                    <a:p>
                      <a:pPr algn="r">
                        <a:lnSpc>
                          <a:spcPts val="1400"/>
                        </a:lnSpc>
                        <a:spcAft>
                          <a:spcPts val="0"/>
                        </a:spcAft>
                      </a:pPr>
                      <a:r>
                        <a:rPr lang="da-DK" sz="1000" dirty="0">
                          <a:effectLst/>
                        </a:rPr>
                        <a:t>28-02-2014</a:t>
                      </a:r>
                      <a:endParaRPr lang="da-DK" sz="1200" dirty="0">
                        <a:effectLst/>
                        <a:latin typeface="Garamond"/>
                        <a:ea typeface="Times New Roman"/>
                        <a:cs typeface="Times New Roman"/>
                      </a:endParaRPr>
                    </a:p>
                  </a:txBody>
                  <a:tcPr marL="44450" marR="44450" marT="0" marB="0" anchor="b"/>
                </a:tc>
                <a:tc>
                  <a:txBody>
                    <a:bodyPr/>
                    <a:lstStyle/>
                    <a:p>
                      <a:pPr algn="r">
                        <a:lnSpc>
                          <a:spcPts val="1400"/>
                        </a:lnSpc>
                        <a:spcAft>
                          <a:spcPts val="0"/>
                        </a:spcAft>
                      </a:pPr>
                      <a:r>
                        <a:rPr lang="da-DK" sz="1000" dirty="0">
                          <a:effectLst/>
                        </a:rPr>
                        <a:t>10</a:t>
                      </a:r>
                      <a:endParaRPr lang="da-DK" sz="1200" dirty="0">
                        <a:effectLst/>
                        <a:latin typeface="Garamond"/>
                        <a:ea typeface="Times New Roman"/>
                        <a:cs typeface="Times New Roman"/>
                      </a:endParaRPr>
                    </a:p>
                  </a:txBody>
                  <a:tcPr marL="44450" marR="44450" marT="0" marB="0" anchor="b"/>
                </a:tc>
                <a:tc>
                  <a:txBody>
                    <a:bodyPr/>
                    <a:lstStyle/>
                    <a:p>
                      <a:pPr algn="r">
                        <a:lnSpc>
                          <a:spcPts val="1400"/>
                        </a:lnSpc>
                        <a:spcAft>
                          <a:spcPts val="0"/>
                        </a:spcAft>
                      </a:pPr>
                      <a:r>
                        <a:rPr lang="da-DK" sz="1100" dirty="0" err="1" smtClean="0">
                          <a:effectLst/>
                          <a:latin typeface="+mn-lt"/>
                          <a:ea typeface="Times New Roman"/>
                          <a:cs typeface="Times New Roman"/>
                        </a:rPr>
                        <a:t>Igang</a:t>
                      </a:r>
                      <a:endParaRPr lang="da-DK" sz="1100" dirty="0">
                        <a:effectLst/>
                        <a:latin typeface="+mn-lt"/>
                        <a:ea typeface="Times New Roman"/>
                        <a:cs typeface="Times New Roman"/>
                      </a:endParaRPr>
                    </a:p>
                  </a:txBody>
                  <a:tcPr marL="44450" marR="44450" marT="0" marB="0" anchor="b"/>
                </a:tc>
              </a:tr>
              <a:tr h="633761">
                <a:tc>
                  <a:txBody>
                    <a:bodyPr/>
                    <a:lstStyle/>
                    <a:p>
                      <a:pPr algn="r">
                        <a:lnSpc>
                          <a:spcPts val="1400"/>
                        </a:lnSpc>
                        <a:spcAft>
                          <a:spcPts val="0"/>
                        </a:spcAft>
                      </a:pPr>
                      <a:r>
                        <a:rPr lang="da-DK" sz="1000">
                          <a:effectLst/>
                        </a:rPr>
                        <a:t>3</a:t>
                      </a:r>
                      <a:endParaRPr lang="da-DK" sz="1200">
                        <a:effectLst/>
                        <a:latin typeface="Garamond"/>
                        <a:ea typeface="Times New Roman"/>
                        <a:cs typeface="Times New Roman"/>
                      </a:endParaRPr>
                    </a:p>
                  </a:txBody>
                  <a:tcPr marL="44450" marR="44450" marT="0" marB="0" anchor="b"/>
                </a:tc>
                <a:tc>
                  <a:txBody>
                    <a:bodyPr/>
                    <a:lstStyle/>
                    <a:p>
                      <a:pPr>
                        <a:lnSpc>
                          <a:spcPts val="1400"/>
                        </a:lnSpc>
                        <a:spcAft>
                          <a:spcPts val="0"/>
                        </a:spcAft>
                      </a:pPr>
                      <a:r>
                        <a:rPr lang="da-DK" sz="1000" dirty="0">
                          <a:effectLst/>
                        </a:rPr>
                        <a:t>Udpegning </a:t>
                      </a:r>
                      <a:r>
                        <a:rPr lang="da-DK" sz="1000" dirty="0" smtClean="0">
                          <a:effectLst/>
                        </a:rPr>
                        <a:t>af adresser/</a:t>
                      </a:r>
                      <a:r>
                        <a:rPr lang="da-DK" sz="1000" baseline="0" dirty="0" smtClean="0">
                          <a:effectLst/>
                        </a:rPr>
                        <a:t> områder til fastsættelse af supplerende adresser  </a:t>
                      </a:r>
                      <a:endParaRPr lang="da-DK" sz="1200" dirty="0">
                        <a:effectLst/>
                        <a:latin typeface="Garamond"/>
                        <a:ea typeface="Times New Roman"/>
                        <a:cs typeface="Times New Roman"/>
                      </a:endParaRPr>
                    </a:p>
                  </a:txBody>
                  <a:tcPr marL="44450" marR="44450" marT="0" marB="0" anchor="b"/>
                </a:tc>
                <a:tc>
                  <a:txBody>
                    <a:bodyPr/>
                    <a:lstStyle/>
                    <a:p>
                      <a:pPr algn="r">
                        <a:lnSpc>
                          <a:spcPts val="1400"/>
                        </a:lnSpc>
                        <a:spcAft>
                          <a:spcPts val="0"/>
                        </a:spcAft>
                      </a:pPr>
                      <a:r>
                        <a:rPr lang="da-DK" sz="1000">
                          <a:effectLst/>
                        </a:rPr>
                        <a:t>01-01-2013</a:t>
                      </a:r>
                      <a:endParaRPr lang="da-DK" sz="1200">
                        <a:effectLst/>
                        <a:latin typeface="Garamond"/>
                        <a:ea typeface="Times New Roman"/>
                        <a:cs typeface="Times New Roman"/>
                      </a:endParaRPr>
                    </a:p>
                  </a:txBody>
                  <a:tcPr marL="44450" marR="44450" marT="0" marB="0" anchor="b"/>
                </a:tc>
                <a:tc>
                  <a:txBody>
                    <a:bodyPr/>
                    <a:lstStyle/>
                    <a:p>
                      <a:pPr algn="r">
                        <a:lnSpc>
                          <a:spcPts val="1400"/>
                        </a:lnSpc>
                        <a:spcAft>
                          <a:spcPts val="0"/>
                        </a:spcAft>
                      </a:pPr>
                      <a:r>
                        <a:rPr lang="da-DK" sz="1000">
                          <a:effectLst/>
                        </a:rPr>
                        <a:t>30-09-2014</a:t>
                      </a:r>
                      <a:endParaRPr lang="da-DK" sz="1200">
                        <a:effectLst/>
                        <a:latin typeface="Garamond"/>
                        <a:ea typeface="Times New Roman"/>
                        <a:cs typeface="Times New Roman"/>
                      </a:endParaRPr>
                    </a:p>
                  </a:txBody>
                  <a:tcPr marL="44450" marR="44450" marT="0" marB="0" anchor="b"/>
                </a:tc>
                <a:tc>
                  <a:txBody>
                    <a:bodyPr/>
                    <a:lstStyle/>
                    <a:p>
                      <a:pPr algn="r">
                        <a:lnSpc>
                          <a:spcPts val="1400"/>
                        </a:lnSpc>
                        <a:spcAft>
                          <a:spcPts val="0"/>
                        </a:spcAft>
                      </a:pPr>
                      <a:r>
                        <a:rPr lang="da-DK" sz="1000">
                          <a:effectLst/>
                        </a:rPr>
                        <a:t>9</a:t>
                      </a:r>
                      <a:endParaRPr lang="da-DK" sz="1200">
                        <a:effectLst/>
                        <a:latin typeface="Garamond"/>
                        <a:ea typeface="Times New Roman"/>
                        <a:cs typeface="Times New Roman"/>
                      </a:endParaRPr>
                    </a:p>
                  </a:txBody>
                  <a:tcPr marL="44450" marR="44450" marT="0" marB="0" anchor="b"/>
                </a:tc>
                <a:tc>
                  <a:txBody>
                    <a:bodyPr/>
                    <a:lstStyle/>
                    <a:p>
                      <a:pPr algn="r">
                        <a:lnSpc>
                          <a:spcPts val="1400"/>
                        </a:lnSpc>
                        <a:spcAft>
                          <a:spcPts val="0"/>
                        </a:spcAft>
                      </a:pPr>
                      <a:endParaRPr lang="da-DK" sz="1200">
                        <a:effectLst/>
                        <a:latin typeface="Garamond"/>
                        <a:ea typeface="Times New Roman"/>
                        <a:cs typeface="Times New Roman"/>
                      </a:endParaRPr>
                    </a:p>
                  </a:txBody>
                  <a:tcPr marL="44450" marR="44450" marT="0" marB="0" anchor="b"/>
                </a:tc>
              </a:tr>
              <a:tr h="633761">
                <a:tc>
                  <a:txBody>
                    <a:bodyPr/>
                    <a:lstStyle/>
                    <a:p>
                      <a:pPr algn="r">
                        <a:lnSpc>
                          <a:spcPts val="1400"/>
                        </a:lnSpc>
                        <a:spcAft>
                          <a:spcPts val="0"/>
                        </a:spcAft>
                      </a:pPr>
                      <a:r>
                        <a:rPr lang="da-DK" sz="1000">
                          <a:effectLst/>
                        </a:rPr>
                        <a:t>4</a:t>
                      </a:r>
                      <a:endParaRPr lang="da-DK" sz="1200">
                        <a:effectLst/>
                        <a:latin typeface="Garamond"/>
                        <a:ea typeface="Times New Roman"/>
                        <a:cs typeface="Times New Roman"/>
                      </a:endParaRPr>
                    </a:p>
                  </a:txBody>
                  <a:tcPr marL="44450" marR="44450" marT="0" marB="0" anchor="b"/>
                </a:tc>
                <a:tc>
                  <a:txBody>
                    <a:bodyPr/>
                    <a:lstStyle/>
                    <a:p>
                      <a:pPr>
                        <a:lnSpc>
                          <a:spcPts val="1400"/>
                        </a:lnSpc>
                        <a:spcAft>
                          <a:spcPts val="0"/>
                        </a:spcAft>
                      </a:pPr>
                      <a:r>
                        <a:rPr lang="da-DK" sz="1000" dirty="0">
                          <a:effectLst/>
                        </a:rPr>
                        <a:t>Fastsættelse af </a:t>
                      </a:r>
                      <a:r>
                        <a:rPr lang="da-DK" sz="1000" dirty="0" smtClean="0">
                          <a:effectLst/>
                        </a:rPr>
                        <a:t>supplerende</a:t>
                      </a:r>
                      <a:r>
                        <a:rPr lang="da-DK" sz="1000" baseline="0" dirty="0" smtClean="0">
                          <a:effectLst/>
                        </a:rPr>
                        <a:t> </a:t>
                      </a:r>
                      <a:r>
                        <a:rPr lang="da-DK" sz="1000" dirty="0" smtClean="0">
                          <a:effectLst/>
                        </a:rPr>
                        <a:t>adresser</a:t>
                      </a:r>
                      <a:r>
                        <a:rPr lang="da-DK" sz="1000" baseline="0" dirty="0" smtClean="0">
                          <a:effectLst/>
                        </a:rPr>
                        <a:t> </a:t>
                      </a:r>
                      <a:endParaRPr lang="da-DK" sz="1200" dirty="0">
                        <a:effectLst/>
                        <a:latin typeface="Garamond"/>
                        <a:ea typeface="Times New Roman"/>
                        <a:cs typeface="Times New Roman"/>
                      </a:endParaRPr>
                    </a:p>
                  </a:txBody>
                  <a:tcPr marL="44450" marR="44450" marT="0" marB="0" anchor="b"/>
                </a:tc>
                <a:tc>
                  <a:txBody>
                    <a:bodyPr/>
                    <a:lstStyle/>
                    <a:p>
                      <a:pPr algn="r">
                        <a:lnSpc>
                          <a:spcPts val="1400"/>
                        </a:lnSpc>
                        <a:spcAft>
                          <a:spcPts val="0"/>
                        </a:spcAft>
                      </a:pPr>
                      <a:r>
                        <a:rPr lang="da-DK" sz="1000">
                          <a:effectLst/>
                        </a:rPr>
                        <a:t>01-05-2014</a:t>
                      </a:r>
                      <a:endParaRPr lang="da-DK" sz="1200">
                        <a:effectLst/>
                        <a:latin typeface="Garamond"/>
                        <a:ea typeface="Times New Roman"/>
                        <a:cs typeface="Times New Roman"/>
                      </a:endParaRPr>
                    </a:p>
                  </a:txBody>
                  <a:tcPr marL="44450" marR="44450" marT="0" marB="0" anchor="b"/>
                </a:tc>
                <a:tc>
                  <a:txBody>
                    <a:bodyPr/>
                    <a:lstStyle/>
                    <a:p>
                      <a:pPr algn="r">
                        <a:lnSpc>
                          <a:spcPts val="1400"/>
                        </a:lnSpc>
                        <a:spcAft>
                          <a:spcPts val="0"/>
                        </a:spcAft>
                      </a:pPr>
                      <a:r>
                        <a:rPr lang="da-DK" sz="1000">
                          <a:effectLst/>
                        </a:rPr>
                        <a:t>30-10-2015</a:t>
                      </a:r>
                      <a:endParaRPr lang="da-DK" sz="1200">
                        <a:effectLst/>
                        <a:latin typeface="Garamond"/>
                        <a:ea typeface="Times New Roman"/>
                        <a:cs typeface="Times New Roman"/>
                      </a:endParaRPr>
                    </a:p>
                  </a:txBody>
                  <a:tcPr marL="44450" marR="44450" marT="0" marB="0" anchor="b"/>
                </a:tc>
                <a:tc>
                  <a:txBody>
                    <a:bodyPr/>
                    <a:lstStyle/>
                    <a:p>
                      <a:pPr algn="r">
                        <a:lnSpc>
                          <a:spcPts val="1400"/>
                        </a:lnSpc>
                        <a:spcAft>
                          <a:spcPts val="0"/>
                        </a:spcAft>
                      </a:pPr>
                      <a:r>
                        <a:rPr lang="da-DK" sz="1000" dirty="0">
                          <a:effectLst/>
                        </a:rPr>
                        <a:t>18</a:t>
                      </a:r>
                      <a:endParaRPr lang="da-DK" sz="1200" dirty="0">
                        <a:effectLst/>
                        <a:latin typeface="Garamond"/>
                        <a:ea typeface="Times New Roman"/>
                        <a:cs typeface="Times New Roman"/>
                      </a:endParaRPr>
                    </a:p>
                  </a:txBody>
                  <a:tcPr marL="44450" marR="44450" marT="0" marB="0" anchor="b"/>
                </a:tc>
                <a:tc>
                  <a:txBody>
                    <a:bodyPr/>
                    <a:lstStyle/>
                    <a:p>
                      <a:pPr algn="r">
                        <a:lnSpc>
                          <a:spcPts val="1400"/>
                        </a:lnSpc>
                        <a:spcAft>
                          <a:spcPts val="0"/>
                        </a:spcAft>
                      </a:pPr>
                      <a:endParaRPr lang="da-DK" sz="1200" dirty="0">
                        <a:effectLst/>
                        <a:latin typeface="Garamond"/>
                        <a:ea typeface="Times New Roman"/>
                        <a:cs typeface="Times New Roman"/>
                      </a:endParaRPr>
                    </a:p>
                  </a:txBody>
                  <a:tcPr marL="44450" marR="44450" marT="0" marB="0" anchor="b"/>
                </a:tc>
              </a:tr>
            </a:tbl>
          </a:graphicData>
        </a:graphic>
      </p:graphicFrame>
    </p:spTree>
    <p:extLst>
      <p:ext uri="{BB962C8B-B14F-4D97-AF65-F5344CB8AC3E}">
        <p14:creationId xmlns:p14="http://schemas.microsoft.com/office/powerpoint/2010/main" val="28975972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rbindelse 15"/>
          <p:cNvSpPr/>
          <p:nvPr/>
        </p:nvSpPr>
        <p:spPr>
          <a:xfrm>
            <a:off x="5652120" y="1507375"/>
            <a:ext cx="2304256" cy="2177756"/>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Forbindelse 12"/>
          <p:cNvSpPr/>
          <p:nvPr/>
        </p:nvSpPr>
        <p:spPr>
          <a:xfrm>
            <a:off x="1086027" y="1588171"/>
            <a:ext cx="2304256" cy="209696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itel 1"/>
          <p:cNvSpPr txBox="1">
            <a:spLocks/>
          </p:cNvSpPr>
          <p:nvPr/>
        </p:nvSpPr>
        <p:spPr>
          <a:xfrm>
            <a:off x="1753344" y="11688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a-DK" dirty="0" smtClean="0"/>
              <a:t>Projektets målbare mål</a:t>
            </a:r>
            <a:endParaRPr lang="da-DK"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3717032"/>
            <a:ext cx="4068877" cy="2636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ktangel 6"/>
          <p:cNvSpPr/>
          <p:nvPr/>
        </p:nvSpPr>
        <p:spPr>
          <a:xfrm>
            <a:off x="1287256" y="2011477"/>
            <a:ext cx="1901797" cy="1169551"/>
          </a:xfrm>
          <a:prstGeom prst="rect">
            <a:avLst/>
          </a:prstGeom>
        </p:spPr>
        <p:txBody>
          <a:bodyPr wrap="square">
            <a:spAutoFit/>
          </a:bodyPr>
          <a:lstStyle/>
          <a:p>
            <a:pPr algn="ctr">
              <a:lnSpc>
                <a:spcPts val="1400"/>
              </a:lnSpc>
              <a:spcAft>
                <a:spcPts val="0"/>
              </a:spcAft>
            </a:pPr>
            <a:r>
              <a:rPr lang="da-DK" dirty="0"/>
              <a:t>99,5% </a:t>
            </a:r>
            <a:endParaRPr lang="da-DK" dirty="0" smtClean="0"/>
          </a:p>
          <a:p>
            <a:pPr algn="ctr">
              <a:lnSpc>
                <a:spcPts val="1400"/>
              </a:lnSpc>
              <a:spcAft>
                <a:spcPts val="0"/>
              </a:spcAft>
            </a:pPr>
            <a:r>
              <a:rPr lang="da-DK" dirty="0" smtClean="0"/>
              <a:t>af </a:t>
            </a:r>
            <a:r>
              <a:rPr lang="da-DK" dirty="0"/>
              <a:t>borgerne </a:t>
            </a:r>
            <a:r>
              <a:rPr lang="da-DK" dirty="0" smtClean="0"/>
              <a:t>inden udgangen </a:t>
            </a:r>
            <a:r>
              <a:rPr lang="da-DK" dirty="0"/>
              <a:t>af </a:t>
            </a:r>
            <a:r>
              <a:rPr lang="da-DK" dirty="0" smtClean="0"/>
              <a:t>2015 kan registres </a:t>
            </a:r>
            <a:r>
              <a:rPr lang="da-DK" dirty="0"/>
              <a:t>på en autoritativ </a:t>
            </a:r>
            <a:r>
              <a:rPr lang="da-DK" dirty="0" smtClean="0"/>
              <a:t>adresse</a:t>
            </a:r>
            <a:endParaRPr lang="da-DK" sz="2400" dirty="0">
              <a:latin typeface="Garamond"/>
              <a:ea typeface="Times New Roman"/>
              <a:cs typeface="Times New Roman"/>
            </a:endParaRPr>
          </a:p>
        </p:txBody>
      </p:sp>
      <p:sp>
        <p:nvSpPr>
          <p:cNvPr id="4" name="Rektangel 3"/>
          <p:cNvSpPr/>
          <p:nvPr/>
        </p:nvSpPr>
        <p:spPr>
          <a:xfrm>
            <a:off x="5868144" y="2060847"/>
            <a:ext cx="1944216" cy="1188530"/>
          </a:xfrm>
          <a:prstGeom prst="rect">
            <a:avLst/>
          </a:prstGeom>
        </p:spPr>
        <p:txBody>
          <a:bodyPr wrap="square">
            <a:spAutoFit/>
          </a:bodyPr>
          <a:lstStyle/>
          <a:p>
            <a:pPr algn="ctr">
              <a:lnSpc>
                <a:spcPts val="1400"/>
              </a:lnSpc>
              <a:spcAft>
                <a:spcPts val="0"/>
              </a:spcAft>
            </a:pPr>
            <a:r>
              <a:rPr lang="da-DK" dirty="0"/>
              <a:t>99,5% af virksomheder </a:t>
            </a:r>
            <a:r>
              <a:rPr lang="da-DK" dirty="0" smtClean="0"/>
              <a:t>inden </a:t>
            </a:r>
            <a:r>
              <a:rPr lang="da-DK" dirty="0"/>
              <a:t>udgangen af 2015 </a:t>
            </a:r>
            <a:r>
              <a:rPr lang="da-DK" dirty="0" smtClean="0"/>
              <a:t>kan</a:t>
            </a:r>
            <a:r>
              <a:rPr lang="da-DK" dirty="0"/>
              <a:t> </a:t>
            </a:r>
            <a:r>
              <a:rPr lang="da-DK" dirty="0" smtClean="0"/>
              <a:t>registres </a:t>
            </a:r>
            <a:r>
              <a:rPr lang="da-DK" dirty="0"/>
              <a:t>på en autoritativ </a:t>
            </a:r>
            <a:r>
              <a:rPr lang="da-DK" dirty="0" smtClean="0"/>
              <a:t>adresse</a:t>
            </a:r>
            <a:endParaRPr lang="da-DK" sz="2400" dirty="0">
              <a:latin typeface="Garamond"/>
              <a:ea typeface="Times New Roman"/>
              <a:cs typeface="Times New Roman"/>
            </a:endParaRPr>
          </a:p>
        </p:txBody>
      </p:sp>
    </p:spTree>
    <p:extLst>
      <p:ext uri="{BB962C8B-B14F-4D97-AF65-F5344CB8AC3E}">
        <p14:creationId xmlns:p14="http://schemas.microsoft.com/office/powerpoint/2010/main" val="42636324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188640"/>
            <a:ext cx="8229600" cy="1143000"/>
          </a:xfrm>
        </p:spPr>
        <p:txBody>
          <a:bodyPr/>
          <a:lstStyle/>
          <a:p>
            <a:r>
              <a:rPr lang="da-DK" dirty="0" smtClean="0"/>
              <a:t>Faseoversigt</a:t>
            </a:r>
            <a:endParaRPr lang="da-DK" dirty="0"/>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3375100757"/>
              </p:ext>
            </p:extLst>
          </p:nvPr>
        </p:nvGraphicFramePr>
        <p:xfrm>
          <a:off x="827584" y="1772816"/>
          <a:ext cx="7056785" cy="4248473"/>
        </p:xfrm>
        <a:graphic>
          <a:graphicData uri="http://schemas.openxmlformats.org/drawingml/2006/table">
            <a:tbl>
              <a:tblPr firstRow="1" firstCol="1" bandRow="1" bandCol="1">
                <a:tableStyleId>{5C22544A-7EE6-4342-B048-85BDC9FD1C3A}</a:tableStyleId>
              </a:tblPr>
              <a:tblGrid>
                <a:gridCol w="828728"/>
                <a:gridCol w="2080099"/>
                <a:gridCol w="1223131"/>
                <a:gridCol w="1223131"/>
                <a:gridCol w="850848"/>
                <a:gridCol w="850848"/>
              </a:tblGrid>
              <a:tr h="706921">
                <a:tc>
                  <a:txBody>
                    <a:bodyPr/>
                    <a:lstStyle/>
                    <a:p>
                      <a:pPr algn="r">
                        <a:lnSpc>
                          <a:spcPts val="1400"/>
                        </a:lnSpc>
                        <a:spcAft>
                          <a:spcPts val="0"/>
                        </a:spcAft>
                      </a:pPr>
                      <a:r>
                        <a:rPr lang="da-DK" sz="1000" dirty="0">
                          <a:effectLst/>
                        </a:rPr>
                        <a:t>Fase Nr.</a:t>
                      </a:r>
                      <a:endParaRPr lang="da-DK" sz="1200" dirty="0">
                        <a:effectLst/>
                        <a:latin typeface="Garamond"/>
                        <a:ea typeface="Times New Roman"/>
                        <a:cs typeface="Times New Roman"/>
                      </a:endParaRPr>
                    </a:p>
                  </a:txBody>
                  <a:tcPr marL="44450" marR="44450" marT="0" marB="0" anchor="b"/>
                </a:tc>
                <a:tc>
                  <a:txBody>
                    <a:bodyPr/>
                    <a:lstStyle/>
                    <a:p>
                      <a:pPr>
                        <a:lnSpc>
                          <a:spcPts val="1400"/>
                        </a:lnSpc>
                        <a:spcAft>
                          <a:spcPts val="0"/>
                        </a:spcAft>
                      </a:pPr>
                      <a:r>
                        <a:rPr lang="da-DK" sz="1000" dirty="0">
                          <a:effectLst/>
                        </a:rPr>
                        <a:t>Fasenavn</a:t>
                      </a:r>
                      <a:endParaRPr lang="da-DK" sz="1200" dirty="0">
                        <a:effectLst/>
                        <a:latin typeface="Garamond"/>
                        <a:ea typeface="Times New Roman"/>
                        <a:cs typeface="Times New Roman"/>
                      </a:endParaRPr>
                    </a:p>
                  </a:txBody>
                  <a:tcPr marL="44450" marR="44450" marT="0" marB="0" anchor="b"/>
                </a:tc>
                <a:tc>
                  <a:txBody>
                    <a:bodyPr/>
                    <a:lstStyle/>
                    <a:p>
                      <a:pPr algn="r">
                        <a:lnSpc>
                          <a:spcPts val="1400"/>
                        </a:lnSpc>
                        <a:spcAft>
                          <a:spcPts val="0"/>
                        </a:spcAft>
                      </a:pPr>
                      <a:r>
                        <a:rPr lang="da-DK" sz="1000">
                          <a:effectLst/>
                        </a:rPr>
                        <a:t>Startdato</a:t>
                      </a:r>
                      <a:endParaRPr lang="da-DK" sz="1200">
                        <a:effectLst/>
                        <a:latin typeface="Garamond"/>
                        <a:ea typeface="Times New Roman"/>
                        <a:cs typeface="Times New Roman"/>
                      </a:endParaRPr>
                    </a:p>
                  </a:txBody>
                  <a:tcPr marL="44450" marR="44450" marT="0" marB="0" anchor="b"/>
                </a:tc>
                <a:tc>
                  <a:txBody>
                    <a:bodyPr/>
                    <a:lstStyle/>
                    <a:p>
                      <a:pPr algn="r">
                        <a:lnSpc>
                          <a:spcPts val="1400"/>
                        </a:lnSpc>
                        <a:spcAft>
                          <a:spcPts val="0"/>
                        </a:spcAft>
                      </a:pPr>
                      <a:r>
                        <a:rPr lang="da-DK" sz="1000" dirty="0">
                          <a:effectLst/>
                        </a:rPr>
                        <a:t>Slutdato</a:t>
                      </a:r>
                      <a:endParaRPr lang="da-DK" sz="1200" dirty="0">
                        <a:effectLst/>
                        <a:latin typeface="Garamond"/>
                        <a:ea typeface="Times New Roman"/>
                        <a:cs typeface="Times New Roman"/>
                      </a:endParaRPr>
                    </a:p>
                  </a:txBody>
                  <a:tcPr marL="44450" marR="44450" marT="0" marB="0" anchor="b"/>
                </a:tc>
                <a:tc>
                  <a:txBody>
                    <a:bodyPr/>
                    <a:lstStyle/>
                    <a:p>
                      <a:pPr algn="r">
                        <a:lnSpc>
                          <a:spcPts val="1400"/>
                        </a:lnSpc>
                        <a:spcAft>
                          <a:spcPts val="0"/>
                        </a:spcAft>
                      </a:pPr>
                      <a:r>
                        <a:rPr lang="da-DK" sz="1000" dirty="0">
                          <a:effectLst/>
                        </a:rPr>
                        <a:t>Varighed (</a:t>
                      </a:r>
                      <a:r>
                        <a:rPr lang="da-DK" sz="1000" dirty="0" err="1">
                          <a:effectLst/>
                        </a:rPr>
                        <a:t>mdr</a:t>
                      </a:r>
                      <a:r>
                        <a:rPr lang="da-DK" sz="1000" dirty="0">
                          <a:effectLst/>
                        </a:rPr>
                        <a:t>)</a:t>
                      </a:r>
                      <a:endParaRPr lang="da-DK" sz="1200" dirty="0">
                        <a:effectLst/>
                        <a:latin typeface="Garamond"/>
                        <a:ea typeface="Times New Roman"/>
                        <a:cs typeface="Times New Roman"/>
                      </a:endParaRPr>
                    </a:p>
                  </a:txBody>
                  <a:tcPr marL="44450" marR="44450" marT="0" marB="0" anchor="b"/>
                </a:tc>
                <a:tc>
                  <a:txBody>
                    <a:bodyPr/>
                    <a:lstStyle/>
                    <a:p>
                      <a:pPr algn="r">
                        <a:lnSpc>
                          <a:spcPts val="1400"/>
                        </a:lnSpc>
                        <a:spcAft>
                          <a:spcPts val="0"/>
                        </a:spcAft>
                      </a:pPr>
                      <a:r>
                        <a:rPr lang="da-DK" sz="1200" dirty="0" smtClean="0">
                          <a:effectLst/>
                          <a:latin typeface="+mn-lt"/>
                          <a:ea typeface="Times New Roman"/>
                          <a:cs typeface="Times New Roman"/>
                        </a:rPr>
                        <a:t>Status</a:t>
                      </a:r>
                      <a:endParaRPr lang="da-DK" sz="1200" dirty="0">
                        <a:effectLst/>
                        <a:latin typeface="+mn-lt"/>
                        <a:ea typeface="Times New Roman"/>
                        <a:cs typeface="Times New Roman"/>
                      </a:endParaRPr>
                    </a:p>
                  </a:txBody>
                  <a:tcPr marL="44450" marR="44450" marT="0" marB="0" anchor="b"/>
                </a:tc>
              </a:tr>
              <a:tr h="885388">
                <a:tc>
                  <a:txBody>
                    <a:bodyPr/>
                    <a:lstStyle/>
                    <a:p>
                      <a:pPr algn="r">
                        <a:lnSpc>
                          <a:spcPts val="1400"/>
                        </a:lnSpc>
                        <a:spcAft>
                          <a:spcPts val="0"/>
                        </a:spcAft>
                      </a:pPr>
                      <a:r>
                        <a:rPr lang="da-DK" sz="1000" dirty="0">
                          <a:effectLst/>
                        </a:rPr>
                        <a:t>1</a:t>
                      </a:r>
                      <a:endParaRPr lang="da-DK" sz="1200" dirty="0">
                        <a:effectLst/>
                        <a:latin typeface="Garamond"/>
                        <a:ea typeface="Times New Roman"/>
                        <a:cs typeface="Times New Roman"/>
                      </a:endParaRPr>
                    </a:p>
                  </a:txBody>
                  <a:tcPr marL="44450" marR="44450" marT="0" marB="0" anchor="b"/>
                </a:tc>
                <a:tc>
                  <a:txBody>
                    <a:bodyPr/>
                    <a:lstStyle/>
                    <a:p>
                      <a:pPr>
                        <a:lnSpc>
                          <a:spcPts val="1400"/>
                        </a:lnSpc>
                        <a:spcAft>
                          <a:spcPts val="0"/>
                        </a:spcAft>
                      </a:pPr>
                      <a:r>
                        <a:rPr lang="da-DK" sz="1000" dirty="0" smtClean="0">
                          <a:effectLst/>
                        </a:rPr>
                        <a:t>Etablering af Adresse </a:t>
                      </a:r>
                      <a:r>
                        <a:rPr lang="da-DK" sz="1000" dirty="0" err="1" smtClean="0">
                          <a:effectLst/>
                        </a:rPr>
                        <a:t>Taskforce</a:t>
                      </a:r>
                      <a:endParaRPr lang="da-DK" sz="1200" dirty="0">
                        <a:effectLst/>
                        <a:latin typeface="Garamond"/>
                        <a:ea typeface="Times New Roman"/>
                        <a:cs typeface="Times New Roman"/>
                      </a:endParaRPr>
                    </a:p>
                  </a:txBody>
                  <a:tcPr marL="44450" marR="44450" marT="0" marB="0" anchor="b"/>
                </a:tc>
                <a:tc>
                  <a:txBody>
                    <a:bodyPr/>
                    <a:lstStyle/>
                    <a:p>
                      <a:pPr algn="r">
                        <a:lnSpc>
                          <a:spcPts val="1400"/>
                        </a:lnSpc>
                        <a:spcAft>
                          <a:spcPts val="0"/>
                        </a:spcAft>
                      </a:pPr>
                      <a:r>
                        <a:rPr lang="da-DK" sz="1000">
                          <a:effectLst/>
                        </a:rPr>
                        <a:t>01-04-2013</a:t>
                      </a:r>
                      <a:endParaRPr lang="da-DK" sz="1200">
                        <a:effectLst/>
                        <a:latin typeface="Garamond"/>
                        <a:ea typeface="Times New Roman"/>
                        <a:cs typeface="Times New Roman"/>
                      </a:endParaRPr>
                    </a:p>
                  </a:txBody>
                  <a:tcPr marL="44450" marR="44450" marT="0" marB="0" anchor="b"/>
                </a:tc>
                <a:tc>
                  <a:txBody>
                    <a:bodyPr/>
                    <a:lstStyle/>
                    <a:p>
                      <a:pPr algn="r">
                        <a:lnSpc>
                          <a:spcPts val="1400"/>
                        </a:lnSpc>
                        <a:spcAft>
                          <a:spcPts val="0"/>
                        </a:spcAft>
                      </a:pPr>
                      <a:r>
                        <a:rPr lang="da-DK" sz="1000">
                          <a:effectLst/>
                        </a:rPr>
                        <a:t>30-04-2013</a:t>
                      </a:r>
                      <a:endParaRPr lang="da-DK" sz="1200">
                        <a:effectLst/>
                        <a:latin typeface="Garamond"/>
                        <a:ea typeface="Times New Roman"/>
                        <a:cs typeface="Times New Roman"/>
                      </a:endParaRPr>
                    </a:p>
                  </a:txBody>
                  <a:tcPr marL="44450" marR="44450" marT="0" marB="0" anchor="b"/>
                </a:tc>
                <a:tc>
                  <a:txBody>
                    <a:bodyPr/>
                    <a:lstStyle/>
                    <a:p>
                      <a:pPr algn="r">
                        <a:lnSpc>
                          <a:spcPts val="1400"/>
                        </a:lnSpc>
                        <a:spcAft>
                          <a:spcPts val="0"/>
                        </a:spcAft>
                      </a:pPr>
                      <a:r>
                        <a:rPr lang="da-DK" sz="1000" dirty="0">
                          <a:effectLst/>
                        </a:rPr>
                        <a:t>1</a:t>
                      </a:r>
                      <a:endParaRPr lang="da-DK" sz="1200" dirty="0">
                        <a:effectLst/>
                        <a:latin typeface="Garamond"/>
                        <a:ea typeface="Times New Roman"/>
                        <a:cs typeface="Times New Roman"/>
                      </a:endParaRPr>
                    </a:p>
                  </a:txBody>
                  <a:tcPr marL="44450" marR="44450" marT="0" marB="0" anchor="b"/>
                </a:tc>
                <a:tc>
                  <a:txBody>
                    <a:bodyPr/>
                    <a:lstStyle/>
                    <a:p>
                      <a:pPr algn="r">
                        <a:lnSpc>
                          <a:spcPts val="1400"/>
                        </a:lnSpc>
                        <a:spcAft>
                          <a:spcPts val="0"/>
                        </a:spcAft>
                      </a:pPr>
                      <a:r>
                        <a:rPr lang="da-DK" sz="1100" dirty="0" smtClean="0">
                          <a:effectLst/>
                          <a:latin typeface="+mn-lt"/>
                          <a:ea typeface="Times New Roman"/>
                          <a:cs typeface="Times New Roman"/>
                        </a:rPr>
                        <a:t>Afsluttet</a:t>
                      </a:r>
                      <a:endParaRPr lang="da-DK" sz="1100" dirty="0">
                        <a:effectLst/>
                        <a:latin typeface="+mn-lt"/>
                        <a:ea typeface="Times New Roman"/>
                        <a:cs typeface="Times New Roman"/>
                      </a:endParaRPr>
                    </a:p>
                  </a:txBody>
                  <a:tcPr marL="44450" marR="44450" marT="0" marB="0" anchor="b"/>
                </a:tc>
              </a:tr>
              <a:tr h="885388">
                <a:tc>
                  <a:txBody>
                    <a:bodyPr/>
                    <a:lstStyle/>
                    <a:p>
                      <a:pPr algn="r">
                        <a:lnSpc>
                          <a:spcPts val="1400"/>
                        </a:lnSpc>
                        <a:spcAft>
                          <a:spcPts val="0"/>
                        </a:spcAft>
                      </a:pPr>
                      <a:r>
                        <a:rPr lang="da-DK" sz="1000">
                          <a:effectLst/>
                        </a:rPr>
                        <a:t>2</a:t>
                      </a:r>
                      <a:endParaRPr lang="da-DK" sz="1200">
                        <a:effectLst/>
                        <a:latin typeface="Garamond"/>
                        <a:ea typeface="Times New Roman"/>
                        <a:cs typeface="Times New Roman"/>
                      </a:endParaRPr>
                    </a:p>
                  </a:txBody>
                  <a:tcPr marL="44450" marR="44450" marT="0" marB="0" anchor="b"/>
                </a:tc>
                <a:tc>
                  <a:txBody>
                    <a:bodyPr/>
                    <a:lstStyle/>
                    <a:p>
                      <a:pPr>
                        <a:lnSpc>
                          <a:spcPts val="1400"/>
                        </a:lnSpc>
                        <a:spcAft>
                          <a:spcPts val="0"/>
                        </a:spcAft>
                      </a:pPr>
                      <a:r>
                        <a:rPr lang="da-DK" sz="1000" dirty="0">
                          <a:effectLst/>
                        </a:rPr>
                        <a:t>Analyse og </a:t>
                      </a:r>
                      <a:r>
                        <a:rPr lang="da-DK" sz="1000" dirty="0" smtClean="0">
                          <a:effectLst/>
                        </a:rPr>
                        <a:t>pilotprojekt(er)</a:t>
                      </a:r>
                      <a:endParaRPr lang="da-DK" sz="1200" dirty="0">
                        <a:effectLst/>
                        <a:latin typeface="Garamond"/>
                        <a:ea typeface="Times New Roman"/>
                        <a:cs typeface="Times New Roman"/>
                      </a:endParaRPr>
                    </a:p>
                  </a:txBody>
                  <a:tcPr marL="44450" marR="44450" marT="0" marB="0" anchor="b"/>
                </a:tc>
                <a:tc>
                  <a:txBody>
                    <a:bodyPr/>
                    <a:lstStyle/>
                    <a:p>
                      <a:pPr algn="r">
                        <a:lnSpc>
                          <a:spcPts val="1400"/>
                        </a:lnSpc>
                        <a:spcAft>
                          <a:spcPts val="0"/>
                        </a:spcAft>
                      </a:pPr>
                      <a:r>
                        <a:rPr lang="da-DK" sz="1000" dirty="0">
                          <a:effectLst/>
                        </a:rPr>
                        <a:t>01-05-2013</a:t>
                      </a:r>
                      <a:endParaRPr lang="da-DK" sz="1200" dirty="0">
                        <a:effectLst/>
                        <a:latin typeface="Garamond"/>
                        <a:ea typeface="Times New Roman"/>
                        <a:cs typeface="Times New Roman"/>
                      </a:endParaRPr>
                    </a:p>
                  </a:txBody>
                  <a:tcPr marL="44450" marR="44450" marT="0" marB="0" anchor="b"/>
                </a:tc>
                <a:tc>
                  <a:txBody>
                    <a:bodyPr/>
                    <a:lstStyle/>
                    <a:p>
                      <a:pPr algn="r">
                        <a:lnSpc>
                          <a:spcPts val="1400"/>
                        </a:lnSpc>
                        <a:spcAft>
                          <a:spcPts val="0"/>
                        </a:spcAft>
                      </a:pPr>
                      <a:r>
                        <a:rPr lang="da-DK" sz="1000" dirty="0">
                          <a:effectLst/>
                        </a:rPr>
                        <a:t>28-02-2014</a:t>
                      </a:r>
                      <a:endParaRPr lang="da-DK" sz="1200" dirty="0">
                        <a:effectLst/>
                        <a:latin typeface="Garamond"/>
                        <a:ea typeface="Times New Roman"/>
                        <a:cs typeface="Times New Roman"/>
                      </a:endParaRPr>
                    </a:p>
                  </a:txBody>
                  <a:tcPr marL="44450" marR="44450" marT="0" marB="0" anchor="b"/>
                </a:tc>
                <a:tc>
                  <a:txBody>
                    <a:bodyPr/>
                    <a:lstStyle/>
                    <a:p>
                      <a:pPr algn="r">
                        <a:lnSpc>
                          <a:spcPts val="1400"/>
                        </a:lnSpc>
                        <a:spcAft>
                          <a:spcPts val="0"/>
                        </a:spcAft>
                      </a:pPr>
                      <a:r>
                        <a:rPr lang="da-DK" sz="1000" dirty="0">
                          <a:effectLst/>
                        </a:rPr>
                        <a:t>10</a:t>
                      </a:r>
                      <a:endParaRPr lang="da-DK" sz="1200" dirty="0">
                        <a:effectLst/>
                        <a:latin typeface="Garamond"/>
                        <a:ea typeface="Times New Roman"/>
                        <a:cs typeface="Times New Roman"/>
                      </a:endParaRPr>
                    </a:p>
                  </a:txBody>
                  <a:tcPr marL="44450" marR="44450" marT="0" marB="0" anchor="b"/>
                </a:tc>
                <a:tc>
                  <a:txBody>
                    <a:bodyPr/>
                    <a:lstStyle/>
                    <a:p>
                      <a:pPr algn="r">
                        <a:lnSpc>
                          <a:spcPts val="1400"/>
                        </a:lnSpc>
                        <a:spcAft>
                          <a:spcPts val="0"/>
                        </a:spcAft>
                      </a:pPr>
                      <a:r>
                        <a:rPr lang="da-DK" sz="1100" dirty="0" err="1" smtClean="0">
                          <a:effectLst/>
                          <a:latin typeface="+mn-lt"/>
                          <a:ea typeface="Times New Roman"/>
                          <a:cs typeface="Times New Roman"/>
                        </a:rPr>
                        <a:t>Igang</a:t>
                      </a:r>
                      <a:endParaRPr lang="da-DK" sz="1100" dirty="0">
                        <a:effectLst/>
                        <a:latin typeface="+mn-lt"/>
                        <a:ea typeface="Times New Roman"/>
                        <a:cs typeface="Times New Roman"/>
                      </a:endParaRPr>
                    </a:p>
                  </a:txBody>
                  <a:tcPr marL="44450" marR="44450" marT="0" marB="0" anchor="b"/>
                </a:tc>
              </a:tr>
              <a:tr h="885388">
                <a:tc>
                  <a:txBody>
                    <a:bodyPr/>
                    <a:lstStyle/>
                    <a:p>
                      <a:pPr algn="r">
                        <a:lnSpc>
                          <a:spcPts val="1400"/>
                        </a:lnSpc>
                        <a:spcAft>
                          <a:spcPts val="0"/>
                        </a:spcAft>
                      </a:pPr>
                      <a:r>
                        <a:rPr lang="da-DK" sz="1000">
                          <a:effectLst/>
                        </a:rPr>
                        <a:t>3</a:t>
                      </a:r>
                      <a:endParaRPr lang="da-DK" sz="1200">
                        <a:effectLst/>
                        <a:latin typeface="Garamond"/>
                        <a:ea typeface="Times New Roman"/>
                        <a:cs typeface="Times New Roman"/>
                      </a:endParaRPr>
                    </a:p>
                  </a:txBody>
                  <a:tcPr marL="44450" marR="44450" marT="0" marB="0" anchor="b"/>
                </a:tc>
                <a:tc>
                  <a:txBody>
                    <a:bodyPr/>
                    <a:lstStyle/>
                    <a:p>
                      <a:pPr>
                        <a:lnSpc>
                          <a:spcPts val="1400"/>
                        </a:lnSpc>
                        <a:spcAft>
                          <a:spcPts val="0"/>
                        </a:spcAft>
                      </a:pPr>
                      <a:r>
                        <a:rPr lang="da-DK" sz="1000" dirty="0">
                          <a:effectLst/>
                        </a:rPr>
                        <a:t>Udpegning </a:t>
                      </a:r>
                      <a:r>
                        <a:rPr lang="da-DK" sz="1000" dirty="0" smtClean="0">
                          <a:effectLst/>
                        </a:rPr>
                        <a:t>af adresser/</a:t>
                      </a:r>
                      <a:r>
                        <a:rPr lang="da-DK" sz="1000" baseline="0" dirty="0" smtClean="0">
                          <a:effectLst/>
                        </a:rPr>
                        <a:t> områder til fastsættelse af supplerende adresser  </a:t>
                      </a:r>
                      <a:endParaRPr lang="da-DK" sz="1200" dirty="0">
                        <a:effectLst/>
                        <a:latin typeface="Garamond"/>
                        <a:ea typeface="Times New Roman"/>
                        <a:cs typeface="Times New Roman"/>
                      </a:endParaRPr>
                    </a:p>
                  </a:txBody>
                  <a:tcPr marL="44450" marR="44450" marT="0" marB="0" anchor="b"/>
                </a:tc>
                <a:tc>
                  <a:txBody>
                    <a:bodyPr/>
                    <a:lstStyle/>
                    <a:p>
                      <a:pPr algn="r">
                        <a:lnSpc>
                          <a:spcPts val="1400"/>
                        </a:lnSpc>
                        <a:spcAft>
                          <a:spcPts val="0"/>
                        </a:spcAft>
                      </a:pPr>
                      <a:r>
                        <a:rPr lang="da-DK" sz="1000">
                          <a:effectLst/>
                        </a:rPr>
                        <a:t>01-01-2013</a:t>
                      </a:r>
                      <a:endParaRPr lang="da-DK" sz="1200">
                        <a:effectLst/>
                        <a:latin typeface="Garamond"/>
                        <a:ea typeface="Times New Roman"/>
                        <a:cs typeface="Times New Roman"/>
                      </a:endParaRPr>
                    </a:p>
                  </a:txBody>
                  <a:tcPr marL="44450" marR="44450" marT="0" marB="0" anchor="b"/>
                </a:tc>
                <a:tc>
                  <a:txBody>
                    <a:bodyPr/>
                    <a:lstStyle/>
                    <a:p>
                      <a:pPr algn="r">
                        <a:lnSpc>
                          <a:spcPts val="1400"/>
                        </a:lnSpc>
                        <a:spcAft>
                          <a:spcPts val="0"/>
                        </a:spcAft>
                      </a:pPr>
                      <a:r>
                        <a:rPr lang="da-DK" sz="1000">
                          <a:effectLst/>
                        </a:rPr>
                        <a:t>30-09-2014</a:t>
                      </a:r>
                      <a:endParaRPr lang="da-DK" sz="1200">
                        <a:effectLst/>
                        <a:latin typeface="Garamond"/>
                        <a:ea typeface="Times New Roman"/>
                        <a:cs typeface="Times New Roman"/>
                      </a:endParaRPr>
                    </a:p>
                  </a:txBody>
                  <a:tcPr marL="44450" marR="44450" marT="0" marB="0" anchor="b"/>
                </a:tc>
                <a:tc>
                  <a:txBody>
                    <a:bodyPr/>
                    <a:lstStyle/>
                    <a:p>
                      <a:pPr algn="r">
                        <a:lnSpc>
                          <a:spcPts val="1400"/>
                        </a:lnSpc>
                        <a:spcAft>
                          <a:spcPts val="0"/>
                        </a:spcAft>
                      </a:pPr>
                      <a:r>
                        <a:rPr lang="da-DK" sz="1000">
                          <a:effectLst/>
                        </a:rPr>
                        <a:t>9</a:t>
                      </a:r>
                      <a:endParaRPr lang="da-DK" sz="1200">
                        <a:effectLst/>
                        <a:latin typeface="Garamond"/>
                        <a:ea typeface="Times New Roman"/>
                        <a:cs typeface="Times New Roman"/>
                      </a:endParaRPr>
                    </a:p>
                  </a:txBody>
                  <a:tcPr marL="44450" marR="44450" marT="0" marB="0" anchor="b"/>
                </a:tc>
                <a:tc>
                  <a:txBody>
                    <a:bodyPr/>
                    <a:lstStyle/>
                    <a:p>
                      <a:pPr algn="r">
                        <a:lnSpc>
                          <a:spcPts val="1400"/>
                        </a:lnSpc>
                        <a:spcAft>
                          <a:spcPts val="0"/>
                        </a:spcAft>
                      </a:pPr>
                      <a:endParaRPr lang="da-DK" sz="1200">
                        <a:effectLst/>
                        <a:latin typeface="Garamond"/>
                        <a:ea typeface="Times New Roman"/>
                        <a:cs typeface="Times New Roman"/>
                      </a:endParaRPr>
                    </a:p>
                  </a:txBody>
                  <a:tcPr marL="44450" marR="44450" marT="0" marB="0" anchor="b"/>
                </a:tc>
              </a:tr>
              <a:tr h="885388">
                <a:tc>
                  <a:txBody>
                    <a:bodyPr/>
                    <a:lstStyle/>
                    <a:p>
                      <a:pPr algn="r">
                        <a:lnSpc>
                          <a:spcPts val="1400"/>
                        </a:lnSpc>
                        <a:spcAft>
                          <a:spcPts val="0"/>
                        </a:spcAft>
                      </a:pPr>
                      <a:r>
                        <a:rPr lang="da-DK" sz="1000">
                          <a:effectLst/>
                        </a:rPr>
                        <a:t>4</a:t>
                      </a:r>
                      <a:endParaRPr lang="da-DK" sz="1200">
                        <a:effectLst/>
                        <a:latin typeface="Garamond"/>
                        <a:ea typeface="Times New Roman"/>
                        <a:cs typeface="Times New Roman"/>
                      </a:endParaRPr>
                    </a:p>
                  </a:txBody>
                  <a:tcPr marL="44450" marR="44450" marT="0" marB="0" anchor="b"/>
                </a:tc>
                <a:tc>
                  <a:txBody>
                    <a:bodyPr/>
                    <a:lstStyle/>
                    <a:p>
                      <a:pPr>
                        <a:lnSpc>
                          <a:spcPts val="1400"/>
                        </a:lnSpc>
                        <a:spcAft>
                          <a:spcPts val="0"/>
                        </a:spcAft>
                      </a:pPr>
                      <a:r>
                        <a:rPr lang="da-DK" sz="1000" dirty="0">
                          <a:effectLst/>
                        </a:rPr>
                        <a:t>Fastsættelse af </a:t>
                      </a:r>
                      <a:r>
                        <a:rPr lang="da-DK" sz="1000" dirty="0" smtClean="0">
                          <a:effectLst/>
                        </a:rPr>
                        <a:t>supplerende</a:t>
                      </a:r>
                      <a:r>
                        <a:rPr lang="da-DK" sz="1000" baseline="0" dirty="0" smtClean="0">
                          <a:effectLst/>
                        </a:rPr>
                        <a:t> </a:t>
                      </a:r>
                      <a:r>
                        <a:rPr lang="da-DK" sz="1000" dirty="0" smtClean="0">
                          <a:effectLst/>
                        </a:rPr>
                        <a:t>adresser</a:t>
                      </a:r>
                      <a:r>
                        <a:rPr lang="da-DK" sz="1000" baseline="0" dirty="0" smtClean="0">
                          <a:effectLst/>
                        </a:rPr>
                        <a:t> </a:t>
                      </a:r>
                      <a:endParaRPr lang="da-DK" sz="1200" dirty="0">
                        <a:effectLst/>
                        <a:latin typeface="Garamond"/>
                        <a:ea typeface="Times New Roman"/>
                        <a:cs typeface="Times New Roman"/>
                      </a:endParaRPr>
                    </a:p>
                  </a:txBody>
                  <a:tcPr marL="44450" marR="44450" marT="0" marB="0" anchor="b"/>
                </a:tc>
                <a:tc>
                  <a:txBody>
                    <a:bodyPr/>
                    <a:lstStyle/>
                    <a:p>
                      <a:pPr algn="r">
                        <a:lnSpc>
                          <a:spcPts val="1400"/>
                        </a:lnSpc>
                        <a:spcAft>
                          <a:spcPts val="0"/>
                        </a:spcAft>
                      </a:pPr>
                      <a:r>
                        <a:rPr lang="da-DK" sz="1000">
                          <a:effectLst/>
                        </a:rPr>
                        <a:t>01-05-2014</a:t>
                      </a:r>
                      <a:endParaRPr lang="da-DK" sz="1200">
                        <a:effectLst/>
                        <a:latin typeface="Garamond"/>
                        <a:ea typeface="Times New Roman"/>
                        <a:cs typeface="Times New Roman"/>
                      </a:endParaRPr>
                    </a:p>
                  </a:txBody>
                  <a:tcPr marL="44450" marR="44450" marT="0" marB="0" anchor="b"/>
                </a:tc>
                <a:tc>
                  <a:txBody>
                    <a:bodyPr/>
                    <a:lstStyle/>
                    <a:p>
                      <a:pPr algn="r">
                        <a:lnSpc>
                          <a:spcPts val="1400"/>
                        </a:lnSpc>
                        <a:spcAft>
                          <a:spcPts val="0"/>
                        </a:spcAft>
                      </a:pPr>
                      <a:r>
                        <a:rPr lang="da-DK" sz="1000">
                          <a:effectLst/>
                        </a:rPr>
                        <a:t>30-10-2015</a:t>
                      </a:r>
                      <a:endParaRPr lang="da-DK" sz="1200">
                        <a:effectLst/>
                        <a:latin typeface="Garamond"/>
                        <a:ea typeface="Times New Roman"/>
                        <a:cs typeface="Times New Roman"/>
                      </a:endParaRPr>
                    </a:p>
                  </a:txBody>
                  <a:tcPr marL="44450" marR="44450" marT="0" marB="0" anchor="b"/>
                </a:tc>
                <a:tc>
                  <a:txBody>
                    <a:bodyPr/>
                    <a:lstStyle/>
                    <a:p>
                      <a:pPr algn="r">
                        <a:lnSpc>
                          <a:spcPts val="1400"/>
                        </a:lnSpc>
                        <a:spcAft>
                          <a:spcPts val="0"/>
                        </a:spcAft>
                      </a:pPr>
                      <a:r>
                        <a:rPr lang="da-DK" sz="1000" dirty="0">
                          <a:effectLst/>
                        </a:rPr>
                        <a:t>18</a:t>
                      </a:r>
                      <a:endParaRPr lang="da-DK" sz="1200" dirty="0">
                        <a:effectLst/>
                        <a:latin typeface="Garamond"/>
                        <a:ea typeface="Times New Roman"/>
                        <a:cs typeface="Times New Roman"/>
                      </a:endParaRPr>
                    </a:p>
                  </a:txBody>
                  <a:tcPr marL="44450" marR="44450" marT="0" marB="0" anchor="b"/>
                </a:tc>
                <a:tc>
                  <a:txBody>
                    <a:bodyPr/>
                    <a:lstStyle/>
                    <a:p>
                      <a:pPr algn="r">
                        <a:lnSpc>
                          <a:spcPts val="1400"/>
                        </a:lnSpc>
                        <a:spcAft>
                          <a:spcPts val="0"/>
                        </a:spcAft>
                      </a:pPr>
                      <a:endParaRPr lang="da-DK" sz="1200" dirty="0">
                        <a:effectLst/>
                        <a:latin typeface="Garamond"/>
                        <a:ea typeface="Times New Roman"/>
                        <a:cs typeface="Times New Roman"/>
                      </a:endParaRPr>
                    </a:p>
                  </a:txBody>
                  <a:tcPr marL="44450" marR="44450" marT="0" marB="0" anchor="b"/>
                </a:tc>
              </a:tr>
            </a:tbl>
          </a:graphicData>
        </a:graphic>
      </p:graphicFrame>
    </p:spTree>
    <p:extLst>
      <p:ext uri="{BB962C8B-B14F-4D97-AF65-F5344CB8AC3E}">
        <p14:creationId xmlns:p14="http://schemas.microsoft.com/office/powerpoint/2010/main" val="37985502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7624" y="188640"/>
            <a:ext cx="8229600" cy="1143000"/>
          </a:xfrm>
        </p:spPr>
        <p:txBody>
          <a:bodyPr/>
          <a:lstStyle/>
          <a:p>
            <a:r>
              <a:rPr lang="da-DK" dirty="0" smtClean="0"/>
              <a:t>Adresse </a:t>
            </a:r>
            <a:r>
              <a:rPr lang="da-DK" dirty="0" err="1" smtClean="0"/>
              <a:t>Taskforcen</a:t>
            </a:r>
            <a:endParaRPr lang="da-DK" dirty="0"/>
          </a:p>
        </p:txBody>
      </p:sp>
      <p:sp>
        <p:nvSpPr>
          <p:cNvPr id="8" name="Tekstboks 7"/>
          <p:cNvSpPr txBox="1"/>
          <p:nvPr/>
        </p:nvSpPr>
        <p:spPr>
          <a:xfrm>
            <a:off x="2339752" y="1750083"/>
            <a:ext cx="3025646" cy="2882840"/>
          </a:xfrm>
          <a:prstGeom prst="rect">
            <a:avLst/>
          </a:prstGeom>
          <a:solidFill>
            <a:schemeClr val="accent6"/>
          </a:solidFill>
        </p:spPr>
        <p:txBody>
          <a:bodyPr wrap="square" rtlCol="0">
            <a:spAutoFit/>
          </a:bodyPr>
          <a:lstStyle/>
          <a:p>
            <a:pPr algn="just">
              <a:lnSpc>
                <a:spcPts val="1400"/>
              </a:lnSpc>
              <a:spcAft>
                <a:spcPts val="0"/>
              </a:spcAft>
            </a:pPr>
            <a:r>
              <a:rPr lang="da-DK" sz="1400" b="1" dirty="0" smtClean="0"/>
              <a:t>Navne på deltagerne i Tasforcen</a:t>
            </a:r>
          </a:p>
          <a:p>
            <a:pPr algn="just">
              <a:lnSpc>
                <a:spcPts val="1400"/>
              </a:lnSpc>
              <a:spcAft>
                <a:spcPts val="0"/>
              </a:spcAft>
            </a:pPr>
            <a:endParaRPr lang="da-DK" sz="1400" b="1" dirty="0" smtClean="0"/>
          </a:p>
          <a:p>
            <a:pPr algn="just">
              <a:lnSpc>
                <a:spcPts val="1400"/>
              </a:lnSpc>
              <a:spcAft>
                <a:spcPts val="0"/>
              </a:spcAft>
            </a:pPr>
            <a:r>
              <a:rPr lang="da-DK" sz="1400" dirty="0" smtClean="0"/>
              <a:t>Julius </a:t>
            </a:r>
            <a:r>
              <a:rPr lang="da-DK" sz="1400" dirty="0"/>
              <a:t>Hansen, Københavns Kommune</a:t>
            </a:r>
          </a:p>
          <a:p>
            <a:pPr algn="just">
              <a:lnSpc>
                <a:spcPts val="1400"/>
              </a:lnSpc>
              <a:spcAft>
                <a:spcPts val="0"/>
              </a:spcAft>
            </a:pPr>
            <a:r>
              <a:rPr lang="da-DK" sz="1400" dirty="0"/>
              <a:t>Mette Nielsen, Næstved Kommune</a:t>
            </a:r>
          </a:p>
          <a:p>
            <a:pPr algn="just">
              <a:lnSpc>
                <a:spcPts val="1400"/>
              </a:lnSpc>
              <a:spcAft>
                <a:spcPts val="0"/>
              </a:spcAft>
            </a:pPr>
            <a:r>
              <a:rPr lang="da-DK" sz="1400" dirty="0"/>
              <a:t>Eva Kofoed, Høje Taastrup Kommune</a:t>
            </a:r>
          </a:p>
          <a:p>
            <a:pPr algn="just">
              <a:lnSpc>
                <a:spcPts val="1400"/>
              </a:lnSpc>
              <a:spcAft>
                <a:spcPts val="0"/>
              </a:spcAft>
            </a:pPr>
            <a:r>
              <a:rPr lang="da-DK" sz="1400" dirty="0"/>
              <a:t>Tine Garbers, KL</a:t>
            </a:r>
          </a:p>
          <a:p>
            <a:pPr algn="just">
              <a:lnSpc>
                <a:spcPts val="1400"/>
              </a:lnSpc>
              <a:spcAft>
                <a:spcPts val="0"/>
              </a:spcAft>
            </a:pPr>
            <a:r>
              <a:rPr lang="da-DK" sz="1400" dirty="0"/>
              <a:t>Katrine Langballe, MBBL</a:t>
            </a:r>
          </a:p>
          <a:p>
            <a:pPr algn="just">
              <a:lnSpc>
                <a:spcPts val="1400"/>
              </a:lnSpc>
              <a:spcAft>
                <a:spcPts val="0"/>
              </a:spcAft>
            </a:pPr>
            <a:r>
              <a:rPr lang="da-DK" sz="1400" dirty="0"/>
              <a:t>Nina Munkstrup, MBBL</a:t>
            </a:r>
          </a:p>
          <a:p>
            <a:pPr algn="just">
              <a:lnSpc>
                <a:spcPts val="1400"/>
              </a:lnSpc>
              <a:spcAft>
                <a:spcPts val="0"/>
              </a:spcAft>
            </a:pPr>
            <a:r>
              <a:rPr lang="da-DK" sz="1400" dirty="0"/>
              <a:t>Daniel Klitgaard Sørensen, MBBL</a:t>
            </a:r>
          </a:p>
          <a:p>
            <a:pPr algn="just">
              <a:lnSpc>
                <a:spcPts val="1400"/>
              </a:lnSpc>
              <a:spcAft>
                <a:spcPts val="0"/>
              </a:spcAft>
            </a:pPr>
            <a:r>
              <a:rPr lang="da-DK" sz="1400" dirty="0"/>
              <a:t>Else-Marie Ulvsgaard, MBBL</a:t>
            </a:r>
          </a:p>
          <a:p>
            <a:pPr algn="just">
              <a:lnSpc>
                <a:spcPts val="1400"/>
              </a:lnSpc>
              <a:spcAft>
                <a:spcPts val="0"/>
              </a:spcAft>
            </a:pPr>
            <a:r>
              <a:rPr lang="da-DK" sz="1400" dirty="0"/>
              <a:t> </a:t>
            </a:r>
          </a:p>
          <a:p>
            <a:pPr algn="just">
              <a:lnSpc>
                <a:spcPts val="1400"/>
              </a:lnSpc>
              <a:spcAft>
                <a:spcPts val="0"/>
              </a:spcAft>
            </a:pPr>
            <a:r>
              <a:rPr lang="da-DK" sz="1400" dirty="0"/>
              <a:t>Medarbejder fra CVR, CPR, Post Danmark m.fl. indgår i arbejdet efter behov.</a:t>
            </a:r>
          </a:p>
          <a:p>
            <a:endParaRPr lang="da-DK" dirty="0"/>
          </a:p>
        </p:txBody>
      </p:sp>
      <p:sp>
        <p:nvSpPr>
          <p:cNvPr id="9" name="Tekstboks 8"/>
          <p:cNvSpPr txBox="1"/>
          <p:nvPr/>
        </p:nvSpPr>
        <p:spPr>
          <a:xfrm>
            <a:off x="2267744" y="4842738"/>
            <a:ext cx="7416824" cy="738664"/>
          </a:xfrm>
          <a:prstGeom prst="rect">
            <a:avLst/>
          </a:prstGeom>
          <a:noFill/>
        </p:spPr>
        <p:txBody>
          <a:bodyPr wrap="square" rtlCol="0">
            <a:spAutoFit/>
          </a:bodyPr>
          <a:lstStyle/>
          <a:p>
            <a:r>
              <a:rPr lang="da-DK" sz="1400" dirty="0"/>
              <a:t>Bistår med forberedelsen af arbejdet med </a:t>
            </a:r>
            <a:endParaRPr lang="da-DK" sz="1400" dirty="0" smtClean="0"/>
          </a:p>
          <a:p>
            <a:r>
              <a:rPr lang="da-DK" sz="1400" dirty="0" smtClean="0"/>
              <a:t>supplering </a:t>
            </a:r>
            <a:r>
              <a:rPr lang="da-DK" sz="1400" dirty="0"/>
              <a:t>af </a:t>
            </a:r>
            <a:r>
              <a:rPr lang="da-DK" sz="1400" dirty="0" smtClean="0"/>
              <a:t>adressebestanden.</a:t>
            </a:r>
            <a:endParaRPr lang="da-DK" sz="1400" dirty="0">
              <a:latin typeface="Garamond"/>
              <a:ea typeface="Times New Roman"/>
              <a:cs typeface="Times New Roman"/>
            </a:endParaRPr>
          </a:p>
          <a:p>
            <a:endParaRPr lang="da-DK" sz="1400" dirty="0"/>
          </a:p>
        </p:txBody>
      </p:sp>
    </p:spTree>
    <p:extLst>
      <p:ext uri="{BB962C8B-B14F-4D97-AF65-F5344CB8AC3E}">
        <p14:creationId xmlns:p14="http://schemas.microsoft.com/office/powerpoint/2010/main" val="1455763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188640"/>
            <a:ext cx="8229600" cy="1143000"/>
          </a:xfrm>
        </p:spPr>
        <p:txBody>
          <a:bodyPr/>
          <a:lstStyle/>
          <a:p>
            <a:r>
              <a:rPr lang="da-DK" dirty="0" smtClean="0"/>
              <a:t>Faseoversigt</a:t>
            </a:r>
            <a:endParaRPr lang="da-DK" dirty="0"/>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651502428"/>
              </p:ext>
            </p:extLst>
          </p:nvPr>
        </p:nvGraphicFramePr>
        <p:xfrm>
          <a:off x="827584" y="2132854"/>
          <a:ext cx="6696743" cy="3096345"/>
        </p:xfrm>
        <a:graphic>
          <a:graphicData uri="http://schemas.openxmlformats.org/drawingml/2006/table">
            <a:tbl>
              <a:tblPr firstRow="1" firstCol="1" bandRow="1" bandCol="1">
                <a:tableStyleId>{5C22544A-7EE6-4342-B048-85BDC9FD1C3A}</a:tableStyleId>
              </a:tblPr>
              <a:tblGrid>
                <a:gridCol w="786446"/>
                <a:gridCol w="1973971"/>
                <a:gridCol w="1160726"/>
                <a:gridCol w="1160726"/>
                <a:gridCol w="807437"/>
                <a:gridCol w="807437"/>
              </a:tblGrid>
              <a:tr h="561301">
                <a:tc>
                  <a:txBody>
                    <a:bodyPr/>
                    <a:lstStyle/>
                    <a:p>
                      <a:pPr algn="r">
                        <a:lnSpc>
                          <a:spcPts val="1400"/>
                        </a:lnSpc>
                        <a:spcAft>
                          <a:spcPts val="0"/>
                        </a:spcAft>
                      </a:pPr>
                      <a:r>
                        <a:rPr lang="da-DK" sz="1000" dirty="0">
                          <a:effectLst/>
                        </a:rPr>
                        <a:t>Fase Nr.</a:t>
                      </a:r>
                      <a:endParaRPr lang="da-DK" sz="1200" dirty="0">
                        <a:effectLst/>
                        <a:latin typeface="Garamond"/>
                        <a:ea typeface="Times New Roman"/>
                        <a:cs typeface="Times New Roman"/>
                      </a:endParaRPr>
                    </a:p>
                  </a:txBody>
                  <a:tcPr marL="44450" marR="44450" marT="0" marB="0" anchor="b"/>
                </a:tc>
                <a:tc>
                  <a:txBody>
                    <a:bodyPr/>
                    <a:lstStyle/>
                    <a:p>
                      <a:pPr>
                        <a:lnSpc>
                          <a:spcPts val="1400"/>
                        </a:lnSpc>
                        <a:spcAft>
                          <a:spcPts val="0"/>
                        </a:spcAft>
                      </a:pPr>
                      <a:r>
                        <a:rPr lang="da-DK" sz="1000" dirty="0">
                          <a:effectLst/>
                        </a:rPr>
                        <a:t>Fasenavn</a:t>
                      </a:r>
                      <a:endParaRPr lang="da-DK" sz="1200" dirty="0">
                        <a:effectLst/>
                        <a:latin typeface="Garamond"/>
                        <a:ea typeface="Times New Roman"/>
                        <a:cs typeface="Times New Roman"/>
                      </a:endParaRPr>
                    </a:p>
                  </a:txBody>
                  <a:tcPr marL="44450" marR="44450" marT="0" marB="0" anchor="b"/>
                </a:tc>
                <a:tc>
                  <a:txBody>
                    <a:bodyPr/>
                    <a:lstStyle/>
                    <a:p>
                      <a:pPr algn="r">
                        <a:lnSpc>
                          <a:spcPts val="1400"/>
                        </a:lnSpc>
                        <a:spcAft>
                          <a:spcPts val="0"/>
                        </a:spcAft>
                      </a:pPr>
                      <a:r>
                        <a:rPr lang="da-DK" sz="1000">
                          <a:effectLst/>
                        </a:rPr>
                        <a:t>Startdato</a:t>
                      </a:r>
                      <a:endParaRPr lang="da-DK" sz="1200">
                        <a:effectLst/>
                        <a:latin typeface="Garamond"/>
                        <a:ea typeface="Times New Roman"/>
                        <a:cs typeface="Times New Roman"/>
                      </a:endParaRPr>
                    </a:p>
                  </a:txBody>
                  <a:tcPr marL="44450" marR="44450" marT="0" marB="0" anchor="b"/>
                </a:tc>
                <a:tc>
                  <a:txBody>
                    <a:bodyPr/>
                    <a:lstStyle/>
                    <a:p>
                      <a:pPr algn="r">
                        <a:lnSpc>
                          <a:spcPts val="1400"/>
                        </a:lnSpc>
                        <a:spcAft>
                          <a:spcPts val="0"/>
                        </a:spcAft>
                      </a:pPr>
                      <a:r>
                        <a:rPr lang="da-DK" sz="1000">
                          <a:effectLst/>
                        </a:rPr>
                        <a:t>Slutdato</a:t>
                      </a:r>
                      <a:endParaRPr lang="da-DK" sz="1200">
                        <a:effectLst/>
                        <a:latin typeface="Garamond"/>
                        <a:ea typeface="Times New Roman"/>
                        <a:cs typeface="Times New Roman"/>
                      </a:endParaRPr>
                    </a:p>
                  </a:txBody>
                  <a:tcPr marL="44450" marR="44450" marT="0" marB="0" anchor="b"/>
                </a:tc>
                <a:tc>
                  <a:txBody>
                    <a:bodyPr/>
                    <a:lstStyle/>
                    <a:p>
                      <a:pPr algn="r">
                        <a:lnSpc>
                          <a:spcPts val="1400"/>
                        </a:lnSpc>
                        <a:spcAft>
                          <a:spcPts val="0"/>
                        </a:spcAft>
                      </a:pPr>
                      <a:r>
                        <a:rPr lang="da-DK" sz="1000" dirty="0">
                          <a:effectLst/>
                        </a:rPr>
                        <a:t>Varighed (</a:t>
                      </a:r>
                      <a:r>
                        <a:rPr lang="da-DK" sz="1000" dirty="0" err="1">
                          <a:effectLst/>
                        </a:rPr>
                        <a:t>mdr</a:t>
                      </a:r>
                      <a:r>
                        <a:rPr lang="da-DK" sz="1000" dirty="0">
                          <a:effectLst/>
                        </a:rPr>
                        <a:t>)</a:t>
                      </a:r>
                      <a:endParaRPr lang="da-DK" sz="1200" dirty="0">
                        <a:effectLst/>
                        <a:latin typeface="Garamond"/>
                        <a:ea typeface="Times New Roman"/>
                        <a:cs typeface="Times New Roman"/>
                      </a:endParaRPr>
                    </a:p>
                  </a:txBody>
                  <a:tcPr marL="44450" marR="44450" marT="0" marB="0" anchor="b"/>
                </a:tc>
                <a:tc>
                  <a:txBody>
                    <a:bodyPr/>
                    <a:lstStyle/>
                    <a:p>
                      <a:pPr algn="r">
                        <a:lnSpc>
                          <a:spcPts val="1400"/>
                        </a:lnSpc>
                        <a:spcAft>
                          <a:spcPts val="0"/>
                        </a:spcAft>
                      </a:pPr>
                      <a:r>
                        <a:rPr lang="da-DK" sz="1200" dirty="0" smtClean="0">
                          <a:effectLst/>
                          <a:latin typeface="+mn-lt"/>
                          <a:ea typeface="Times New Roman"/>
                          <a:cs typeface="Times New Roman"/>
                        </a:rPr>
                        <a:t>Status</a:t>
                      </a:r>
                      <a:endParaRPr lang="da-DK" sz="1200" dirty="0">
                        <a:effectLst/>
                        <a:latin typeface="+mn-lt"/>
                        <a:ea typeface="Times New Roman"/>
                        <a:cs typeface="Times New Roman"/>
                      </a:endParaRPr>
                    </a:p>
                  </a:txBody>
                  <a:tcPr marL="44450" marR="44450" marT="0" marB="0" anchor="b"/>
                </a:tc>
              </a:tr>
              <a:tr h="633761">
                <a:tc>
                  <a:txBody>
                    <a:bodyPr/>
                    <a:lstStyle/>
                    <a:p>
                      <a:pPr algn="r">
                        <a:lnSpc>
                          <a:spcPts val="1400"/>
                        </a:lnSpc>
                        <a:spcAft>
                          <a:spcPts val="0"/>
                        </a:spcAft>
                      </a:pPr>
                      <a:r>
                        <a:rPr lang="da-DK" sz="1000">
                          <a:effectLst/>
                        </a:rPr>
                        <a:t>1</a:t>
                      </a:r>
                      <a:endParaRPr lang="da-DK" sz="1200">
                        <a:effectLst/>
                        <a:latin typeface="Garamond"/>
                        <a:ea typeface="Times New Roman"/>
                        <a:cs typeface="Times New Roman"/>
                      </a:endParaRPr>
                    </a:p>
                  </a:txBody>
                  <a:tcPr marL="44450" marR="44450" marT="0" marB="0" anchor="b"/>
                </a:tc>
                <a:tc>
                  <a:txBody>
                    <a:bodyPr/>
                    <a:lstStyle/>
                    <a:p>
                      <a:pPr>
                        <a:lnSpc>
                          <a:spcPts val="1400"/>
                        </a:lnSpc>
                        <a:spcAft>
                          <a:spcPts val="0"/>
                        </a:spcAft>
                      </a:pPr>
                      <a:r>
                        <a:rPr lang="da-DK" sz="1000" dirty="0" smtClean="0">
                          <a:effectLst/>
                        </a:rPr>
                        <a:t>Etablering af Adresse </a:t>
                      </a:r>
                      <a:r>
                        <a:rPr lang="da-DK" sz="1000" dirty="0" err="1" smtClean="0">
                          <a:effectLst/>
                        </a:rPr>
                        <a:t>Taskforce</a:t>
                      </a:r>
                      <a:endParaRPr lang="da-DK" sz="1200" dirty="0">
                        <a:effectLst/>
                        <a:latin typeface="Garamond"/>
                        <a:ea typeface="Times New Roman"/>
                        <a:cs typeface="Times New Roman"/>
                      </a:endParaRPr>
                    </a:p>
                  </a:txBody>
                  <a:tcPr marL="44450" marR="44450" marT="0" marB="0" anchor="b"/>
                </a:tc>
                <a:tc>
                  <a:txBody>
                    <a:bodyPr/>
                    <a:lstStyle/>
                    <a:p>
                      <a:pPr algn="r">
                        <a:lnSpc>
                          <a:spcPts val="1400"/>
                        </a:lnSpc>
                        <a:spcAft>
                          <a:spcPts val="0"/>
                        </a:spcAft>
                      </a:pPr>
                      <a:r>
                        <a:rPr lang="da-DK" sz="1000">
                          <a:effectLst/>
                        </a:rPr>
                        <a:t>01-04-2013</a:t>
                      </a:r>
                      <a:endParaRPr lang="da-DK" sz="1200">
                        <a:effectLst/>
                        <a:latin typeface="Garamond"/>
                        <a:ea typeface="Times New Roman"/>
                        <a:cs typeface="Times New Roman"/>
                      </a:endParaRPr>
                    </a:p>
                  </a:txBody>
                  <a:tcPr marL="44450" marR="44450" marT="0" marB="0" anchor="b"/>
                </a:tc>
                <a:tc>
                  <a:txBody>
                    <a:bodyPr/>
                    <a:lstStyle/>
                    <a:p>
                      <a:pPr algn="r">
                        <a:lnSpc>
                          <a:spcPts val="1400"/>
                        </a:lnSpc>
                        <a:spcAft>
                          <a:spcPts val="0"/>
                        </a:spcAft>
                      </a:pPr>
                      <a:r>
                        <a:rPr lang="da-DK" sz="1000">
                          <a:effectLst/>
                        </a:rPr>
                        <a:t>30-04-2013</a:t>
                      </a:r>
                      <a:endParaRPr lang="da-DK" sz="1200">
                        <a:effectLst/>
                        <a:latin typeface="Garamond"/>
                        <a:ea typeface="Times New Roman"/>
                        <a:cs typeface="Times New Roman"/>
                      </a:endParaRPr>
                    </a:p>
                  </a:txBody>
                  <a:tcPr marL="44450" marR="44450" marT="0" marB="0" anchor="b"/>
                </a:tc>
                <a:tc>
                  <a:txBody>
                    <a:bodyPr/>
                    <a:lstStyle/>
                    <a:p>
                      <a:pPr algn="r">
                        <a:lnSpc>
                          <a:spcPts val="1400"/>
                        </a:lnSpc>
                        <a:spcAft>
                          <a:spcPts val="0"/>
                        </a:spcAft>
                      </a:pPr>
                      <a:r>
                        <a:rPr lang="da-DK" sz="1000" dirty="0">
                          <a:effectLst/>
                        </a:rPr>
                        <a:t>1</a:t>
                      </a:r>
                      <a:endParaRPr lang="da-DK" sz="1200" dirty="0">
                        <a:effectLst/>
                        <a:latin typeface="Garamond"/>
                        <a:ea typeface="Times New Roman"/>
                        <a:cs typeface="Times New Roman"/>
                      </a:endParaRPr>
                    </a:p>
                  </a:txBody>
                  <a:tcPr marL="44450" marR="44450" marT="0" marB="0" anchor="b"/>
                </a:tc>
                <a:tc>
                  <a:txBody>
                    <a:bodyPr/>
                    <a:lstStyle/>
                    <a:p>
                      <a:pPr algn="r">
                        <a:lnSpc>
                          <a:spcPts val="1400"/>
                        </a:lnSpc>
                        <a:spcAft>
                          <a:spcPts val="0"/>
                        </a:spcAft>
                      </a:pPr>
                      <a:r>
                        <a:rPr lang="da-DK" sz="1100" dirty="0" smtClean="0">
                          <a:effectLst/>
                          <a:latin typeface="+mn-lt"/>
                          <a:ea typeface="Times New Roman"/>
                          <a:cs typeface="Times New Roman"/>
                        </a:rPr>
                        <a:t>Afsluttet</a:t>
                      </a:r>
                      <a:endParaRPr lang="da-DK" sz="1100" dirty="0">
                        <a:effectLst/>
                        <a:latin typeface="+mn-lt"/>
                        <a:ea typeface="Times New Roman"/>
                        <a:cs typeface="Times New Roman"/>
                      </a:endParaRPr>
                    </a:p>
                  </a:txBody>
                  <a:tcPr marL="44450" marR="44450" marT="0" marB="0" anchor="b"/>
                </a:tc>
              </a:tr>
              <a:tr h="633761">
                <a:tc>
                  <a:txBody>
                    <a:bodyPr/>
                    <a:lstStyle/>
                    <a:p>
                      <a:pPr algn="r">
                        <a:lnSpc>
                          <a:spcPts val="1400"/>
                        </a:lnSpc>
                        <a:spcAft>
                          <a:spcPts val="0"/>
                        </a:spcAft>
                      </a:pPr>
                      <a:r>
                        <a:rPr lang="da-DK" sz="1000">
                          <a:effectLst/>
                        </a:rPr>
                        <a:t>2</a:t>
                      </a:r>
                      <a:endParaRPr lang="da-DK" sz="1200">
                        <a:effectLst/>
                        <a:latin typeface="Garamond"/>
                        <a:ea typeface="Times New Roman"/>
                        <a:cs typeface="Times New Roman"/>
                      </a:endParaRPr>
                    </a:p>
                  </a:txBody>
                  <a:tcPr marL="44450" marR="44450" marT="0" marB="0" anchor="b"/>
                </a:tc>
                <a:tc>
                  <a:txBody>
                    <a:bodyPr/>
                    <a:lstStyle/>
                    <a:p>
                      <a:pPr>
                        <a:lnSpc>
                          <a:spcPts val="1400"/>
                        </a:lnSpc>
                        <a:spcAft>
                          <a:spcPts val="0"/>
                        </a:spcAft>
                      </a:pPr>
                      <a:r>
                        <a:rPr lang="da-DK" sz="1000" dirty="0">
                          <a:effectLst/>
                        </a:rPr>
                        <a:t>Analyse og </a:t>
                      </a:r>
                      <a:r>
                        <a:rPr lang="da-DK" sz="1000" dirty="0" smtClean="0">
                          <a:effectLst/>
                        </a:rPr>
                        <a:t>pilotprojekt(er)</a:t>
                      </a:r>
                      <a:endParaRPr lang="da-DK" sz="1200" dirty="0">
                        <a:effectLst/>
                        <a:latin typeface="Garamond"/>
                        <a:ea typeface="Times New Roman"/>
                        <a:cs typeface="Times New Roman"/>
                      </a:endParaRPr>
                    </a:p>
                  </a:txBody>
                  <a:tcPr marL="44450" marR="44450" marT="0" marB="0" anchor="b"/>
                </a:tc>
                <a:tc>
                  <a:txBody>
                    <a:bodyPr/>
                    <a:lstStyle/>
                    <a:p>
                      <a:pPr algn="r">
                        <a:lnSpc>
                          <a:spcPts val="1400"/>
                        </a:lnSpc>
                        <a:spcAft>
                          <a:spcPts val="0"/>
                        </a:spcAft>
                      </a:pPr>
                      <a:r>
                        <a:rPr lang="da-DK" sz="1000" dirty="0">
                          <a:effectLst/>
                        </a:rPr>
                        <a:t>01-05-2013</a:t>
                      </a:r>
                      <a:endParaRPr lang="da-DK" sz="1200" dirty="0">
                        <a:effectLst/>
                        <a:latin typeface="Garamond"/>
                        <a:ea typeface="Times New Roman"/>
                        <a:cs typeface="Times New Roman"/>
                      </a:endParaRPr>
                    </a:p>
                  </a:txBody>
                  <a:tcPr marL="44450" marR="44450" marT="0" marB="0" anchor="b"/>
                </a:tc>
                <a:tc>
                  <a:txBody>
                    <a:bodyPr/>
                    <a:lstStyle/>
                    <a:p>
                      <a:pPr algn="r">
                        <a:lnSpc>
                          <a:spcPts val="1400"/>
                        </a:lnSpc>
                        <a:spcAft>
                          <a:spcPts val="0"/>
                        </a:spcAft>
                      </a:pPr>
                      <a:r>
                        <a:rPr lang="da-DK" sz="1000" dirty="0">
                          <a:effectLst/>
                        </a:rPr>
                        <a:t>28-02-2014</a:t>
                      </a:r>
                      <a:endParaRPr lang="da-DK" sz="1200" dirty="0">
                        <a:effectLst/>
                        <a:latin typeface="Garamond"/>
                        <a:ea typeface="Times New Roman"/>
                        <a:cs typeface="Times New Roman"/>
                      </a:endParaRPr>
                    </a:p>
                  </a:txBody>
                  <a:tcPr marL="44450" marR="44450" marT="0" marB="0" anchor="b"/>
                </a:tc>
                <a:tc>
                  <a:txBody>
                    <a:bodyPr/>
                    <a:lstStyle/>
                    <a:p>
                      <a:pPr algn="r">
                        <a:lnSpc>
                          <a:spcPts val="1400"/>
                        </a:lnSpc>
                        <a:spcAft>
                          <a:spcPts val="0"/>
                        </a:spcAft>
                      </a:pPr>
                      <a:r>
                        <a:rPr lang="da-DK" sz="1000" dirty="0">
                          <a:effectLst/>
                        </a:rPr>
                        <a:t>10</a:t>
                      </a:r>
                      <a:endParaRPr lang="da-DK" sz="1200" dirty="0">
                        <a:effectLst/>
                        <a:latin typeface="Garamond"/>
                        <a:ea typeface="Times New Roman"/>
                        <a:cs typeface="Times New Roman"/>
                      </a:endParaRPr>
                    </a:p>
                  </a:txBody>
                  <a:tcPr marL="44450" marR="44450" marT="0" marB="0" anchor="b"/>
                </a:tc>
                <a:tc>
                  <a:txBody>
                    <a:bodyPr/>
                    <a:lstStyle/>
                    <a:p>
                      <a:pPr algn="r">
                        <a:lnSpc>
                          <a:spcPts val="1400"/>
                        </a:lnSpc>
                        <a:spcAft>
                          <a:spcPts val="0"/>
                        </a:spcAft>
                      </a:pPr>
                      <a:r>
                        <a:rPr lang="da-DK" sz="1100" dirty="0" err="1" smtClean="0">
                          <a:effectLst/>
                          <a:latin typeface="+mn-lt"/>
                          <a:ea typeface="Times New Roman"/>
                          <a:cs typeface="Times New Roman"/>
                        </a:rPr>
                        <a:t>Igang</a:t>
                      </a:r>
                      <a:endParaRPr lang="da-DK" sz="1100" dirty="0">
                        <a:effectLst/>
                        <a:latin typeface="+mn-lt"/>
                        <a:ea typeface="Times New Roman"/>
                        <a:cs typeface="Times New Roman"/>
                      </a:endParaRPr>
                    </a:p>
                  </a:txBody>
                  <a:tcPr marL="44450" marR="44450" marT="0" marB="0" anchor="b"/>
                </a:tc>
              </a:tr>
              <a:tr h="633761">
                <a:tc>
                  <a:txBody>
                    <a:bodyPr/>
                    <a:lstStyle/>
                    <a:p>
                      <a:pPr algn="r">
                        <a:lnSpc>
                          <a:spcPts val="1400"/>
                        </a:lnSpc>
                        <a:spcAft>
                          <a:spcPts val="0"/>
                        </a:spcAft>
                      </a:pPr>
                      <a:r>
                        <a:rPr lang="da-DK" sz="1000">
                          <a:effectLst/>
                        </a:rPr>
                        <a:t>3</a:t>
                      </a:r>
                      <a:endParaRPr lang="da-DK" sz="1200">
                        <a:effectLst/>
                        <a:latin typeface="Garamond"/>
                        <a:ea typeface="Times New Roman"/>
                        <a:cs typeface="Times New Roman"/>
                      </a:endParaRPr>
                    </a:p>
                  </a:txBody>
                  <a:tcPr marL="44450" marR="44450" marT="0" marB="0" anchor="b"/>
                </a:tc>
                <a:tc>
                  <a:txBody>
                    <a:bodyPr/>
                    <a:lstStyle/>
                    <a:p>
                      <a:pPr>
                        <a:lnSpc>
                          <a:spcPts val="1400"/>
                        </a:lnSpc>
                        <a:spcAft>
                          <a:spcPts val="0"/>
                        </a:spcAft>
                      </a:pPr>
                      <a:r>
                        <a:rPr lang="da-DK" sz="1000" dirty="0">
                          <a:effectLst/>
                        </a:rPr>
                        <a:t>Udpegning </a:t>
                      </a:r>
                      <a:r>
                        <a:rPr lang="da-DK" sz="1000" dirty="0" smtClean="0">
                          <a:effectLst/>
                        </a:rPr>
                        <a:t>af adresser/</a:t>
                      </a:r>
                      <a:r>
                        <a:rPr lang="da-DK" sz="1000" baseline="0" dirty="0" smtClean="0">
                          <a:effectLst/>
                        </a:rPr>
                        <a:t> områder til fastsættelse af supplerende adresser  </a:t>
                      </a:r>
                      <a:endParaRPr lang="da-DK" sz="1200" dirty="0">
                        <a:effectLst/>
                        <a:latin typeface="Garamond"/>
                        <a:ea typeface="Times New Roman"/>
                        <a:cs typeface="Times New Roman"/>
                      </a:endParaRPr>
                    </a:p>
                  </a:txBody>
                  <a:tcPr marL="44450" marR="44450" marT="0" marB="0" anchor="b"/>
                </a:tc>
                <a:tc>
                  <a:txBody>
                    <a:bodyPr/>
                    <a:lstStyle/>
                    <a:p>
                      <a:pPr algn="r">
                        <a:lnSpc>
                          <a:spcPts val="1400"/>
                        </a:lnSpc>
                        <a:spcAft>
                          <a:spcPts val="0"/>
                        </a:spcAft>
                      </a:pPr>
                      <a:r>
                        <a:rPr lang="da-DK" sz="1000">
                          <a:effectLst/>
                        </a:rPr>
                        <a:t>01-01-2013</a:t>
                      </a:r>
                      <a:endParaRPr lang="da-DK" sz="1200">
                        <a:effectLst/>
                        <a:latin typeface="Garamond"/>
                        <a:ea typeface="Times New Roman"/>
                        <a:cs typeface="Times New Roman"/>
                      </a:endParaRPr>
                    </a:p>
                  </a:txBody>
                  <a:tcPr marL="44450" marR="44450" marT="0" marB="0" anchor="b"/>
                </a:tc>
                <a:tc>
                  <a:txBody>
                    <a:bodyPr/>
                    <a:lstStyle/>
                    <a:p>
                      <a:pPr algn="r">
                        <a:lnSpc>
                          <a:spcPts val="1400"/>
                        </a:lnSpc>
                        <a:spcAft>
                          <a:spcPts val="0"/>
                        </a:spcAft>
                      </a:pPr>
                      <a:r>
                        <a:rPr lang="da-DK" sz="1000">
                          <a:effectLst/>
                        </a:rPr>
                        <a:t>30-09-2014</a:t>
                      </a:r>
                      <a:endParaRPr lang="da-DK" sz="1200">
                        <a:effectLst/>
                        <a:latin typeface="Garamond"/>
                        <a:ea typeface="Times New Roman"/>
                        <a:cs typeface="Times New Roman"/>
                      </a:endParaRPr>
                    </a:p>
                  </a:txBody>
                  <a:tcPr marL="44450" marR="44450" marT="0" marB="0" anchor="b"/>
                </a:tc>
                <a:tc>
                  <a:txBody>
                    <a:bodyPr/>
                    <a:lstStyle/>
                    <a:p>
                      <a:pPr algn="r">
                        <a:lnSpc>
                          <a:spcPts val="1400"/>
                        </a:lnSpc>
                        <a:spcAft>
                          <a:spcPts val="0"/>
                        </a:spcAft>
                      </a:pPr>
                      <a:r>
                        <a:rPr lang="da-DK" sz="1000">
                          <a:effectLst/>
                        </a:rPr>
                        <a:t>9</a:t>
                      </a:r>
                      <a:endParaRPr lang="da-DK" sz="1200">
                        <a:effectLst/>
                        <a:latin typeface="Garamond"/>
                        <a:ea typeface="Times New Roman"/>
                        <a:cs typeface="Times New Roman"/>
                      </a:endParaRPr>
                    </a:p>
                  </a:txBody>
                  <a:tcPr marL="44450" marR="44450" marT="0" marB="0" anchor="b"/>
                </a:tc>
                <a:tc>
                  <a:txBody>
                    <a:bodyPr/>
                    <a:lstStyle/>
                    <a:p>
                      <a:pPr algn="r">
                        <a:lnSpc>
                          <a:spcPts val="1400"/>
                        </a:lnSpc>
                        <a:spcAft>
                          <a:spcPts val="0"/>
                        </a:spcAft>
                      </a:pPr>
                      <a:endParaRPr lang="da-DK" sz="1200">
                        <a:effectLst/>
                        <a:latin typeface="Garamond"/>
                        <a:ea typeface="Times New Roman"/>
                        <a:cs typeface="Times New Roman"/>
                      </a:endParaRPr>
                    </a:p>
                  </a:txBody>
                  <a:tcPr marL="44450" marR="44450" marT="0" marB="0" anchor="b"/>
                </a:tc>
              </a:tr>
              <a:tr h="633761">
                <a:tc>
                  <a:txBody>
                    <a:bodyPr/>
                    <a:lstStyle/>
                    <a:p>
                      <a:pPr algn="r">
                        <a:lnSpc>
                          <a:spcPts val="1400"/>
                        </a:lnSpc>
                        <a:spcAft>
                          <a:spcPts val="0"/>
                        </a:spcAft>
                      </a:pPr>
                      <a:r>
                        <a:rPr lang="da-DK" sz="1000">
                          <a:effectLst/>
                        </a:rPr>
                        <a:t>4</a:t>
                      </a:r>
                      <a:endParaRPr lang="da-DK" sz="1200">
                        <a:effectLst/>
                        <a:latin typeface="Garamond"/>
                        <a:ea typeface="Times New Roman"/>
                        <a:cs typeface="Times New Roman"/>
                      </a:endParaRPr>
                    </a:p>
                  </a:txBody>
                  <a:tcPr marL="44450" marR="44450" marT="0" marB="0" anchor="b"/>
                </a:tc>
                <a:tc>
                  <a:txBody>
                    <a:bodyPr/>
                    <a:lstStyle/>
                    <a:p>
                      <a:pPr>
                        <a:lnSpc>
                          <a:spcPts val="1400"/>
                        </a:lnSpc>
                        <a:spcAft>
                          <a:spcPts val="0"/>
                        </a:spcAft>
                      </a:pPr>
                      <a:r>
                        <a:rPr lang="da-DK" sz="1000" dirty="0">
                          <a:effectLst/>
                        </a:rPr>
                        <a:t>Fastsættelse af </a:t>
                      </a:r>
                      <a:r>
                        <a:rPr lang="da-DK" sz="1000" dirty="0" smtClean="0">
                          <a:effectLst/>
                        </a:rPr>
                        <a:t>supplerende</a:t>
                      </a:r>
                      <a:r>
                        <a:rPr lang="da-DK" sz="1000" baseline="0" dirty="0" smtClean="0">
                          <a:effectLst/>
                        </a:rPr>
                        <a:t> </a:t>
                      </a:r>
                      <a:r>
                        <a:rPr lang="da-DK" sz="1000" dirty="0" smtClean="0">
                          <a:effectLst/>
                        </a:rPr>
                        <a:t>adresser</a:t>
                      </a:r>
                      <a:r>
                        <a:rPr lang="da-DK" sz="1000" baseline="0" dirty="0" smtClean="0">
                          <a:effectLst/>
                        </a:rPr>
                        <a:t> </a:t>
                      </a:r>
                      <a:endParaRPr lang="da-DK" sz="1200" dirty="0">
                        <a:effectLst/>
                        <a:latin typeface="Garamond"/>
                        <a:ea typeface="Times New Roman"/>
                        <a:cs typeface="Times New Roman"/>
                      </a:endParaRPr>
                    </a:p>
                  </a:txBody>
                  <a:tcPr marL="44450" marR="44450" marT="0" marB="0" anchor="b"/>
                </a:tc>
                <a:tc>
                  <a:txBody>
                    <a:bodyPr/>
                    <a:lstStyle/>
                    <a:p>
                      <a:pPr algn="r">
                        <a:lnSpc>
                          <a:spcPts val="1400"/>
                        </a:lnSpc>
                        <a:spcAft>
                          <a:spcPts val="0"/>
                        </a:spcAft>
                      </a:pPr>
                      <a:r>
                        <a:rPr lang="da-DK" sz="1000">
                          <a:effectLst/>
                        </a:rPr>
                        <a:t>01-05-2014</a:t>
                      </a:r>
                      <a:endParaRPr lang="da-DK" sz="1200">
                        <a:effectLst/>
                        <a:latin typeface="Garamond"/>
                        <a:ea typeface="Times New Roman"/>
                        <a:cs typeface="Times New Roman"/>
                      </a:endParaRPr>
                    </a:p>
                  </a:txBody>
                  <a:tcPr marL="44450" marR="44450" marT="0" marB="0" anchor="b"/>
                </a:tc>
                <a:tc>
                  <a:txBody>
                    <a:bodyPr/>
                    <a:lstStyle/>
                    <a:p>
                      <a:pPr algn="r">
                        <a:lnSpc>
                          <a:spcPts val="1400"/>
                        </a:lnSpc>
                        <a:spcAft>
                          <a:spcPts val="0"/>
                        </a:spcAft>
                      </a:pPr>
                      <a:r>
                        <a:rPr lang="da-DK" sz="1000">
                          <a:effectLst/>
                        </a:rPr>
                        <a:t>30-10-2015</a:t>
                      </a:r>
                      <a:endParaRPr lang="da-DK" sz="1200">
                        <a:effectLst/>
                        <a:latin typeface="Garamond"/>
                        <a:ea typeface="Times New Roman"/>
                        <a:cs typeface="Times New Roman"/>
                      </a:endParaRPr>
                    </a:p>
                  </a:txBody>
                  <a:tcPr marL="44450" marR="44450" marT="0" marB="0" anchor="b"/>
                </a:tc>
                <a:tc>
                  <a:txBody>
                    <a:bodyPr/>
                    <a:lstStyle/>
                    <a:p>
                      <a:pPr algn="r">
                        <a:lnSpc>
                          <a:spcPts val="1400"/>
                        </a:lnSpc>
                        <a:spcAft>
                          <a:spcPts val="0"/>
                        </a:spcAft>
                      </a:pPr>
                      <a:r>
                        <a:rPr lang="da-DK" sz="1000" dirty="0">
                          <a:effectLst/>
                        </a:rPr>
                        <a:t>18</a:t>
                      </a:r>
                      <a:endParaRPr lang="da-DK" sz="1200" dirty="0">
                        <a:effectLst/>
                        <a:latin typeface="Garamond"/>
                        <a:ea typeface="Times New Roman"/>
                        <a:cs typeface="Times New Roman"/>
                      </a:endParaRPr>
                    </a:p>
                  </a:txBody>
                  <a:tcPr marL="44450" marR="44450" marT="0" marB="0" anchor="b"/>
                </a:tc>
                <a:tc>
                  <a:txBody>
                    <a:bodyPr/>
                    <a:lstStyle/>
                    <a:p>
                      <a:pPr algn="r">
                        <a:lnSpc>
                          <a:spcPts val="1400"/>
                        </a:lnSpc>
                        <a:spcAft>
                          <a:spcPts val="0"/>
                        </a:spcAft>
                      </a:pPr>
                      <a:endParaRPr lang="da-DK" sz="1200" dirty="0">
                        <a:effectLst/>
                        <a:latin typeface="Garamond"/>
                        <a:ea typeface="Times New Roman"/>
                        <a:cs typeface="Times New Roman"/>
                      </a:endParaRPr>
                    </a:p>
                  </a:txBody>
                  <a:tcPr marL="44450" marR="44450" marT="0" marB="0" anchor="b"/>
                </a:tc>
              </a:tr>
            </a:tbl>
          </a:graphicData>
        </a:graphic>
      </p:graphicFrame>
    </p:spTree>
    <p:extLst>
      <p:ext uri="{BB962C8B-B14F-4D97-AF65-F5344CB8AC3E}">
        <p14:creationId xmlns:p14="http://schemas.microsoft.com/office/powerpoint/2010/main" val="38296268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03848" y="188640"/>
            <a:ext cx="5112568" cy="796950"/>
          </a:xfrm>
        </p:spPr>
        <p:txBody>
          <a:bodyPr>
            <a:normAutofit fontScale="90000"/>
          </a:bodyPr>
          <a:lstStyle/>
          <a:p>
            <a:r>
              <a:rPr lang="da-DK" sz="3200" dirty="0" smtClean="0"/>
              <a:t>2. Fase - Analyse og pilotprojekt</a:t>
            </a:r>
            <a:endParaRPr lang="da-DK" sz="3200" dirty="0"/>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3904257302"/>
              </p:ext>
            </p:extLst>
          </p:nvPr>
        </p:nvGraphicFramePr>
        <p:xfrm>
          <a:off x="5868144" y="1340416"/>
          <a:ext cx="2880320" cy="3293277"/>
        </p:xfrm>
        <a:graphic>
          <a:graphicData uri="http://schemas.openxmlformats.org/drawingml/2006/table">
            <a:tbl>
              <a:tblPr firstRow="1" firstCol="1" bandRow="1" bandCol="1">
                <a:tableStyleId>{5C22544A-7EE6-4342-B048-85BDC9FD1C3A}</a:tableStyleId>
              </a:tblPr>
              <a:tblGrid>
                <a:gridCol w="1080120"/>
                <a:gridCol w="1246472"/>
                <a:gridCol w="553728"/>
              </a:tblGrid>
              <a:tr h="646804">
                <a:tc>
                  <a:txBody>
                    <a:bodyPr/>
                    <a:lstStyle/>
                    <a:p>
                      <a:pPr>
                        <a:lnSpc>
                          <a:spcPts val="1400"/>
                        </a:lnSpc>
                        <a:spcAft>
                          <a:spcPts val="0"/>
                        </a:spcAft>
                      </a:pPr>
                      <a:r>
                        <a:rPr lang="da-DK" sz="1100" dirty="0">
                          <a:effectLst/>
                        </a:rPr>
                        <a:t>Leverance</a:t>
                      </a:r>
                      <a:endParaRPr lang="da-DK" sz="1200" dirty="0">
                        <a:effectLst/>
                      </a:endParaRPr>
                    </a:p>
                    <a:p>
                      <a:pPr>
                        <a:lnSpc>
                          <a:spcPts val="1400"/>
                        </a:lnSpc>
                        <a:spcAft>
                          <a:spcPts val="0"/>
                        </a:spcAft>
                      </a:pPr>
                      <a:r>
                        <a:rPr lang="da-DK" sz="1100" dirty="0">
                          <a:effectLst/>
                        </a:rPr>
                        <a:t> </a:t>
                      </a:r>
                      <a:endParaRPr lang="da-DK" sz="1200" dirty="0">
                        <a:effectLst/>
                        <a:latin typeface="Garamond"/>
                        <a:ea typeface="Times New Roman"/>
                        <a:cs typeface="Times New Roman"/>
                      </a:endParaRPr>
                    </a:p>
                  </a:txBody>
                  <a:tcPr marL="68580" marR="68580" marT="0" marB="0">
                    <a:solidFill>
                      <a:schemeClr val="accent3">
                        <a:lumMod val="50000"/>
                      </a:schemeClr>
                    </a:solidFill>
                  </a:tcPr>
                </a:tc>
                <a:tc>
                  <a:txBody>
                    <a:bodyPr/>
                    <a:lstStyle/>
                    <a:p>
                      <a:pPr>
                        <a:lnSpc>
                          <a:spcPts val="1400"/>
                        </a:lnSpc>
                        <a:spcAft>
                          <a:spcPts val="0"/>
                        </a:spcAft>
                      </a:pPr>
                      <a:r>
                        <a:rPr lang="da-DK" sz="1100" dirty="0">
                          <a:effectLst/>
                        </a:rPr>
                        <a:t>Leverancens milepæle </a:t>
                      </a:r>
                      <a:endParaRPr lang="da-DK" sz="1200" dirty="0">
                        <a:effectLst/>
                        <a:latin typeface="Garamond"/>
                        <a:ea typeface="Times New Roman"/>
                        <a:cs typeface="Times New Roman"/>
                      </a:endParaRPr>
                    </a:p>
                  </a:txBody>
                  <a:tcPr marL="68580" marR="68580" marT="0" marB="0">
                    <a:solidFill>
                      <a:schemeClr val="accent3">
                        <a:lumMod val="50000"/>
                      </a:schemeClr>
                    </a:solidFill>
                  </a:tcPr>
                </a:tc>
                <a:tc>
                  <a:txBody>
                    <a:bodyPr/>
                    <a:lstStyle/>
                    <a:p>
                      <a:pPr>
                        <a:lnSpc>
                          <a:spcPts val="1400"/>
                        </a:lnSpc>
                        <a:spcAft>
                          <a:spcPts val="0"/>
                        </a:spcAft>
                      </a:pPr>
                      <a:r>
                        <a:rPr lang="da-DK" sz="1200" dirty="0" smtClean="0">
                          <a:effectLst/>
                          <a:latin typeface="Calibri" pitchFamily="34" charset="0"/>
                          <a:ea typeface="Times New Roman"/>
                          <a:cs typeface="Times New Roman"/>
                        </a:rPr>
                        <a:t>Status</a:t>
                      </a:r>
                      <a:endParaRPr lang="da-DK" sz="1200" dirty="0">
                        <a:effectLst/>
                        <a:latin typeface="Calibri" pitchFamily="34" charset="0"/>
                        <a:ea typeface="Times New Roman"/>
                        <a:cs typeface="Times New Roman"/>
                      </a:endParaRPr>
                    </a:p>
                  </a:txBody>
                  <a:tcPr marL="68580" marR="68580" marT="0" marB="0">
                    <a:solidFill>
                      <a:schemeClr val="accent3">
                        <a:lumMod val="50000"/>
                      </a:schemeClr>
                    </a:solidFill>
                  </a:tcPr>
                </a:tc>
              </a:tr>
              <a:tr h="1186424">
                <a:tc>
                  <a:txBody>
                    <a:bodyPr/>
                    <a:lstStyle/>
                    <a:p>
                      <a:pPr algn="l">
                        <a:lnSpc>
                          <a:spcPts val="1400"/>
                        </a:lnSpc>
                        <a:spcAft>
                          <a:spcPts val="600"/>
                        </a:spcAft>
                      </a:pPr>
                      <a:r>
                        <a:rPr lang="da-DK" sz="1000" dirty="0">
                          <a:effectLst/>
                        </a:rPr>
                        <a:t>Analyse af områdetyper, proces og parter</a:t>
                      </a:r>
                      <a:endParaRPr lang="da-DK" sz="1200" dirty="0">
                        <a:effectLst/>
                        <a:latin typeface="Garamond"/>
                        <a:ea typeface="Times New Roman"/>
                        <a:cs typeface="Times New Roman"/>
                      </a:endParaRPr>
                    </a:p>
                  </a:txBody>
                  <a:tcPr marL="68580" marR="68580" marT="0" marB="0">
                    <a:solidFill>
                      <a:schemeClr val="accent3">
                        <a:lumMod val="50000"/>
                      </a:schemeClr>
                    </a:solidFill>
                  </a:tcPr>
                </a:tc>
                <a:tc>
                  <a:txBody>
                    <a:bodyPr/>
                    <a:lstStyle/>
                    <a:p>
                      <a:pPr algn="l">
                        <a:lnSpc>
                          <a:spcPts val="1400"/>
                        </a:lnSpc>
                        <a:spcAft>
                          <a:spcPts val="600"/>
                        </a:spcAft>
                      </a:pPr>
                      <a:r>
                        <a:rPr lang="da-DK" sz="1000" dirty="0">
                          <a:effectLst/>
                        </a:rPr>
                        <a:t>Maj 2013 til september 2013 </a:t>
                      </a:r>
                      <a:r>
                        <a:rPr lang="da-DK" sz="1000" dirty="0" smtClean="0">
                          <a:effectLst/>
                        </a:rPr>
                        <a:t>(</a:t>
                      </a:r>
                      <a:r>
                        <a:rPr lang="da-DK" sz="1000" dirty="0">
                          <a:effectLst/>
                        </a:rPr>
                        <a:t>analyse-perioden kan evt. forlænges således at der analyseres samtidig med pilotprojekt(er)</a:t>
                      </a:r>
                      <a:endParaRPr lang="da-DK" sz="1200" dirty="0">
                        <a:effectLst/>
                        <a:latin typeface="Garamond"/>
                        <a:ea typeface="Times New Roman"/>
                        <a:cs typeface="Times New Roman"/>
                      </a:endParaRPr>
                    </a:p>
                  </a:txBody>
                  <a:tcPr marL="68580" marR="68580" marT="0" marB="0">
                    <a:solidFill>
                      <a:schemeClr val="accent6">
                        <a:lumMod val="20000"/>
                        <a:lumOff val="80000"/>
                      </a:schemeClr>
                    </a:solidFill>
                  </a:tcPr>
                </a:tc>
                <a:tc>
                  <a:txBody>
                    <a:bodyPr/>
                    <a:lstStyle/>
                    <a:p>
                      <a:pPr>
                        <a:lnSpc>
                          <a:spcPts val="1400"/>
                        </a:lnSpc>
                        <a:spcAft>
                          <a:spcPts val="600"/>
                        </a:spcAft>
                      </a:pPr>
                      <a:r>
                        <a:rPr lang="da-DK" sz="1200" dirty="0" err="1" smtClean="0">
                          <a:effectLst/>
                          <a:latin typeface="+mn-lt"/>
                          <a:ea typeface="Times New Roman"/>
                          <a:cs typeface="Times New Roman"/>
                        </a:rPr>
                        <a:t>Igang</a:t>
                      </a:r>
                      <a:endParaRPr lang="da-DK" sz="1200" dirty="0">
                        <a:effectLst/>
                        <a:latin typeface="+mn-lt"/>
                        <a:ea typeface="Times New Roman"/>
                        <a:cs typeface="Times New Roman"/>
                      </a:endParaRPr>
                    </a:p>
                  </a:txBody>
                  <a:tcPr marL="68580" marR="68580" marT="0" marB="0">
                    <a:solidFill>
                      <a:schemeClr val="accent6">
                        <a:lumMod val="20000"/>
                        <a:lumOff val="80000"/>
                      </a:schemeClr>
                    </a:solidFill>
                  </a:tcPr>
                </a:tc>
              </a:tr>
              <a:tr h="418939">
                <a:tc>
                  <a:txBody>
                    <a:bodyPr/>
                    <a:lstStyle/>
                    <a:p>
                      <a:pPr algn="l">
                        <a:lnSpc>
                          <a:spcPts val="1400"/>
                        </a:lnSpc>
                        <a:spcAft>
                          <a:spcPts val="600"/>
                        </a:spcAft>
                      </a:pPr>
                      <a:r>
                        <a:rPr lang="da-DK" sz="1000" dirty="0">
                          <a:effectLst/>
                        </a:rPr>
                        <a:t>Input til it-værktøjer </a:t>
                      </a:r>
                      <a:endParaRPr lang="da-DK" sz="1200" dirty="0">
                        <a:effectLst/>
                        <a:latin typeface="Garamond"/>
                        <a:ea typeface="Times New Roman"/>
                        <a:cs typeface="Times New Roman"/>
                      </a:endParaRPr>
                    </a:p>
                  </a:txBody>
                  <a:tcPr marL="68580" marR="68580" marT="0" marB="0">
                    <a:solidFill>
                      <a:schemeClr val="accent3">
                        <a:lumMod val="50000"/>
                      </a:schemeClr>
                    </a:solidFill>
                  </a:tcPr>
                </a:tc>
                <a:tc>
                  <a:txBody>
                    <a:bodyPr/>
                    <a:lstStyle/>
                    <a:p>
                      <a:pPr algn="l">
                        <a:lnSpc>
                          <a:spcPts val="1400"/>
                        </a:lnSpc>
                        <a:spcAft>
                          <a:spcPts val="600"/>
                        </a:spcAft>
                      </a:pPr>
                      <a:r>
                        <a:rPr lang="da-DK" sz="1000" dirty="0">
                          <a:effectLst/>
                        </a:rPr>
                        <a:t>Maj til september 2013</a:t>
                      </a:r>
                      <a:endParaRPr lang="da-DK" sz="1200" dirty="0">
                        <a:effectLst/>
                        <a:latin typeface="Garamond"/>
                        <a:ea typeface="Times New Roman"/>
                        <a:cs typeface="Times New Roman"/>
                      </a:endParaRPr>
                    </a:p>
                  </a:txBody>
                  <a:tcPr marL="68580" marR="68580" marT="0" marB="0">
                    <a:solidFill>
                      <a:schemeClr val="accent6">
                        <a:lumMod val="20000"/>
                        <a:lumOff val="80000"/>
                      </a:schemeClr>
                    </a:solidFill>
                  </a:tcPr>
                </a:tc>
                <a:tc>
                  <a:txBody>
                    <a:bodyPr/>
                    <a:lstStyle/>
                    <a:p>
                      <a:pPr marL="0" marR="0" indent="0" algn="just" defTabSz="914400" rtl="0" eaLnBrk="1" fontAlgn="auto" latinLnBrk="0" hangingPunct="1">
                        <a:lnSpc>
                          <a:spcPts val="1400"/>
                        </a:lnSpc>
                        <a:spcBef>
                          <a:spcPts val="0"/>
                        </a:spcBef>
                        <a:spcAft>
                          <a:spcPts val="600"/>
                        </a:spcAft>
                        <a:buClrTx/>
                        <a:buSzTx/>
                        <a:buFontTx/>
                        <a:buNone/>
                        <a:tabLst/>
                        <a:defRPr/>
                      </a:pPr>
                      <a:r>
                        <a:rPr lang="da-DK" sz="1200" dirty="0" err="1" smtClean="0">
                          <a:effectLst/>
                          <a:latin typeface="+mn-lt"/>
                          <a:ea typeface="Times New Roman"/>
                          <a:cs typeface="Times New Roman"/>
                        </a:rPr>
                        <a:t>Igang</a:t>
                      </a:r>
                      <a:endParaRPr lang="da-DK" sz="1200" dirty="0" smtClean="0">
                        <a:effectLst/>
                        <a:latin typeface="+mn-lt"/>
                        <a:ea typeface="Times New Roman"/>
                        <a:cs typeface="Times New Roman"/>
                      </a:endParaRPr>
                    </a:p>
                  </a:txBody>
                  <a:tcPr marL="68580" marR="68580" marT="0" marB="0">
                    <a:solidFill>
                      <a:schemeClr val="accent6">
                        <a:lumMod val="20000"/>
                        <a:lumOff val="80000"/>
                      </a:schemeClr>
                    </a:solidFill>
                  </a:tcPr>
                </a:tc>
              </a:tr>
              <a:tr h="563995">
                <a:tc>
                  <a:txBody>
                    <a:bodyPr/>
                    <a:lstStyle/>
                    <a:p>
                      <a:pPr algn="l">
                        <a:lnSpc>
                          <a:spcPts val="1400"/>
                        </a:lnSpc>
                        <a:spcAft>
                          <a:spcPts val="600"/>
                        </a:spcAft>
                      </a:pPr>
                      <a:r>
                        <a:rPr lang="da-DK" sz="1000" dirty="0">
                          <a:effectLst/>
                        </a:rPr>
                        <a:t>Input til regler og vejledning</a:t>
                      </a:r>
                      <a:endParaRPr lang="da-DK" sz="1200" dirty="0">
                        <a:effectLst/>
                        <a:latin typeface="Garamond"/>
                        <a:ea typeface="Times New Roman"/>
                        <a:cs typeface="Times New Roman"/>
                      </a:endParaRPr>
                    </a:p>
                  </a:txBody>
                  <a:tcPr marL="68580" marR="68580" marT="0" marB="0">
                    <a:solidFill>
                      <a:schemeClr val="accent3">
                        <a:lumMod val="50000"/>
                      </a:schemeClr>
                    </a:solidFill>
                  </a:tcPr>
                </a:tc>
                <a:tc>
                  <a:txBody>
                    <a:bodyPr/>
                    <a:lstStyle/>
                    <a:p>
                      <a:pPr algn="l">
                        <a:lnSpc>
                          <a:spcPts val="1400"/>
                        </a:lnSpc>
                        <a:spcAft>
                          <a:spcPts val="600"/>
                        </a:spcAft>
                      </a:pPr>
                      <a:r>
                        <a:rPr lang="da-DK" sz="1000" dirty="0">
                          <a:effectLst/>
                        </a:rPr>
                        <a:t>August 2013 til november 2014</a:t>
                      </a:r>
                      <a:endParaRPr lang="da-DK" sz="1200" dirty="0">
                        <a:effectLst/>
                        <a:latin typeface="Garamond"/>
                        <a:ea typeface="Times New Roman"/>
                        <a:cs typeface="Times New Roman"/>
                      </a:endParaRPr>
                    </a:p>
                  </a:txBody>
                  <a:tcPr marL="68580" marR="68580" marT="0" marB="0">
                    <a:solidFill>
                      <a:schemeClr val="accent6">
                        <a:lumMod val="20000"/>
                        <a:lumOff val="80000"/>
                      </a:schemeClr>
                    </a:solidFill>
                  </a:tcPr>
                </a:tc>
                <a:tc>
                  <a:txBody>
                    <a:bodyPr/>
                    <a:lstStyle/>
                    <a:p>
                      <a:pPr marL="0" marR="0" indent="0" algn="just" defTabSz="914400" rtl="0" eaLnBrk="1" fontAlgn="auto" latinLnBrk="0" hangingPunct="1">
                        <a:lnSpc>
                          <a:spcPts val="1400"/>
                        </a:lnSpc>
                        <a:spcBef>
                          <a:spcPts val="0"/>
                        </a:spcBef>
                        <a:spcAft>
                          <a:spcPts val="600"/>
                        </a:spcAft>
                        <a:buClrTx/>
                        <a:buSzTx/>
                        <a:buFontTx/>
                        <a:buNone/>
                        <a:tabLst/>
                        <a:defRPr/>
                      </a:pPr>
                      <a:r>
                        <a:rPr lang="da-DK" sz="1200" dirty="0" err="1" smtClean="0">
                          <a:effectLst/>
                          <a:latin typeface="+mn-lt"/>
                          <a:ea typeface="Times New Roman"/>
                          <a:cs typeface="Times New Roman"/>
                        </a:rPr>
                        <a:t>Igang</a:t>
                      </a:r>
                      <a:endParaRPr lang="da-DK" sz="1200" dirty="0" smtClean="0">
                        <a:effectLst/>
                        <a:latin typeface="+mn-lt"/>
                        <a:ea typeface="Times New Roman"/>
                        <a:cs typeface="Times New Roman"/>
                      </a:endParaRPr>
                    </a:p>
                  </a:txBody>
                  <a:tcPr marL="68580" marR="68580" marT="0" marB="0">
                    <a:solidFill>
                      <a:schemeClr val="accent6">
                        <a:lumMod val="20000"/>
                        <a:lumOff val="80000"/>
                      </a:schemeClr>
                    </a:solidFill>
                  </a:tcPr>
                </a:tc>
              </a:tr>
              <a:tr h="418939">
                <a:tc>
                  <a:txBody>
                    <a:bodyPr/>
                    <a:lstStyle/>
                    <a:p>
                      <a:pPr algn="l">
                        <a:lnSpc>
                          <a:spcPts val="1400"/>
                        </a:lnSpc>
                        <a:spcAft>
                          <a:spcPts val="600"/>
                        </a:spcAft>
                      </a:pPr>
                      <a:r>
                        <a:rPr lang="da-DK" sz="1000" dirty="0">
                          <a:effectLst/>
                        </a:rPr>
                        <a:t>Pilotprojekt</a:t>
                      </a:r>
                      <a:endParaRPr lang="da-DK" sz="1200" dirty="0">
                        <a:effectLst/>
                        <a:latin typeface="Garamond"/>
                        <a:ea typeface="Times New Roman"/>
                        <a:cs typeface="Times New Roman"/>
                      </a:endParaRPr>
                    </a:p>
                  </a:txBody>
                  <a:tcPr marL="68580" marR="68580" marT="0" marB="0">
                    <a:solidFill>
                      <a:schemeClr val="accent3">
                        <a:lumMod val="50000"/>
                      </a:schemeClr>
                    </a:solidFill>
                  </a:tcPr>
                </a:tc>
                <a:tc>
                  <a:txBody>
                    <a:bodyPr/>
                    <a:lstStyle/>
                    <a:p>
                      <a:pPr algn="l">
                        <a:lnSpc>
                          <a:spcPts val="1400"/>
                        </a:lnSpc>
                        <a:spcAft>
                          <a:spcPts val="600"/>
                        </a:spcAft>
                      </a:pPr>
                      <a:r>
                        <a:rPr lang="da-DK" sz="1000" dirty="0">
                          <a:effectLst/>
                        </a:rPr>
                        <a:t>September 2013 til februar 2014</a:t>
                      </a:r>
                      <a:endParaRPr lang="da-DK" sz="1200" dirty="0">
                        <a:effectLst/>
                        <a:latin typeface="Garamond"/>
                        <a:ea typeface="Times New Roman"/>
                        <a:cs typeface="Times New Roman"/>
                      </a:endParaRPr>
                    </a:p>
                  </a:txBody>
                  <a:tcPr marL="68580" marR="68580" marT="0" marB="0">
                    <a:solidFill>
                      <a:schemeClr val="accent6">
                        <a:lumMod val="20000"/>
                        <a:lumOff val="80000"/>
                      </a:schemeClr>
                    </a:solidFill>
                  </a:tcPr>
                </a:tc>
                <a:tc>
                  <a:txBody>
                    <a:bodyPr/>
                    <a:lstStyle/>
                    <a:p>
                      <a:pPr algn="just">
                        <a:lnSpc>
                          <a:spcPts val="1400"/>
                        </a:lnSpc>
                        <a:spcAft>
                          <a:spcPts val="600"/>
                        </a:spcAft>
                      </a:pPr>
                      <a:endParaRPr lang="da-DK" sz="1200" dirty="0">
                        <a:effectLst/>
                        <a:latin typeface="Garamond"/>
                        <a:ea typeface="Times New Roman"/>
                        <a:cs typeface="Times New Roman"/>
                      </a:endParaRPr>
                    </a:p>
                  </a:txBody>
                  <a:tcPr marL="68580" marR="68580" marT="0" marB="0">
                    <a:solidFill>
                      <a:schemeClr val="accent6">
                        <a:lumMod val="20000"/>
                        <a:lumOff val="80000"/>
                      </a:schemeClr>
                    </a:solidFill>
                  </a:tcPr>
                </a:tc>
              </a:tr>
            </a:tbl>
          </a:graphicData>
        </a:graphic>
      </p:graphicFrame>
      <p:pic>
        <p:nvPicPr>
          <p:cNvPr id="6146" name="Picture 2" descr="http://t2.gstatic.com/images?q=tbn:ANd9GcTEEy3iljtmj363paUAZFH06rFGA4xCOyFp4eZGTd4wMqeF9swN8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6000901"/>
            <a:ext cx="1100068" cy="72939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t1.gstatic.com/images?q=tbn:ANd9GcQg7FxsSUHDnoRAv2ov1BJhDmF9tif9eqZj_K-qB4Pypz5XOgL4S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1959" y="5315653"/>
            <a:ext cx="1224136" cy="103349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trading-seo.com/wp-content/uploads/xyz-analyse.jpg">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070" t="8151" r="-9070" b="-12080"/>
          <a:stretch/>
        </p:blipFill>
        <p:spPr bwMode="auto">
          <a:xfrm>
            <a:off x="1158155" y="1340768"/>
            <a:ext cx="2291185" cy="2667000"/>
          </a:xfrm>
          <a:prstGeom prst="rect">
            <a:avLst/>
          </a:prstGeom>
          <a:noFill/>
          <a:extLst>
            <a:ext uri="{909E8E84-426E-40DD-AFC4-6F175D3DCCD1}">
              <a14:hiddenFill xmlns:a14="http://schemas.microsoft.com/office/drawing/2010/main">
                <a:solidFill>
                  <a:srgbClr val="FFFFFF"/>
                </a:solidFill>
              </a14:hiddenFill>
            </a:ext>
          </a:extLst>
        </p:spPr>
      </p:pic>
      <p:sp>
        <p:nvSpPr>
          <p:cNvPr id="3" name="Rektangel 2"/>
          <p:cNvSpPr/>
          <p:nvPr/>
        </p:nvSpPr>
        <p:spPr>
          <a:xfrm>
            <a:off x="2381907" y="2780928"/>
            <a:ext cx="648072"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12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7476" y="3307469"/>
            <a:ext cx="2796840" cy="1816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1402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8239" y="2431910"/>
            <a:ext cx="2710613" cy="3470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8251" y="2208263"/>
            <a:ext cx="2664296" cy="3792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boks 3"/>
          <p:cNvSpPr txBox="1"/>
          <p:nvPr/>
        </p:nvSpPr>
        <p:spPr>
          <a:xfrm>
            <a:off x="416465" y="6021287"/>
            <a:ext cx="2571359" cy="523220"/>
          </a:xfrm>
          <a:prstGeom prst="rect">
            <a:avLst/>
          </a:prstGeom>
          <a:noFill/>
        </p:spPr>
        <p:txBody>
          <a:bodyPr wrap="square" rtlCol="0">
            <a:spAutoFit/>
          </a:bodyPr>
          <a:lstStyle/>
          <a:p>
            <a:pPr algn="ctr"/>
            <a:r>
              <a:rPr lang="da-DK" sz="1400" dirty="0" smtClean="0"/>
              <a:t>112 adresser til områder </a:t>
            </a:r>
          </a:p>
          <a:p>
            <a:pPr algn="ctr"/>
            <a:r>
              <a:rPr lang="da-DK" sz="1400" dirty="0" smtClean="0"/>
              <a:t>med haver vis på kort</a:t>
            </a:r>
            <a:endParaRPr lang="da-DK" sz="1400" dirty="0"/>
          </a:p>
        </p:txBody>
      </p:sp>
      <p:sp>
        <p:nvSpPr>
          <p:cNvPr id="7" name="Tekstboks 6"/>
          <p:cNvSpPr txBox="1"/>
          <p:nvPr/>
        </p:nvSpPr>
        <p:spPr>
          <a:xfrm>
            <a:off x="5679758" y="6001252"/>
            <a:ext cx="3456384" cy="738664"/>
          </a:xfrm>
          <a:prstGeom prst="rect">
            <a:avLst/>
          </a:prstGeom>
          <a:noFill/>
        </p:spPr>
        <p:txBody>
          <a:bodyPr wrap="square" rtlCol="0">
            <a:spAutoFit/>
          </a:bodyPr>
          <a:lstStyle/>
          <a:p>
            <a:pPr algn="ctr"/>
            <a:r>
              <a:rPr lang="da-DK" sz="1400" dirty="0" smtClean="0"/>
              <a:t>Post Danmarks </a:t>
            </a:r>
          </a:p>
          <a:p>
            <a:pPr algn="ctr"/>
            <a:r>
              <a:rPr lang="da-DK" sz="1400" dirty="0" smtClean="0"/>
              <a:t>adresser til lodder der ikke er </a:t>
            </a:r>
          </a:p>
          <a:p>
            <a:pPr algn="ctr"/>
            <a:r>
              <a:rPr lang="da-DK" sz="1400" dirty="0" smtClean="0"/>
              <a:t>fastsat af adressemyndigheden</a:t>
            </a:r>
            <a:endParaRPr lang="da-DK" sz="1400" dirty="0"/>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078" y="2431910"/>
            <a:ext cx="2923086" cy="3589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boks 5"/>
          <p:cNvSpPr txBox="1"/>
          <p:nvPr/>
        </p:nvSpPr>
        <p:spPr>
          <a:xfrm>
            <a:off x="359078" y="332656"/>
            <a:ext cx="3075416" cy="1384995"/>
          </a:xfrm>
          <a:prstGeom prst="rect">
            <a:avLst/>
          </a:prstGeom>
          <a:solidFill>
            <a:schemeClr val="bg1"/>
          </a:solidFill>
          <a:ln>
            <a:solidFill>
              <a:schemeClr val="tx1"/>
            </a:solidFill>
          </a:ln>
        </p:spPr>
        <p:txBody>
          <a:bodyPr wrap="square" rtlCol="0">
            <a:spAutoFit/>
          </a:bodyPr>
          <a:lstStyle/>
          <a:p>
            <a:r>
              <a:rPr lang="da-DK" sz="1400" b="1" dirty="0" smtClean="0"/>
              <a:t>Nøgleoplysninger fra analysen</a:t>
            </a:r>
          </a:p>
          <a:p>
            <a:r>
              <a:rPr lang="da-DK" sz="1400" dirty="0" smtClean="0"/>
              <a:t>1.020 kolonihaveforeninger</a:t>
            </a:r>
          </a:p>
          <a:p>
            <a:r>
              <a:rPr lang="da-DK" sz="1400" dirty="0" smtClean="0"/>
              <a:t>61.760 havelodder</a:t>
            </a:r>
          </a:p>
          <a:p>
            <a:r>
              <a:rPr lang="da-DK" sz="1400" dirty="0" smtClean="0"/>
              <a:t>72% er overnatningshaver resten daghaver </a:t>
            </a:r>
            <a:r>
              <a:rPr lang="da-DK" sz="1400" dirty="0" err="1" smtClean="0"/>
              <a:t>incl</a:t>
            </a:r>
            <a:r>
              <a:rPr lang="da-DK" sz="1400" dirty="0" smtClean="0"/>
              <a:t>. lodder uden bebyggelse</a:t>
            </a:r>
          </a:p>
          <a:p>
            <a:endParaRPr lang="da-DK" sz="1400" dirty="0" smtClean="0"/>
          </a:p>
        </p:txBody>
      </p:sp>
      <p:sp>
        <p:nvSpPr>
          <p:cNvPr id="8" name="Tekstboks 7"/>
          <p:cNvSpPr txBox="1"/>
          <p:nvPr/>
        </p:nvSpPr>
        <p:spPr>
          <a:xfrm>
            <a:off x="3872849" y="332655"/>
            <a:ext cx="4875615" cy="1384995"/>
          </a:xfrm>
          <a:prstGeom prst="rect">
            <a:avLst/>
          </a:prstGeom>
          <a:noFill/>
          <a:ln>
            <a:solidFill>
              <a:schemeClr val="tx1"/>
            </a:solidFill>
          </a:ln>
        </p:spPr>
        <p:txBody>
          <a:bodyPr wrap="square" rtlCol="0">
            <a:spAutoFit/>
          </a:bodyPr>
          <a:lstStyle/>
          <a:p>
            <a:r>
              <a:rPr lang="da-DK" sz="1400" b="1" dirty="0" err="1" smtClean="0"/>
              <a:t>Taskforcen</a:t>
            </a:r>
            <a:r>
              <a:rPr lang="da-DK" sz="1400" b="1" dirty="0" smtClean="0"/>
              <a:t> anbefaler </a:t>
            </a:r>
          </a:p>
          <a:p>
            <a:r>
              <a:rPr lang="da-DK" sz="1400" dirty="0"/>
              <a:t>A</a:t>
            </a:r>
            <a:r>
              <a:rPr lang="da-DK" sz="1400" dirty="0" smtClean="0"/>
              <a:t>t man følger kolonihavelovens definition af kolonihaveområder</a:t>
            </a:r>
          </a:p>
          <a:p>
            <a:r>
              <a:rPr lang="da-DK" sz="1400" dirty="0" smtClean="0"/>
              <a:t>At man sondrer mellem tre kategorier af kolonihaveområder: </a:t>
            </a:r>
          </a:p>
          <a:p>
            <a:pPr marL="342900" indent="-342900">
              <a:buAutoNum type="alphaLcPeriod"/>
            </a:pPr>
            <a:r>
              <a:rPr lang="da-DK" sz="1400" dirty="0" smtClean="0"/>
              <a:t>bebyggelse til natophold, </a:t>
            </a:r>
          </a:p>
          <a:p>
            <a:pPr marL="342900" indent="-342900">
              <a:buAutoNum type="alphaLcPeriod"/>
            </a:pPr>
            <a:r>
              <a:rPr lang="da-DK" sz="1400" dirty="0" smtClean="0"/>
              <a:t>bebyggelse til dagophold, </a:t>
            </a:r>
          </a:p>
          <a:p>
            <a:pPr marL="342900" indent="-342900">
              <a:buAutoNum type="alphaLcPeriod"/>
            </a:pPr>
            <a:r>
              <a:rPr lang="da-DK" sz="1400" dirty="0" smtClean="0"/>
              <a:t>Lodder uden bebyggelse</a:t>
            </a:r>
            <a:endParaRPr lang="da-DK" sz="1400" dirty="0"/>
          </a:p>
        </p:txBody>
      </p:sp>
      <p:sp>
        <p:nvSpPr>
          <p:cNvPr id="9" name="Tekstboks 8"/>
          <p:cNvSpPr txBox="1"/>
          <p:nvPr/>
        </p:nvSpPr>
        <p:spPr>
          <a:xfrm>
            <a:off x="423468" y="1988946"/>
            <a:ext cx="7952313" cy="307777"/>
          </a:xfrm>
          <a:prstGeom prst="rect">
            <a:avLst/>
          </a:prstGeom>
          <a:noFill/>
        </p:spPr>
        <p:txBody>
          <a:bodyPr wrap="square" rtlCol="0">
            <a:spAutoFit/>
          </a:bodyPr>
          <a:lstStyle/>
          <a:p>
            <a:r>
              <a:rPr lang="da-DK" sz="1400" b="1" dirty="0" smtClean="0"/>
              <a:t>Datakilder</a:t>
            </a:r>
            <a:endParaRPr lang="da-DK" sz="1400" b="1" dirty="0"/>
          </a:p>
        </p:txBody>
      </p:sp>
      <p:sp>
        <p:nvSpPr>
          <p:cNvPr id="10" name="Rektangel 9"/>
          <p:cNvSpPr/>
          <p:nvPr/>
        </p:nvSpPr>
        <p:spPr>
          <a:xfrm>
            <a:off x="359078" y="1967524"/>
            <a:ext cx="8389386" cy="470009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8239" y="2629791"/>
            <a:ext cx="2326232" cy="328580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5" name="Tekstboks 14"/>
          <p:cNvSpPr txBox="1"/>
          <p:nvPr/>
        </p:nvSpPr>
        <p:spPr>
          <a:xfrm>
            <a:off x="3581663" y="5928954"/>
            <a:ext cx="1944216" cy="738664"/>
          </a:xfrm>
          <a:prstGeom prst="rect">
            <a:avLst/>
          </a:prstGeom>
          <a:noFill/>
        </p:spPr>
        <p:txBody>
          <a:bodyPr wrap="square" rtlCol="0">
            <a:spAutoFit/>
          </a:bodyPr>
          <a:lstStyle/>
          <a:p>
            <a:r>
              <a:rPr lang="da-DK" sz="1400" dirty="0" smtClean="0"/>
              <a:t>Lister med områder fra Naturstyrelsen og Kolonihaveforbundet</a:t>
            </a:r>
            <a:endParaRPr lang="da-DK" sz="1400" dirty="0"/>
          </a:p>
        </p:txBody>
      </p:sp>
    </p:spTree>
    <p:extLst>
      <p:ext uri="{BB962C8B-B14F-4D97-AF65-F5344CB8AC3E}">
        <p14:creationId xmlns:p14="http://schemas.microsoft.com/office/powerpoint/2010/main" val="4575035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4"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958" t="10167" r="1771" b="6000"/>
          <a:stretch/>
        </p:blipFill>
        <p:spPr bwMode="auto">
          <a:xfrm>
            <a:off x="628883" y="2708920"/>
            <a:ext cx="3663909" cy="2278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042" t="12501" r="2708" b="6833"/>
          <a:stretch/>
        </p:blipFill>
        <p:spPr bwMode="auto">
          <a:xfrm>
            <a:off x="4949363" y="2708920"/>
            <a:ext cx="3727093" cy="2396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http://www.photo-gallery.dk/oversigt/hus_%26_have/haver/image/kolonihaver-98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262960"/>
            <a:ext cx="2448272" cy="178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kstboks 8"/>
          <p:cNvSpPr txBox="1"/>
          <p:nvPr/>
        </p:nvSpPr>
        <p:spPr>
          <a:xfrm>
            <a:off x="5320045" y="5410091"/>
            <a:ext cx="2985728" cy="646331"/>
          </a:xfrm>
          <a:prstGeom prst="rect">
            <a:avLst/>
          </a:prstGeom>
          <a:noFill/>
        </p:spPr>
        <p:txBody>
          <a:bodyPr wrap="square" rtlCol="0">
            <a:spAutoFit/>
          </a:bodyPr>
          <a:lstStyle/>
          <a:p>
            <a:r>
              <a:rPr lang="da-DK" dirty="0" smtClean="0"/>
              <a:t>Post Danmark har registret adresser </a:t>
            </a:r>
            <a:endParaRPr lang="da-DK" dirty="0"/>
          </a:p>
        </p:txBody>
      </p:sp>
      <p:sp>
        <p:nvSpPr>
          <p:cNvPr id="10" name="Rektangel 9"/>
          <p:cNvSpPr/>
          <p:nvPr/>
        </p:nvSpPr>
        <p:spPr>
          <a:xfrm>
            <a:off x="551847" y="5477434"/>
            <a:ext cx="3528392" cy="523220"/>
          </a:xfrm>
          <a:prstGeom prst="rect">
            <a:avLst/>
          </a:prstGeom>
        </p:spPr>
        <p:txBody>
          <a:bodyPr wrap="square">
            <a:spAutoFit/>
          </a:bodyPr>
          <a:lstStyle/>
          <a:p>
            <a:r>
              <a:rPr lang="da-DK" sz="1400" dirty="0">
                <a:latin typeface="Verdana" pitchFamily="34" charset="0"/>
              </a:rPr>
              <a:t>Haveforeninger med mange huse</a:t>
            </a:r>
            <a:br>
              <a:rPr lang="da-DK" sz="1400" dirty="0">
                <a:latin typeface="Verdana" pitchFamily="34" charset="0"/>
              </a:rPr>
            </a:br>
            <a:r>
              <a:rPr lang="da-DK" sz="1400" dirty="0">
                <a:latin typeface="Verdana" pitchFamily="34" charset="0"/>
              </a:rPr>
              <a:t>og kun en adresse</a:t>
            </a:r>
          </a:p>
        </p:txBody>
      </p:sp>
    </p:spTree>
    <p:extLst>
      <p:ext uri="{BB962C8B-B14F-4D97-AF65-F5344CB8AC3E}">
        <p14:creationId xmlns:p14="http://schemas.microsoft.com/office/powerpoint/2010/main" val="34493237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07704" y="116632"/>
            <a:ext cx="8229600" cy="1143000"/>
          </a:xfrm>
        </p:spPr>
        <p:txBody>
          <a:bodyPr>
            <a:normAutofit/>
          </a:bodyPr>
          <a:lstStyle/>
          <a:p>
            <a:r>
              <a:rPr lang="da-DK" sz="4000" dirty="0" smtClean="0"/>
              <a:t>Eksempel på problemstilling</a:t>
            </a:r>
            <a:endParaRPr lang="da-DK" sz="4000" dirty="0"/>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15816" y="2204864"/>
            <a:ext cx="3024336" cy="2851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4867961"/>
      </p:ext>
    </p:extLst>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879</TotalTime>
  <Words>1129</Words>
  <Application>Microsoft Office PowerPoint</Application>
  <PresentationFormat>Skærmshow (4:3)</PresentationFormat>
  <Paragraphs>338</Paragraphs>
  <Slides>16</Slides>
  <Notes>12</Notes>
  <HiddenSlides>0</HiddenSlides>
  <MMClips>0</MMClips>
  <ScaleCrop>false</ScaleCrop>
  <HeadingPairs>
    <vt:vector size="6" baseType="variant">
      <vt:variant>
        <vt:lpstr>Tema</vt:lpstr>
      </vt:variant>
      <vt:variant>
        <vt:i4>1</vt:i4>
      </vt:variant>
      <vt:variant>
        <vt:lpstr>Integrerede OLE-servere</vt:lpstr>
      </vt:variant>
      <vt:variant>
        <vt:i4>1</vt:i4>
      </vt:variant>
      <vt:variant>
        <vt:lpstr>Diastitler</vt:lpstr>
      </vt:variant>
      <vt:variant>
        <vt:i4>16</vt:i4>
      </vt:variant>
    </vt:vector>
  </HeadingPairs>
  <TitlesOfParts>
    <vt:vector size="18" baseType="lpstr">
      <vt:lpstr>Kontortema</vt:lpstr>
      <vt:lpstr>Bitmapbillede</vt:lpstr>
      <vt:lpstr>GD2. f </vt:lpstr>
      <vt:lpstr>PowerPoint-præsentation</vt:lpstr>
      <vt:lpstr>Faseoversigt</vt:lpstr>
      <vt:lpstr>Adresse Taskforcen</vt:lpstr>
      <vt:lpstr>Faseoversigt</vt:lpstr>
      <vt:lpstr>2. Fase - Analyse og pilotprojekt</vt:lpstr>
      <vt:lpstr>PowerPoint-præsentation</vt:lpstr>
      <vt:lpstr>PowerPoint-præsentation</vt:lpstr>
      <vt:lpstr>Eksempel på problemstilling</vt:lpstr>
      <vt:lpstr>PowerPoint-præsentation</vt:lpstr>
      <vt:lpstr>PowerPoint-præsentation</vt:lpstr>
      <vt:lpstr>Sygehuse</vt:lpstr>
      <vt:lpstr>Hovedidé</vt:lpstr>
      <vt:lpstr>Vores ønskemål</vt:lpstr>
      <vt:lpstr>PowerPoint-præsentation</vt:lpstr>
      <vt:lpstr>Faseoversigt</vt:lpstr>
    </vt:vector>
  </TitlesOfParts>
  <Company>Statens 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GD2. f</dc:title>
  <dc:creator>Else-Marie Ulvsgaard</dc:creator>
  <cp:lastModifiedBy>Tanja Haagh Jensen</cp:lastModifiedBy>
  <cp:revision>54</cp:revision>
  <cp:lastPrinted>2013-08-29T14:13:06Z</cp:lastPrinted>
  <dcterms:created xsi:type="dcterms:W3CDTF">2013-08-26T06:57:30Z</dcterms:created>
  <dcterms:modified xsi:type="dcterms:W3CDTF">2013-08-30T11:12:02Z</dcterms:modified>
</cp:coreProperties>
</file>