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75" r:id="rId2"/>
    <p:sldId id="570" r:id="rId3"/>
    <p:sldId id="572" r:id="rId4"/>
    <p:sldId id="569" r:id="rId5"/>
    <p:sldId id="581" r:id="rId6"/>
    <p:sldId id="582" r:id="rId7"/>
    <p:sldId id="583" r:id="rId8"/>
    <p:sldId id="576" r:id="rId9"/>
    <p:sldId id="578" r:id="rId10"/>
    <p:sldId id="579" r:id="rId11"/>
  </p:sldIdLst>
  <p:sldSz cx="9144000" cy="6858000" type="screen4x3"/>
  <p:notesSz cx="6810375" cy="99425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66FF99"/>
    <a:srgbClr val="FF6600"/>
    <a:srgbClr val="0066CC"/>
    <a:srgbClr val="CC0066"/>
    <a:srgbClr val="FFFFCC"/>
    <a:srgbClr val="CC00FF"/>
    <a:srgbClr val="00FF99"/>
    <a:srgbClr val="00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4" autoAdjust="0"/>
    <p:restoredTop sz="96784" autoAdjust="0"/>
  </p:normalViewPr>
  <p:slideViewPr>
    <p:cSldViewPr snapToGrid="0" showGuides="1">
      <p:cViewPr>
        <p:scale>
          <a:sx n="75" d="100"/>
          <a:sy n="75" d="100"/>
        </p:scale>
        <p:origin x="-1350" y="42"/>
      </p:cViewPr>
      <p:guideLst>
        <p:guide orient="horz" pos="141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615F765-046F-483D-A408-9F8FFD262E0B}" type="datetimeFigureOut">
              <a:rPr lang="da-DK"/>
              <a:pPr>
                <a:defRPr/>
              </a:pPr>
              <a:t>04-12-2013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3B8E1C1-98B6-4CE6-9B57-713CC1852B6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3549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2747D90-AA82-4E74-9B2A-AB8BD465795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61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8554DE-05DF-4577-8697-67E3BB66679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4457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47D90-AA82-4E74-9B2A-AB8BD4657957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8731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47D90-AA82-4E74-9B2A-AB8BD4657957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1023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47D90-AA82-4E74-9B2A-AB8BD4657957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7673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47D90-AA82-4E74-9B2A-AB8BD4657957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9181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47D90-AA82-4E74-9B2A-AB8BD4657957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9181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47D90-AA82-4E74-9B2A-AB8BD4657957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9181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47D90-AA82-4E74-9B2A-AB8BD4657957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9181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47D90-AA82-4E74-9B2A-AB8BD4657957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8731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747D90-AA82-4E74-9B2A-AB8BD4657957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873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_logo_rgb_st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428625"/>
            <a:ext cx="230663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428625"/>
            <a:ext cx="17272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smtClean="0"/>
            </a:lvl1pPr>
          </a:lstStyle>
          <a:p>
            <a:pPr lvl="0"/>
            <a:r>
              <a:rPr lang="da-DK" noProof="0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pPr lvl="0"/>
            <a:r>
              <a:rPr lang="da-DK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z="1200">
                <a:solidFill>
                  <a:srgbClr val="333333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>
                <a:solidFill>
                  <a:srgbClr val="333333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200">
                <a:solidFill>
                  <a:srgbClr val="333333"/>
                </a:solidFill>
                <a:cs typeface="+mn-cs"/>
              </a:defRPr>
            </a:lvl1pPr>
          </a:lstStyle>
          <a:p>
            <a:pPr>
              <a:defRPr/>
            </a:pPr>
            <a:fld id="{1C86103C-CB66-44A0-A0F8-022D99B3052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0983248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561D4-0BE5-4B6F-8701-8F1354984C2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165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3A458-57FD-4836-80F1-9161134F38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387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78C2-425E-4C1D-A9DE-9C9B26E9BD4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037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2895E-C628-4A89-894F-3F229958DAA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471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C8722-ADDC-437A-A585-8B13BAC0464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943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2C8AD-56DA-49A4-B1B7-E2CFDE0D250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500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D098-89ED-484A-9F23-15924B8CE9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394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FF023-7BC0-4185-97D3-4446209216C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551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D1DF-1F63-4D1B-A0BC-0C4DA04DC35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558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F3E7A-3EE0-48BD-B00C-0902E561764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967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333333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da-DK"/>
              <a:t>03. april 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333333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da-DK"/>
              <a:t>GD2 Adresseprogrammet - Projektforum - Møde 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  <a:cs typeface="+mn-cs"/>
              </a:defRPr>
            </a:lvl1pPr>
          </a:lstStyle>
          <a:p>
            <a:pPr>
              <a:defRPr/>
            </a:pPr>
            <a:fld id="{5F32DCA3-BE0B-4B88-ABC6-C0AAD491533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mbbl_logo_rgb_sto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675" y="428625"/>
            <a:ext cx="2028825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00038"/>
            <a:ext cx="1652587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2058169" y="344748"/>
            <a:ext cx="4482743" cy="1277574"/>
          </a:xfrm>
        </p:spPr>
        <p:txBody>
          <a:bodyPr/>
          <a:lstStyle/>
          <a:p>
            <a:pPr algn="l"/>
            <a:r>
              <a:rPr lang="da-DK" altLang="da-DK" sz="1600" u="sng" dirty="0">
                <a:solidFill>
                  <a:srgbClr val="0066CC"/>
                </a:solidFill>
              </a:rPr>
              <a:t>Punkt 3.</a:t>
            </a:r>
            <a:r>
              <a:rPr lang="da-DK" altLang="da-DK" sz="1600" dirty="0">
                <a:solidFill>
                  <a:srgbClr val="0066CC"/>
                </a:solidFill>
              </a:rPr>
              <a:t/>
            </a:r>
            <a:br>
              <a:rPr lang="da-DK" altLang="da-DK" sz="1600" dirty="0">
                <a:solidFill>
                  <a:srgbClr val="0066CC"/>
                </a:solidFill>
              </a:rPr>
            </a:br>
            <a:r>
              <a:rPr lang="da-DK" altLang="da-DK" sz="1600" dirty="0">
                <a:solidFill>
                  <a:srgbClr val="0066CC"/>
                </a:solidFill>
              </a:rPr>
              <a:t>Forudsætninger for </a:t>
            </a:r>
            <a:r>
              <a:rPr lang="da-DK" altLang="da-DK" sz="1600" dirty="0" err="1" smtClean="0">
                <a:solidFill>
                  <a:srgbClr val="0066CC"/>
                </a:solidFill>
              </a:rPr>
              <a:t>replanlægning</a:t>
            </a:r>
            <a:r>
              <a:rPr lang="da-DK" altLang="da-DK" sz="1600" dirty="0" smtClean="0">
                <a:solidFill>
                  <a:srgbClr val="0066CC"/>
                </a:solidFill>
              </a:rPr>
              <a:t> </a:t>
            </a:r>
            <a:br>
              <a:rPr lang="da-DK" altLang="da-DK" sz="1600" dirty="0" smtClean="0">
                <a:solidFill>
                  <a:srgbClr val="0066CC"/>
                </a:solidFill>
              </a:rPr>
            </a:br>
            <a:r>
              <a:rPr lang="da-DK" altLang="da-DK" sz="1600" dirty="0" smtClean="0">
                <a:solidFill>
                  <a:srgbClr val="0066CC"/>
                </a:solidFill>
              </a:rPr>
              <a:t>for GD1 og GD2 samt kritiske afhængigheder</a:t>
            </a:r>
            <a:r>
              <a:rPr lang="da-DK" sz="1600" b="0" dirty="0" smtClean="0">
                <a:solidFill>
                  <a:srgbClr val="0066CC"/>
                </a:solidFill>
              </a:rPr>
              <a:t> </a:t>
            </a:r>
            <a:r>
              <a:rPr lang="da-DK" sz="1600" b="0" dirty="0"/>
              <a:t/>
            </a:r>
            <a:br>
              <a:rPr lang="da-DK" sz="1600" b="0" dirty="0"/>
            </a:br>
            <a:r>
              <a:rPr lang="da-DK" sz="1200" i="1" dirty="0" smtClean="0">
                <a:solidFill>
                  <a:srgbClr val="FF33CC"/>
                </a:solidFill>
              </a:rPr>
              <a:t>- oplæg justeret iht. bemærkninger på styregruppemøderne for GD1 og GD2 den 3. december 2013</a:t>
            </a:r>
            <a:endParaRPr lang="da-DK" altLang="da-DK" sz="1200" i="1" dirty="0">
              <a:solidFill>
                <a:srgbClr val="FF33CC"/>
              </a:solidFill>
            </a:endParaRPr>
          </a:p>
        </p:txBody>
      </p:sp>
      <p:sp>
        <p:nvSpPr>
          <p:cNvPr id="3075" name="Undertitel 2"/>
          <p:cNvSpPr>
            <a:spLocks noGrp="1"/>
          </p:cNvSpPr>
          <p:nvPr>
            <p:ph type="subTitle" idx="1"/>
          </p:nvPr>
        </p:nvSpPr>
        <p:spPr>
          <a:xfrm>
            <a:off x="571500" y="1665186"/>
            <a:ext cx="7994650" cy="4703762"/>
          </a:xfrm>
        </p:spPr>
        <p:txBody>
          <a:bodyPr/>
          <a:lstStyle/>
          <a:p>
            <a:pPr algn="l">
              <a:defRPr/>
            </a:pPr>
            <a:r>
              <a:rPr lang="da-DK" sz="1800" b="1" u="sng" dirty="0">
                <a:solidFill>
                  <a:srgbClr val="0066CC"/>
                </a:solidFill>
              </a:rPr>
              <a:t>Fra grunddatabestyrelsens møde den 28. nov. 2013</a:t>
            </a:r>
          </a:p>
          <a:p>
            <a:pPr algn="l">
              <a:defRPr/>
            </a:pPr>
            <a:r>
              <a:rPr lang="da-DK" sz="1400" dirty="0"/>
              <a:t>Konklusion (= indstilling) vedrørende </a:t>
            </a:r>
            <a:r>
              <a:rPr lang="da-DK" sz="1400" b="1" dirty="0">
                <a:solidFill>
                  <a:srgbClr val="0066CC"/>
                </a:solidFill>
              </a:rPr>
              <a:t>Håndtering af kritiske afhængigheder mellem Ejendomsdataprogrammet, Adresseprogrammet og Datafordeleren</a:t>
            </a:r>
            <a:r>
              <a:rPr lang="da-DK" sz="1400" dirty="0">
                <a:solidFill>
                  <a:srgbClr val="0066CC"/>
                </a:solidFill>
              </a:rPr>
              <a:t> </a:t>
            </a:r>
            <a:r>
              <a:rPr lang="da-DK" sz="1400" dirty="0"/>
              <a:t>fra grunddatabestyrelsen den 28. nov. 2013: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a-DK" sz="1400" dirty="0"/>
              <a:t>Tager til efterretning, at GD1 og GD2 foretager en revurdering af deres tidsplaner koordineret med Datafordeleren med forventet idriftsættelse juni 2015.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a-DK" sz="1400" dirty="0"/>
              <a:t>Bevilger 1,2 mio. kr. af bestyrelsens midler i 2014 til MBBL til ekstern bistand i forbindelse med revidering af tidsplanerne mm. for GD1 og GD2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a-DK" sz="1400" dirty="0"/>
              <a:t>Tilslutter sig, at Datafordeleren søger at fremrykke leverancen af de relevante </a:t>
            </a:r>
            <a:r>
              <a:rPr lang="da-DK" sz="1400" dirty="0" err="1"/>
              <a:t>funktionaliteter</a:t>
            </a:r>
            <a:r>
              <a:rPr lang="da-DK" sz="1400" dirty="0"/>
              <a:t> til GD1 og GD2 med forventet idriftsættelse juni </a:t>
            </a:r>
            <a:r>
              <a:rPr lang="da-DK" sz="1400" dirty="0" smtClean="0"/>
              <a:t>2015</a:t>
            </a:r>
            <a:endParaRPr lang="da-DK" sz="1400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a-DK" sz="1400" dirty="0"/>
              <a:t>Drøfter de økonomiske og ressourcemæssige konsekvenser, der følger af </a:t>
            </a:r>
            <a:r>
              <a:rPr lang="da-DK" sz="1400" dirty="0" err="1"/>
              <a:t>replanlægningen</a:t>
            </a:r>
            <a:r>
              <a:rPr lang="da-DK" sz="1400" dirty="0"/>
              <a:t>, når de reviderede tidsplaner foreligger.</a:t>
            </a:r>
          </a:p>
          <a:p>
            <a:pPr algn="l">
              <a:defRPr/>
            </a:pPr>
            <a:endParaRPr lang="da-DK" sz="1400" dirty="0"/>
          </a:p>
          <a:p>
            <a:pPr algn="l">
              <a:defRPr/>
            </a:pPr>
            <a:r>
              <a:rPr lang="da-DK" sz="1400" dirty="0"/>
              <a:t>Konklusion (= indstilling) vedrørende </a:t>
            </a:r>
            <a:r>
              <a:rPr lang="da-DK" sz="1400" b="1" dirty="0">
                <a:solidFill>
                  <a:srgbClr val="0066CC"/>
                </a:solidFill>
              </a:rPr>
              <a:t>Supplerende arkitekturafklaringer af tværgående karakter </a:t>
            </a:r>
            <a:r>
              <a:rPr lang="da-DK" sz="1400" dirty="0"/>
              <a:t>fra grunddatabestyrelsen den 28. nov. 2013: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da-DK" sz="1400" dirty="0"/>
              <a:t>Tager håndteringen af de tværgående arkitekturafklaringer til efterretning.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da-DK" sz="1400" dirty="0"/>
              <a:t>Opfordrer DIGST til at udarbejde forslag til fællesoffentlige standarder, rammearkitektur og infrastrukturkomponenter til håndtering af hændelser og bevilger 400.000 kr. til ekstern bistand hertil af bestyrelsens midler for 2014. </a:t>
            </a:r>
            <a:r>
              <a:rPr lang="da-DK" dirty="0"/>
              <a:t/>
            </a:r>
            <a:br>
              <a:rPr lang="da-DK" dirty="0"/>
            </a:br>
            <a:endParaRPr lang="da-DK" altLang="da-DK" dirty="0"/>
          </a:p>
          <a:p>
            <a:pPr algn="l">
              <a:defRPr/>
            </a:pPr>
            <a:endParaRPr lang="da-DK" alt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03. december 2013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GD2 Adresseprogrammet - Styregruppen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CB7A7-79A7-4C73-B1E3-3F896D14B142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07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766399" y="609918"/>
            <a:ext cx="8229600" cy="576262"/>
          </a:xfrm>
        </p:spPr>
        <p:txBody>
          <a:bodyPr/>
          <a:lstStyle/>
          <a:p>
            <a:pPr algn="l"/>
            <a:r>
              <a:rPr lang="da-DK" dirty="0" smtClean="0"/>
              <a:t>Revideret GD7 tidsplan: </a:t>
            </a:r>
            <a:br>
              <a:rPr lang="da-DK" dirty="0" smtClean="0"/>
            </a:br>
            <a:r>
              <a:rPr lang="da-DK" dirty="0" smtClean="0"/>
              <a:t>November 2013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03. april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GD2 Adresseprogrammet - Projektforum - Møde 04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778C2-425E-4C1D-A9DE-9C9B26E9BD45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" y="1917805"/>
            <a:ext cx="820102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ktangel 9"/>
          <p:cNvSpPr/>
          <p:nvPr/>
        </p:nvSpPr>
        <p:spPr bwMode="auto">
          <a:xfrm>
            <a:off x="4518024" y="4097516"/>
            <a:ext cx="2009385" cy="250431"/>
          </a:xfrm>
          <a:prstGeom prst="rect">
            <a:avLst/>
          </a:prstGeom>
          <a:solidFill>
            <a:srgbClr val="00FF99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2785404" y="3552096"/>
            <a:ext cx="1266092" cy="252000"/>
          </a:xfrm>
          <a:prstGeom prst="rect">
            <a:avLst/>
          </a:prstGeom>
          <a:solidFill>
            <a:srgbClr val="0066CC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ktangel 13"/>
          <p:cNvSpPr/>
          <p:nvPr/>
        </p:nvSpPr>
        <p:spPr bwMode="auto">
          <a:xfrm>
            <a:off x="534572" y="2968299"/>
            <a:ext cx="3029316" cy="244677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496608" y="2951650"/>
            <a:ext cx="1588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GD7: udvikling og test</a:t>
            </a:r>
            <a:endParaRPr lang="da-DK" sz="1200" b="1" dirty="0"/>
          </a:p>
        </p:txBody>
      </p:sp>
      <p:sp>
        <p:nvSpPr>
          <p:cNvPr id="17" name="Tekstboks 16"/>
          <p:cNvSpPr txBox="1"/>
          <p:nvPr/>
        </p:nvSpPr>
        <p:spPr>
          <a:xfrm>
            <a:off x="2859172" y="3543846"/>
            <a:ext cx="1221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Test på DF </a:t>
            </a:r>
            <a:endParaRPr lang="da-DK" sz="1200" b="1" dirty="0"/>
          </a:p>
        </p:txBody>
      </p:sp>
      <p:sp>
        <p:nvSpPr>
          <p:cNvPr id="18" name="Rektangel 17"/>
          <p:cNvSpPr/>
          <p:nvPr/>
        </p:nvSpPr>
        <p:spPr bwMode="auto">
          <a:xfrm>
            <a:off x="4051494" y="3828766"/>
            <a:ext cx="500659" cy="268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3627122" y="3820517"/>
            <a:ext cx="1001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 Buffer </a:t>
            </a:r>
            <a:endParaRPr lang="da-DK" sz="1200" b="1" dirty="0"/>
          </a:p>
        </p:txBody>
      </p:sp>
      <p:sp>
        <p:nvSpPr>
          <p:cNvPr id="20" name="Rektangel 19"/>
          <p:cNvSpPr/>
          <p:nvPr/>
        </p:nvSpPr>
        <p:spPr bwMode="auto">
          <a:xfrm>
            <a:off x="530235" y="3298759"/>
            <a:ext cx="3521259" cy="250431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1164624" y="3290079"/>
            <a:ext cx="2481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udvikling og  datakonvertering</a:t>
            </a:r>
            <a:endParaRPr lang="da-DK" sz="1200" b="1" dirty="0"/>
          </a:p>
        </p:txBody>
      </p:sp>
      <p:sp>
        <p:nvSpPr>
          <p:cNvPr id="21" name="Tekstboks 20"/>
          <p:cNvSpPr txBox="1"/>
          <p:nvPr/>
        </p:nvSpPr>
        <p:spPr>
          <a:xfrm>
            <a:off x="4834371" y="4097536"/>
            <a:ext cx="129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paralleldrift</a:t>
            </a:r>
            <a:endParaRPr lang="da-DK" sz="1200" b="1" dirty="0"/>
          </a:p>
        </p:txBody>
      </p:sp>
      <p:grpSp>
        <p:nvGrpSpPr>
          <p:cNvPr id="26" name="Gruppe 25"/>
          <p:cNvGrpSpPr/>
          <p:nvPr/>
        </p:nvGrpSpPr>
        <p:grpSpPr>
          <a:xfrm>
            <a:off x="2411574" y="1392388"/>
            <a:ext cx="1201034" cy="4363992"/>
            <a:chOff x="1398678" y="1392388"/>
            <a:chExt cx="1201034" cy="4363992"/>
          </a:xfrm>
        </p:grpSpPr>
        <p:cxnSp>
          <p:nvCxnSpPr>
            <p:cNvPr id="24" name="Lige forbindelse 23"/>
            <p:cNvCxnSpPr/>
            <p:nvPr/>
          </p:nvCxnSpPr>
          <p:spPr bwMode="auto">
            <a:xfrm>
              <a:off x="2532185" y="1490861"/>
              <a:ext cx="0" cy="4265519"/>
            </a:xfrm>
            <a:prstGeom prst="line">
              <a:avLst/>
            </a:prstGeom>
            <a:noFill/>
            <a:ln w="57150" cap="flat" cmpd="sng" algn="ctr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" name="Tekstboks 24"/>
            <p:cNvSpPr txBox="1"/>
            <p:nvPr/>
          </p:nvSpPr>
          <p:spPr>
            <a:xfrm>
              <a:off x="1398678" y="1392388"/>
              <a:ext cx="120103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0" lang="da-DK" sz="1400" b="1" i="0" u="none" strike="noStrike" cap="none" normalizeH="0" baseline="0" dirty="0" smtClean="0">
                  <a:ln>
                    <a:noFill/>
                  </a:ln>
                  <a:solidFill>
                    <a:srgbClr val="CC00FF"/>
                  </a:solidFill>
                  <a:effectLst/>
                </a:rPr>
                <a:t>Datafordeler</a:t>
              </a:r>
            </a:p>
            <a:p>
              <a:pPr algn="ctr"/>
              <a:r>
                <a:rPr lang="da-DK" sz="1400" b="1" dirty="0" smtClean="0">
                  <a:solidFill>
                    <a:srgbClr val="CC00FF"/>
                  </a:solidFill>
                </a:rPr>
                <a:t>idriftsættes</a:t>
              </a:r>
              <a:endParaRPr kumimoji="0" lang="da-DK" sz="1400" b="1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</a:endParaRPr>
            </a:p>
            <a:p>
              <a:endParaRPr lang="da-DK" sz="1400" b="1" dirty="0">
                <a:solidFill>
                  <a:srgbClr val="CC00FF"/>
                </a:solidFill>
              </a:endParaRPr>
            </a:p>
          </p:txBody>
        </p:sp>
      </p:grpSp>
      <p:sp>
        <p:nvSpPr>
          <p:cNvPr id="31" name="Rektangel 30"/>
          <p:cNvSpPr/>
          <p:nvPr/>
        </p:nvSpPr>
        <p:spPr bwMode="auto">
          <a:xfrm>
            <a:off x="4544839" y="3585091"/>
            <a:ext cx="1982570" cy="268749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2" name="Tekstboks 31"/>
          <p:cNvSpPr txBox="1"/>
          <p:nvPr/>
        </p:nvSpPr>
        <p:spPr>
          <a:xfrm>
            <a:off x="4178648" y="3576842"/>
            <a:ext cx="2423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 Test med kommuner og SKAT</a:t>
            </a:r>
            <a:endParaRPr lang="da-DK" sz="1200" b="1" dirty="0"/>
          </a:p>
        </p:txBody>
      </p:sp>
      <p:grpSp>
        <p:nvGrpSpPr>
          <p:cNvPr id="9" name="Gruppe 8"/>
          <p:cNvGrpSpPr/>
          <p:nvPr/>
        </p:nvGrpSpPr>
        <p:grpSpPr>
          <a:xfrm>
            <a:off x="302381" y="3245385"/>
            <a:ext cx="6523013" cy="1298888"/>
            <a:chOff x="302381" y="3245385"/>
            <a:chExt cx="6523013" cy="1298888"/>
          </a:xfrm>
        </p:grpSpPr>
        <p:sp>
          <p:nvSpPr>
            <p:cNvPr id="3" name="Afrundet rektangel 2"/>
            <p:cNvSpPr/>
            <p:nvPr/>
          </p:nvSpPr>
          <p:spPr bwMode="auto">
            <a:xfrm>
              <a:off x="302381" y="3245385"/>
              <a:ext cx="6523013" cy="1145398"/>
            </a:xfrm>
            <a:prstGeom prst="roundRect">
              <a:avLst/>
            </a:prstGeom>
            <a:noFill/>
            <a:ln w="57150" cap="flat" cmpd="sng" algn="ctr">
              <a:solidFill>
                <a:srgbClr val="CC0066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8" name="Tekstboks 7"/>
            <p:cNvSpPr txBox="1"/>
            <p:nvPr/>
          </p:nvSpPr>
          <p:spPr>
            <a:xfrm>
              <a:off x="614464" y="4205719"/>
              <a:ext cx="1817742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sz="1400" dirty="0" smtClean="0"/>
                <a:t>GD1: </a:t>
              </a:r>
              <a:r>
                <a:rPr lang="da-DK" sz="1600" dirty="0" err="1" smtClean="0"/>
                <a:t>Replanlægning</a:t>
              </a:r>
              <a:endParaRPr lang="da-DK" sz="1400" dirty="0"/>
            </a:p>
          </p:txBody>
        </p:sp>
      </p:grpSp>
      <p:grpSp>
        <p:nvGrpSpPr>
          <p:cNvPr id="35" name="Gruppe 34"/>
          <p:cNvGrpSpPr/>
          <p:nvPr/>
        </p:nvGrpSpPr>
        <p:grpSpPr>
          <a:xfrm>
            <a:off x="5514504" y="1401881"/>
            <a:ext cx="2444067" cy="4363817"/>
            <a:chOff x="4518024" y="1390161"/>
            <a:chExt cx="2444067" cy="4363817"/>
          </a:xfrm>
        </p:grpSpPr>
        <p:cxnSp>
          <p:nvCxnSpPr>
            <p:cNvPr id="36" name="Lige forbindelse 35"/>
            <p:cNvCxnSpPr/>
            <p:nvPr/>
          </p:nvCxnSpPr>
          <p:spPr bwMode="auto">
            <a:xfrm>
              <a:off x="4537889" y="1488459"/>
              <a:ext cx="0" cy="4265519"/>
            </a:xfrm>
            <a:prstGeom prst="line">
              <a:avLst/>
            </a:prstGeom>
            <a:noFill/>
            <a:ln w="57150" cap="flat" cmpd="sng" algn="ctr">
              <a:solidFill>
                <a:srgbClr val="CC0066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7" name="Tekstboks 36"/>
            <p:cNvSpPr txBox="1"/>
            <p:nvPr/>
          </p:nvSpPr>
          <p:spPr>
            <a:xfrm>
              <a:off x="4518024" y="1390161"/>
              <a:ext cx="244406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1" dirty="0" smtClean="0">
                  <a:solidFill>
                    <a:srgbClr val="C00000"/>
                  </a:solidFill>
                </a:rPr>
                <a:t>GD1</a:t>
              </a:r>
              <a:r>
                <a:rPr kumimoji="0" lang="da-DK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</a:rPr>
                <a:t> forventes implementeret</a:t>
              </a:r>
              <a:r>
                <a:rPr kumimoji="0" lang="da-DK" sz="1400" b="1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</a:rPr>
                <a:t> </a:t>
              </a:r>
            </a:p>
            <a:p>
              <a:r>
                <a:rPr lang="da-DK" sz="1400" b="1" dirty="0">
                  <a:solidFill>
                    <a:srgbClr val="C00000"/>
                  </a:solidFill>
                </a:rPr>
                <a:t>o</a:t>
              </a:r>
              <a:r>
                <a:rPr kumimoji="0" lang="da-DK" sz="1400" b="1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</a:rPr>
                <a:t>g </a:t>
              </a:r>
              <a:r>
                <a:rPr lang="da-DK" sz="1400" b="1" dirty="0" smtClean="0">
                  <a:solidFill>
                    <a:srgbClr val="C00000"/>
                  </a:solidFill>
                </a:rPr>
                <a:t>idriftsat</a:t>
              </a:r>
              <a:endParaRPr kumimoji="0" lang="da-DK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endParaRPr>
            </a:p>
            <a:p>
              <a:endParaRPr lang="da-DK" sz="14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007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Undertitel 2"/>
          <p:cNvSpPr>
            <a:spLocks noGrp="1"/>
          </p:cNvSpPr>
          <p:nvPr>
            <p:ph type="subTitle" idx="1"/>
          </p:nvPr>
        </p:nvSpPr>
        <p:spPr>
          <a:xfrm>
            <a:off x="512507" y="1397507"/>
            <a:ext cx="7994650" cy="4703763"/>
          </a:xfrm>
        </p:spPr>
        <p:txBody>
          <a:bodyPr/>
          <a:lstStyle/>
          <a:p>
            <a:pPr algn="l">
              <a:spcBef>
                <a:spcPct val="0"/>
              </a:spcBef>
              <a:defRPr/>
            </a:pPr>
            <a:r>
              <a:rPr lang="da-DK" altLang="da-DK" sz="1800" b="1" u="sng" dirty="0">
                <a:solidFill>
                  <a:srgbClr val="0066CC"/>
                </a:solidFill>
              </a:rPr>
              <a:t>Rammer for </a:t>
            </a:r>
            <a:r>
              <a:rPr lang="da-DK" altLang="da-DK" sz="1800" b="1" u="sng" dirty="0" err="1">
                <a:solidFill>
                  <a:srgbClr val="0066CC"/>
                </a:solidFill>
              </a:rPr>
              <a:t>replanlægningen</a:t>
            </a:r>
            <a:r>
              <a:rPr lang="da-DK" altLang="da-DK" sz="1800" b="1" u="sng" dirty="0">
                <a:solidFill>
                  <a:srgbClr val="0066CC"/>
                </a:solidFill>
              </a:rPr>
              <a:t> mm. </a:t>
            </a:r>
            <a:r>
              <a:rPr lang="da-DK" altLang="da-DK" sz="1800" b="1" u="sng" dirty="0" smtClean="0">
                <a:solidFill>
                  <a:srgbClr val="0066CC"/>
                </a:solidFill>
              </a:rPr>
              <a:t>som følge grunddatabestyrelsens </a:t>
            </a:r>
            <a:r>
              <a:rPr lang="da-DK" altLang="da-DK" sz="1800" b="1" u="sng" dirty="0">
                <a:solidFill>
                  <a:srgbClr val="0066CC"/>
                </a:solidFill>
              </a:rPr>
              <a:t>beslutning </a:t>
            </a:r>
          </a:p>
          <a:p>
            <a:pPr algn="l">
              <a:spcBef>
                <a:spcPct val="0"/>
              </a:spcBef>
              <a:defRPr/>
            </a:pPr>
            <a:r>
              <a:rPr lang="da-DK" altLang="da-DK" sz="1400" b="1" dirty="0" smtClean="0"/>
              <a:t>Målsætning:</a:t>
            </a:r>
            <a:endParaRPr lang="da-DK" altLang="da-DK" sz="1400" b="1" dirty="0"/>
          </a:p>
          <a:p>
            <a:pPr algn="l">
              <a:spcBef>
                <a:spcPct val="0"/>
              </a:spcBef>
              <a:defRPr/>
            </a:pPr>
            <a:r>
              <a:rPr lang="da-DK" altLang="da-DK" sz="1400" dirty="0" smtClean="0"/>
              <a:t>At genetablere grundlaget for at der hurtigst muligt kan ske en koordineret idriftsættelse af Datafordeleren og grunddataregistrene i GD1 og GD2.</a:t>
            </a:r>
          </a:p>
          <a:p>
            <a:pPr algn="l">
              <a:spcBef>
                <a:spcPct val="0"/>
              </a:spcBef>
              <a:defRPr/>
            </a:pPr>
            <a:r>
              <a:rPr lang="da-DK" altLang="da-DK" sz="400" dirty="0" smtClean="0"/>
              <a:t> </a:t>
            </a:r>
            <a:endParaRPr lang="da-DK" altLang="da-DK" sz="400" dirty="0"/>
          </a:p>
          <a:p>
            <a:pPr algn="l">
              <a:spcBef>
                <a:spcPct val="0"/>
              </a:spcBef>
              <a:defRPr/>
            </a:pPr>
            <a:r>
              <a:rPr lang="da-DK" altLang="da-DK" sz="1400" b="1" dirty="0"/>
              <a:t>Mål:</a:t>
            </a:r>
          </a:p>
          <a:p>
            <a:pPr algn="l">
              <a:spcBef>
                <a:spcPct val="0"/>
              </a:spcBef>
              <a:defRPr/>
            </a:pPr>
            <a:r>
              <a:rPr lang="da-DK" altLang="da-DK" sz="1400" dirty="0"/>
              <a:t>Der skal udarbejdes en samordnet plan for GD1, GD2 og </a:t>
            </a:r>
            <a:r>
              <a:rPr lang="da-DK" altLang="da-DK" sz="1400" dirty="0" smtClean="0"/>
              <a:t>GD7, således at Datafordeleren idriftsættes juni 2015. Det betyder at forudsætningerne for </a:t>
            </a:r>
            <a:r>
              <a:rPr lang="da-DK" altLang="da-DK" sz="1400" dirty="0" err="1" smtClean="0"/>
              <a:t>replanlægningen</a:t>
            </a:r>
            <a:r>
              <a:rPr lang="da-DK" altLang="da-DK" sz="1400" dirty="0" smtClean="0"/>
              <a:t> er:  </a:t>
            </a:r>
            <a:endParaRPr lang="da-DK" altLang="da-DK" sz="1400" dirty="0"/>
          </a:p>
          <a:p>
            <a:pPr marL="285750" indent="-285750" algn="l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a-DK" altLang="da-DK" sz="1400" dirty="0" smtClean="0"/>
              <a:t>At Datafordeler </a:t>
            </a:r>
            <a:r>
              <a:rPr lang="da-DK" altLang="da-DK" sz="1400" dirty="0"/>
              <a:t>fremrykker leverancen af de </a:t>
            </a:r>
            <a:r>
              <a:rPr lang="da-DK" altLang="da-DK" sz="1400" dirty="0" err="1"/>
              <a:t>funktionaliteter</a:t>
            </a:r>
            <a:r>
              <a:rPr lang="da-DK" altLang="da-DK" sz="1400" dirty="0"/>
              <a:t>, som GD1 og GD2 har behov for, til idriftsættelse 6 måneder før den </a:t>
            </a:r>
            <a:r>
              <a:rPr lang="da-DK" altLang="da-DK" sz="1400" dirty="0" smtClean="0"/>
              <a:t>plan, </a:t>
            </a:r>
            <a:r>
              <a:rPr lang="da-DK" altLang="da-DK" sz="1400" dirty="0"/>
              <a:t>som blev besluttet juni </a:t>
            </a:r>
            <a:r>
              <a:rPr lang="da-DK" altLang="da-DK" sz="1400" dirty="0" smtClean="0"/>
              <a:t>2013 </a:t>
            </a:r>
            <a:r>
              <a:rPr lang="da-DK" altLang="da-DK" sz="1200" i="1" dirty="0" smtClean="0"/>
              <a:t>(Best case for Datafordeleren)</a:t>
            </a:r>
            <a:endParaRPr lang="da-DK" altLang="da-DK" sz="1200" i="1" dirty="0"/>
          </a:p>
          <a:p>
            <a:pPr marL="285750" indent="-285750" algn="l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a-DK" altLang="da-DK" sz="1400" dirty="0" smtClean="0"/>
              <a:t>At GD1 og GD2 kan påbegynde test på Datafordeleren fra juli 2015 og påbegynde </a:t>
            </a:r>
            <a:r>
              <a:rPr lang="da-DK" altLang="da-DK" sz="1400" dirty="0" err="1" smtClean="0"/>
              <a:t>parralleldrift</a:t>
            </a:r>
            <a:r>
              <a:rPr lang="da-DK" altLang="da-DK" sz="1400" dirty="0" smtClean="0"/>
              <a:t> medio 2016, hvilket er 6 </a:t>
            </a:r>
            <a:r>
              <a:rPr lang="da-DK" altLang="da-DK" sz="1400" dirty="0"/>
              <a:t>måneder senere end den oprindelige </a:t>
            </a:r>
            <a:r>
              <a:rPr lang="da-DK" altLang="da-DK" sz="1400" dirty="0" smtClean="0"/>
              <a:t>plan </a:t>
            </a:r>
            <a:r>
              <a:rPr lang="da-DK" altLang="da-DK" sz="1200" i="1" dirty="0" smtClean="0"/>
              <a:t>(Muligt for GD1 og GD2)</a:t>
            </a:r>
            <a:endParaRPr lang="da-DK" altLang="da-DK" sz="1200" i="1" dirty="0"/>
          </a:p>
          <a:p>
            <a:pPr algn="l">
              <a:spcBef>
                <a:spcPct val="0"/>
              </a:spcBef>
              <a:defRPr/>
            </a:pPr>
            <a:r>
              <a:rPr lang="da-DK" altLang="da-DK" sz="400" dirty="0" smtClean="0"/>
              <a:t> </a:t>
            </a:r>
            <a:endParaRPr lang="da-DK" altLang="da-DK" sz="400" dirty="0"/>
          </a:p>
          <a:p>
            <a:pPr algn="l">
              <a:spcBef>
                <a:spcPct val="0"/>
              </a:spcBef>
              <a:defRPr/>
            </a:pPr>
            <a:r>
              <a:rPr lang="da-DK" altLang="da-DK" sz="1400" b="1" dirty="0"/>
              <a:t>Milepæle:</a:t>
            </a:r>
          </a:p>
          <a:p>
            <a:pPr marL="285750" indent="-285750" algn="l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a-DK" altLang="da-DK" sz="1400" dirty="0"/>
              <a:t>En præsentation af </a:t>
            </a:r>
            <a:r>
              <a:rPr lang="da-DK" altLang="da-DK" sz="1400" dirty="0" smtClean="0"/>
              <a:t>et løsningsscenarie (forventelig </a:t>
            </a:r>
            <a:r>
              <a:rPr lang="da-DK" altLang="da-DK" sz="1400" dirty="0"/>
              <a:t>på samme niveau som afhængighedsanalysen) suppleret med en alt-andet-lige overslagsberegning af de økonomisk konsekvenser til grunddatabestyrelsesmødet den 23 januar 2014.</a:t>
            </a:r>
          </a:p>
          <a:p>
            <a:pPr marL="285750" indent="-285750" algn="l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a-DK" altLang="da-DK" sz="1400" dirty="0"/>
              <a:t>Ny samordnet plan for GD1 og GD2 samt tilsvarende beskrivelse af de relevante dele af GD7 er klar med udgangen af 1. kvartal 2014. Dette </a:t>
            </a:r>
            <a:r>
              <a:rPr lang="da-DK" altLang="da-DK" sz="1400" dirty="0" smtClean="0"/>
              <a:t>omfatter:</a:t>
            </a:r>
            <a:endParaRPr lang="da-DK" altLang="da-DK" sz="1400" dirty="0"/>
          </a:p>
          <a:p>
            <a:pPr marL="731837" lvl="1">
              <a:spcBef>
                <a:spcPct val="0"/>
              </a:spcBef>
              <a:buFont typeface="Courier New" panose="02070309020205020404" pitchFamily="49" charset="0"/>
              <a:buChar char="o"/>
              <a:tabLst>
                <a:tab pos="446088" algn="l"/>
              </a:tabLst>
              <a:defRPr/>
            </a:pPr>
            <a:r>
              <a:rPr lang="da-DK" altLang="da-DK" sz="1400" dirty="0" smtClean="0"/>
              <a:t>Fastlæggelse </a:t>
            </a:r>
            <a:r>
              <a:rPr lang="da-DK" altLang="da-DK" sz="1400" dirty="0"/>
              <a:t>af </a:t>
            </a:r>
            <a:r>
              <a:rPr lang="da-DK" altLang="da-DK" sz="1400" dirty="0" smtClean="0"/>
              <a:t>de principper og standarder, der anvendes</a:t>
            </a:r>
            <a:endParaRPr lang="da-DK" altLang="da-DK" sz="1400" dirty="0"/>
          </a:p>
          <a:p>
            <a:pPr marL="731837" lvl="1">
              <a:spcBef>
                <a:spcPct val="0"/>
              </a:spcBef>
              <a:buFont typeface="Courier New" panose="02070309020205020404" pitchFamily="49" charset="0"/>
              <a:buChar char="o"/>
              <a:tabLst>
                <a:tab pos="446088" algn="l"/>
              </a:tabLst>
              <a:defRPr/>
            </a:pPr>
            <a:r>
              <a:rPr lang="da-DK" altLang="da-DK" sz="1400" dirty="0" smtClean="0"/>
              <a:t>Justering af løsningsarkitekturer for GD1 og GD2 samt udarbejdelse af </a:t>
            </a:r>
            <a:r>
              <a:rPr lang="da-DK" altLang="da-DK" sz="1400" dirty="0" smtClean="0"/>
              <a:t>løsningsbeskrivelse for </a:t>
            </a:r>
            <a:r>
              <a:rPr lang="da-DK" altLang="da-DK" sz="1400" dirty="0" smtClean="0"/>
              <a:t>GD7, </a:t>
            </a:r>
            <a:r>
              <a:rPr lang="da-DK" altLang="da-DK" sz="1400" dirty="0"/>
              <a:t>som grundlag for </a:t>
            </a:r>
            <a:r>
              <a:rPr lang="da-DK" altLang="da-DK" sz="1400" dirty="0" smtClean="0"/>
              <a:t>en sikker </a:t>
            </a:r>
            <a:r>
              <a:rPr lang="da-DK" altLang="da-DK" sz="1400" dirty="0" smtClean="0"/>
              <a:t>GD1/GD2 kravspecifikation</a:t>
            </a:r>
            <a:endParaRPr lang="da-DK" altLang="da-DK" sz="1400" dirty="0"/>
          </a:p>
          <a:p>
            <a:pPr marL="731837" lvl="1">
              <a:spcBef>
                <a:spcPct val="0"/>
              </a:spcBef>
              <a:buFont typeface="Courier New" panose="02070309020205020404" pitchFamily="49" charset="0"/>
              <a:buChar char="o"/>
              <a:tabLst>
                <a:tab pos="446088" algn="l"/>
              </a:tabLst>
              <a:defRPr/>
            </a:pPr>
            <a:r>
              <a:rPr lang="da-DK" altLang="da-DK" sz="1400" dirty="0" smtClean="0"/>
              <a:t>En </a:t>
            </a:r>
            <a:r>
              <a:rPr lang="da-DK" altLang="da-DK" sz="1400" dirty="0"/>
              <a:t>genberegning af økonomien samtidig eller senest 1 måned efter</a:t>
            </a:r>
            <a:r>
              <a:rPr lang="da-DK" altLang="da-DK" sz="600" dirty="0"/>
              <a:t>.</a:t>
            </a:r>
          </a:p>
          <a:p>
            <a:pPr marL="285750" indent="-285750" algn="l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da-DK" altLang="da-DK" sz="1400" dirty="0"/>
          </a:p>
          <a:p>
            <a:pPr algn="l">
              <a:defRPr/>
            </a:pPr>
            <a:endParaRPr lang="da-DK" altLang="da-DK" sz="1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03. december 2013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GD2 Adresseprogrammet - Styregruppen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E2C95-A1A6-4A20-86F5-4059E84D0E0A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2168780" y="167772"/>
            <a:ext cx="4025541" cy="1166966"/>
          </a:xfrm>
        </p:spPr>
        <p:txBody>
          <a:bodyPr/>
          <a:lstStyle/>
          <a:p>
            <a:pPr algn="l"/>
            <a:r>
              <a:rPr lang="da-DK" altLang="da-DK" sz="1800" u="sng" dirty="0">
                <a:solidFill>
                  <a:srgbClr val="0066CC"/>
                </a:solidFill>
              </a:rPr>
              <a:t>Punkt 3.</a:t>
            </a:r>
            <a:r>
              <a:rPr lang="da-DK" altLang="da-DK" sz="1800" dirty="0">
                <a:solidFill>
                  <a:srgbClr val="0066CC"/>
                </a:solidFill>
              </a:rPr>
              <a:t/>
            </a:r>
            <a:br>
              <a:rPr lang="da-DK" altLang="da-DK" sz="1800" dirty="0">
                <a:solidFill>
                  <a:srgbClr val="0066CC"/>
                </a:solidFill>
              </a:rPr>
            </a:br>
            <a:r>
              <a:rPr lang="da-DK" altLang="da-DK" sz="1800" dirty="0">
                <a:solidFill>
                  <a:srgbClr val="0066CC"/>
                </a:solidFill>
              </a:rPr>
              <a:t>Forudsætninger for </a:t>
            </a:r>
            <a:r>
              <a:rPr lang="da-DK" altLang="da-DK" sz="1800" dirty="0" err="1" smtClean="0">
                <a:solidFill>
                  <a:srgbClr val="0066CC"/>
                </a:solidFill>
              </a:rPr>
              <a:t>replanlægning</a:t>
            </a:r>
            <a:r>
              <a:rPr lang="da-DK" altLang="da-DK" sz="1800" dirty="0" smtClean="0">
                <a:solidFill>
                  <a:srgbClr val="0066CC"/>
                </a:solidFill>
              </a:rPr>
              <a:t> </a:t>
            </a:r>
            <a:br>
              <a:rPr lang="da-DK" altLang="da-DK" sz="1800" dirty="0" smtClean="0">
                <a:solidFill>
                  <a:srgbClr val="0066CC"/>
                </a:solidFill>
              </a:rPr>
            </a:br>
            <a:r>
              <a:rPr lang="da-DK" altLang="da-DK" sz="1800" dirty="0" smtClean="0">
                <a:solidFill>
                  <a:srgbClr val="0066CC"/>
                </a:solidFill>
              </a:rPr>
              <a:t>for GD1 og GD2 samt </a:t>
            </a:r>
            <a:r>
              <a:rPr lang="da-DK" altLang="da-DK" sz="1800" dirty="0">
                <a:solidFill>
                  <a:srgbClr val="0066CC"/>
                </a:solidFill>
              </a:rPr>
              <a:t/>
            </a:r>
            <a:br>
              <a:rPr lang="da-DK" altLang="da-DK" sz="1800" dirty="0">
                <a:solidFill>
                  <a:srgbClr val="0066CC"/>
                </a:solidFill>
              </a:rPr>
            </a:br>
            <a:r>
              <a:rPr lang="da-DK" altLang="da-DK" sz="1800" dirty="0">
                <a:solidFill>
                  <a:srgbClr val="0066CC"/>
                </a:solidFill>
              </a:rPr>
              <a:t>kritiske </a:t>
            </a:r>
            <a:r>
              <a:rPr lang="da-DK" altLang="da-DK" sz="1800" dirty="0" smtClean="0">
                <a:solidFill>
                  <a:srgbClr val="0066CC"/>
                </a:solidFill>
              </a:rPr>
              <a:t>afhængigheder</a:t>
            </a:r>
            <a:r>
              <a:rPr lang="da-DK" sz="1400" b="0" dirty="0" smtClean="0">
                <a:solidFill>
                  <a:srgbClr val="0066CC"/>
                </a:solidFill>
              </a:rPr>
              <a:t> </a:t>
            </a:r>
            <a:r>
              <a:rPr lang="da-DK" sz="1400" b="0" dirty="0"/>
              <a:t/>
            </a:r>
            <a:br>
              <a:rPr lang="da-DK" sz="1400" b="0" dirty="0"/>
            </a:br>
            <a:endParaRPr lang="da-DK" altLang="da-DK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57200" y="5511800"/>
            <a:ext cx="8229600" cy="754063"/>
          </a:xfrm>
        </p:spPr>
        <p:txBody>
          <a:bodyPr/>
          <a:lstStyle/>
          <a:p>
            <a:r>
              <a:rPr lang="da-DK" altLang="da-DK" sz="1600" b="0" dirty="0" smtClean="0"/>
              <a:t>Illustration kopieret fra ”afhængighedsanalysen”</a:t>
            </a:r>
            <a:br>
              <a:rPr lang="da-DK" altLang="da-DK" sz="1600" b="0" dirty="0" smtClean="0"/>
            </a:br>
            <a:r>
              <a:rPr lang="da-DK" altLang="da-DK" sz="1600" b="0" dirty="0" smtClean="0"/>
              <a:t>”</a:t>
            </a:r>
            <a:r>
              <a:rPr lang="da-DK" altLang="da-DK" sz="1600" dirty="0" smtClean="0"/>
              <a:t>Figur 2. Tidsplan ift. model 2 – GD7 fastholdes, GD1 og GD2 udskydes.”</a:t>
            </a:r>
            <a:br>
              <a:rPr lang="da-DK" altLang="da-DK" sz="1600" dirty="0" smtClean="0"/>
            </a:br>
            <a:r>
              <a:rPr lang="da-DK" altLang="da-DK" sz="1600" i="1" dirty="0" smtClean="0">
                <a:solidFill>
                  <a:srgbClr val="CC00FF"/>
                </a:solidFill>
              </a:rPr>
              <a:t>- svarende til situationen før mødet i grunddatabestyrelsen</a:t>
            </a:r>
            <a:endParaRPr lang="en-GB" altLang="da-DK" dirty="0" smtClean="0">
              <a:solidFill>
                <a:srgbClr val="CC00FF"/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03. april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GD2 Adresseprogrammet - Projektforum - Møde 04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BFADE-C546-41DF-A358-9D1062030C0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da-DK" sz="2400"/>
          </a:p>
        </p:txBody>
      </p:sp>
      <p:pic>
        <p:nvPicPr>
          <p:cNvPr id="5127" name="Billed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09" y="2597150"/>
            <a:ext cx="82296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9" name="Lige forbindelse 11"/>
          <p:cNvCxnSpPr>
            <a:cxnSpLocks noChangeShapeType="1"/>
          </p:cNvCxnSpPr>
          <p:nvPr/>
        </p:nvCxnSpPr>
        <p:spPr bwMode="auto">
          <a:xfrm flipH="1">
            <a:off x="4820359" y="2192338"/>
            <a:ext cx="14288" cy="3065462"/>
          </a:xfrm>
          <a:prstGeom prst="line">
            <a:avLst/>
          </a:prstGeom>
          <a:noFill/>
          <a:ln w="120650" algn="ctr">
            <a:solidFill>
              <a:srgbClr val="CC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130" name="Lige forbindelse 13"/>
          <p:cNvCxnSpPr>
            <a:cxnSpLocks noChangeShapeType="1"/>
          </p:cNvCxnSpPr>
          <p:nvPr/>
        </p:nvCxnSpPr>
        <p:spPr bwMode="auto">
          <a:xfrm flipH="1">
            <a:off x="3834625" y="2192338"/>
            <a:ext cx="14287" cy="3063875"/>
          </a:xfrm>
          <a:prstGeom prst="line">
            <a:avLst/>
          </a:prstGeom>
          <a:noFill/>
          <a:ln w="120650" algn="ctr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131" name="Kløftet højrepil 16"/>
          <p:cNvSpPr>
            <a:spLocks noChangeArrowheads="1"/>
          </p:cNvSpPr>
          <p:nvPr/>
        </p:nvSpPr>
        <p:spPr bwMode="auto">
          <a:xfrm rot="1051654">
            <a:off x="-167006" y="983172"/>
            <a:ext cx="3956810" cy="1756170"/>
          </a:xfrm>
          <a:prstGeom prst="notchedRightArrow">
            <a:avLst>
              <a:gd name="adj1" fmla="val 50000"/>
              <a:gd name="adj2" fmla="val 49944"/>
            </a:avLst>
          </a:prstGeom>
          <a:solidFill>
            <a:srgbClr val="66FF99"/>
          </a:solidFill>
          <a:ln w="25400" algn="ctr">
            <a:solidFill>
              <a:srgbClr val="00FF00"/>
            </a:solidFill>
            <a:round/>
            <a:headEnd/>
            <a:tailEnd/>
          </a:ln>
        </p:spPr>
        <p:txBody>
          <a:bodyPr wrap="square" lIns="54000" tIns="72000" rIns="54000" bIns="72000"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da-DK" sz="1600" dirty="0" err="1"/>
              <a:t>Nyt</a:t>
            </a:r>
            <a:r>
              <a:rPr lang="en-GB" altLang="da-DK" sz="1600" dirty="0"/>
              <a:t> </a:t>
            </a:r>
            <a:r>
              <a:rPr lang="en-GB" altLang="da-DK" sz="1600" dirty="0" err="1"/>
              <a:t>idriftsættelsestidspunkt</a:t>
            </a:r>
            <a:r>
              <a:rPr lang="en-GB" altLang="da-DK" sz="1600" dirty="0"/>
              <a:t> for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da-DK" sz="1600" dirty="0" err="1"/>
              <a:t>Datafordeler</a:t>
            </a:r>
            <a:r>
              <a:rPr lang="en-GB" altLang="da-DK" sz="1600" dirty="0"/>
              <a:t> </a:t>
            </a:r>
            <a:r>
              <a:rPr lang="en-GB" altLang="da-DK" sz="1600" dirty="0" err="1"/>
              <a:t>jf</a:t>
            </a:r>
            <a:r>
              <a:rPr lang="en-GB" altLang="da-DK" sz="1600" dirty="0"/>
              <a:t>. </a:t>
            </a:r>
            <a:r>
              <a:rPr lang="en-GB" altLang="da-DK" sz="1600" dirty="0" err="1"/>
              <a:t>beslutning</a:t>
            </a:r>
            <a:r>
              <a:rPr lang="en-GB" altLang="da-DK" sz="1600" dirty="0"/>
              <a:t> </a:t>
            </a:r>
            <a:r>
              <a:rPr lang="en-GB" altLang="da-DK" sz="1600" dirty="0" err="1"/>
              <a:t>nov.</a:t>
            </a:r>
            <a:r>
              <a:rPr lang="en-GB" altLang="da-DK" sz="1600" dirty="0"/>
              <a:t> </a:t>
            </a:r>
            <a:r>
              <a:rPr lang="en-GB" altLang="da-DK" sz="1600" dirty="0" smtClean="0"/>
              <a:t>2013, </a:t>
            </a:r>
            <a:r>
              <a:rPr lang="en-GB" altLang="da-DK" sz="1600" dirty="0" err="1" smtClean="0"/>
              <a:t>som</a:t>
            </a:r>
            <a:r>
              <a:rPr lang="en-GB" altLang="da-DK" sz="1600" dirty="0" smtClean="0"/>
              <a:t> GD1 </a:t>
            </a:r>
            <a:r>
              <a:rPr lang="en-GB" altLang="da-DK" sz="1600" dirty="0" err="1" smtClean="0"/>
              <a:t>og</a:t>
            </a:r>
            <a:r>
              <a:rPr lang="en-GB" altLang="da-DK" sz="1600" dirty="0" smtClean="0"/>
              <a:t> GD2 </a:t>
            </a:r>
            <a:r>
              <a:rPr lang="en-GB" altLang="da-DK" sz="1600" dirty="0" err="1" smtClean="0"/>
              <a:t>tilpasses</a:t>
            </a:r>
            <a:r>
              <a:rPr lang="en-GB" altLang="da-DK" sz="1600" dirty="0" smtClean="0"/>
              <a:t> </a:t>
            </a:r>
            <a:r>
              <a:rPr lang="en-GB" altLang="da-DK" sz="1600" dirty="0" err="1" smtClean="0"/>
              <a:t>til</a:t>
            </a:r>
            <a:endParaRPr lang="en-GB" altLang="da-DK" sz="1600" dirty="0"/>
          </a:p>
        </p:txBody>
      </p:sp>
      <p:sp>
        <p:nvSpPr>
          <p:cNvPr id="5132" name="Venstrepil 19"/>
          <p:cNvSpPr>
            <a:spLocks noChangeArrowheads="1"/>
          </p:cNvSpPr>
          <p:nvPr/>
        </p:nvSpPr>
        <p:spPr bwMode="auto">
          <a:xfrm rot="-1317675">
            <a:off x="4889231" y="941468"/>
            <a:ext cx="3830396" cy="1756170"/>
          </a:xfrm>
          <a:prstGeom prst="leftArrow">
            <a:avLst>
              <a:gd name="adj1" fmla="val 50000"/>
              <a:gd name="adj2" fmla="val 50024"/>
            </a:avLst>
          </a:prstGeom>
          <a:solidFill>
            <a:srgbClr val="FF33CC"/>
          </a:solidFill>
          <a:ln w="25400" algn="ctr">
            <a:solidFill>
              <a:srgbClr val="CC00FF"/>
            </a:solidFill>
            <a:round/>
            <a:headEnd/>
            <a:tailEnd/>
          </a:ln>
        </p:spPr>
        <p:txBody>
          <a:bodyPr wrap="square" lIns="54000" tIns="72000" rIns="54000" bIns="72000"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da-DK" sz="1600" dirty="0" err="1"/>
              <a:t>Idriftssættelsestidspunkt</a:t>
            </a:r>
            <a:r>
              <a:rPr lang="en-GB" altLang="da-DK" sz="1600" dirty="0"/>
              <a:t> for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da-DK" sz="1600" dirty="0" err="1"/>
              <a:t>Datafordeler</a:t>
            </a:r>
            <a:r>
              <a:rPr lang="en-GB" altLang="da-DK" sz="1600" dirty="0"/>
              <a:t> </a:t>
            </a:r>
            <a:r>
              <a:rPr lang="en-GB" altLang="da-DK" sz="1600" dirty="0" err="1"/>
              <a:t>jf</a:t>
            </a:r>
            <a:r>
              <a:rPr lang="en-GB" altLang="da-DK" sz="1600" dirty="0"/>
              <a:t>. </a:t>
            </a:r>
            <a:r>
              <a:rPr lang="en-GB" altLang="da-DK" sz="1600" dirty="0" err="1"/>
              <a:t>beslutning</a:t>
            </a:r>
            <a:r>
              <a:rPr lang="en-GB" altLang="da-DK" sz="1600" dirty="0"/>
              <a:t> </a:t>
            </a:r>
            <a:r>
              <a:rPr lang="en-GB" altLang="da-DK" sz="1600" dirty="0" err="1"/>
              <a:t>juni</a:t>
            </a:r>
            <a:r>
              <a:rPr lang="en-GB" altLang="da-DK" sz="1600" dirty="0"/>
              <a:t> </a:t>
            </a:r>
            <a:r>
              <a:rPr lang="en-GB" altLang="da-DK" sz="1600" dirty="0" smtClean="0"/>
              <a:t>2013, </a:t>
            </a:r>
            <a:r>
              <a:rPr lang="en-GB" altLang="da-DK" sz="1600" dirty="0" err="1" smtClean="0"/>
              <a:t>som</a:t>
            </a:r>
            <a:r>
              <a:rPr lang="en-GB" altLang="da-DK" sz="1600" dirty="0" smtClean="0"/>
              <a:t> </a:t>
            </a:r>
            <a:r>
              <a:rPr lang="en-GB" altLang="da-DK" sz="1600" dirty="0" err="1" smtClean="0"/>
              <a:t>ikke</a:t>
            </a:r>
            <a:r>
              <a:rPr lang="en-GB" altLang="da-DK" sz="1600" dirty="0" smtClean="0"/>
              <a:t> matcher GD1 </a:t>
            </a:r>
            <a:r>
              <a:rPr lang="en-GB" altLang="da-DK" sz="1600" dirty="0" err="1" smtClean="0"/>
              <a:t>og</a:t>
            </a:r>
            <a:r>
              <a:rPr lang="en-GB" altLang="da-DK" sz="1600" dirty="0" smtClean="0"/>
              <a:t> GD2</a:t>
            </a:r>
            <a:endParaRPr lang="en-GB" altLang="da-DK" sz="1600" dirty="0"/>
          </a:p>
        </p:txBody>
      </p:sp>
      <p:sp>
        <p:nvSpPr>
          <p:cNvPr id="21" name="Nedadbuet pil 20"/>
          <p:cNvSpPr/>
          <p:nvPr/>
        </p:nvSpPr>
        <p:spPr bwMode="auto">
          <a:xfrm>
            <a:off x="3706280" y="1360408"/>
            <a:ext cx="1192346" cy="731520"/>
          </a:xfrm>
          <a:prstGeom prst="curvedDownArrow">
            <a:avLst>
              <a:gd name="adj1" fmla="val 25000"/>
              <a:gd name="adj2" fmla="val 50000"/>
              <a:gd name="adj3" fmla="val 28676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  <a:extLst/>
        </p:spPr>
        <p:txBody>
          <a:bodyPr lIns="54000" tIns="72000" rIns="54000" bIns="72000">
            <a:spAutoFit/>
          </a:bodyPr>
          <a:lstStyle/>
          <a:p>
            <a:pPr algn="ctr">
              <a:defRPr/>
            </a:pPr>
            <a:endParaRPr lang="en-GB"/>
          </a:p>
        </p:txBody>
      </p:sp>
      <p:sp>
        <p:nvSpPr>
          <p:cNvPr id="2" name="Ellipse 1"/>
          <p:cNvSpPr/>
          <p:nvPr/>
        </p:nvSpPr>
        <p:spPr bwMode="auto">
          <a:xfrm rot="19791641">
            <a:off x="85599" y="4293059"/>
            <a:ext cx="2220696" cy="1113332"/>
          </a:xfrm>
          <a:prstGeom prst="ellipse">
            <a:avLst/>
          </a:prstGeom>
          <a:solidFill>
            <a:srgbClr val="FF6600"/>
          </a:solidFill>
          <a:ln w="25400">
            <a:solidFill>
              <a:schemeClr val="tx1"/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OBS.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Figur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afspejler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ikke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nusituation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 GD1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og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GD2</a:t>
            </a:r>
          </a:p>
        </p:txBody>
      </p:sp>
      <p:sp>
        <p:nvSpPr>
          <p:cNvPr id="15" name="Titel 1"/>
          <p:cNvSpPr txBox="1">
            <a:spLocks/>
          </p:cNvSpPr>
          <p:nvPr/>
        </p:nvSpPr>
        <p:spPr bwMode="auto">
          <a:xfrm>
            <a:off x="2168780" y="307878"/>
            <a:ext cx="4025541" cy="116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altLang="da-DK" sz="1800" u="sng" kern="0" dirty="0" smtClean="0">
                <a:solidFill>
                  <a:srgbClr val="0066CC"/>
                </a:solidFill>
              </a:rPr>
              <a:t>Punkt 3.</a:t>
            </a:r>
            <a:r>
              <a:rPr lang="da-DK" altLang="da-DK" sz="1800" kern="0" dirty="0" smtClean="0">
                <a:solidFill>
                  <a:srgbClr val="0066CC"/>
                </a:solidFill>
              </a:rPr>
              <a:t/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Forudsætninger for </a:t>
            </a:r>
            <a:r>
              <a:rPr lang="da-DK" altLang="da-DK" sz="1800" kern="0" dirty="0" err="1" smtClean="0">
                <a:solidFill>
                  <a:srgbClr val="0066CC"/>
                </a:solidFill>
              </a:rPr>
              <a:t>replanlægning</a:t>
            </a:r>
            <a:r>
              <a:rPr lang="da-DK" altLang="da-DK" sz="1800" kern="0" dirty="0" smtClean="0">
                <a:solidFill>
                  <a:srgbClr val="0066CC"/>
                </a:solidFill>
              </a:rPr>
              <a:t> </a:t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for GD1 og GD2 samt </a:t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kritiske afhængigheder</a:t>
            </a:r>
            <a:r>
              <a:rPr lang="da-DK" sz="1400" b="0" kern="0" dirty="0" smtClean="0">
                <a:solidFill>
                  <a:srgbClr val="0066CC"/>
                </a:solidFill>
              </a:rPr>
              <a:t> </a:t>
            </a:r>
            <a:r>
              <a:rPr lang="da-DK" sz="1400" b="0" kern="0" dirty="0" smtClean="0"/>
              <a:t/>
            </a:r>
            <a:br>
              <a:rPr lang="da-DK" sz="1400" b="0" kern="0" dirty="0" smtClean="0"/>
            </a:br>
            <a:endParaRPr lang="da-DK" altLang="da-DK" sz="14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Undertitel 2"/>
          <p:cNvSpPr>
            <a:spLocks noGrp="1"/>
          </p:cNvSpPr>
          <p:nvPr>
            <p:ph type="subTitle" idx="1"/>
          </p:nvPr>
        </p:nvSpPr>
        <p:spPr>
          <a:xfrm>
            <a:off x="302341" y="1474844"/>
            <a:ext cx="8421329" cy="4748975"/>
          </a:xfrm>
        </p:spPr>
        <p:txBody>
          <a:bodyPr/>
          <a:lstStyle/>
          <a:p>
            <a:pPr algn="l">
              <a:defRPr/>
            </a:pPr>
            <a:r>
              <a:rPr lang="da-DK" sz="1600" b="1" dirty="0" smtClean="0">
                <a:solidFill>
                  <a:srgbClr val="0070C0"/>
                </a:solidFill>
              </a:rPr>
              <a:t>Trin 1. Etablere rammer for arbejdet med </a:t>
            </a:r>
            <a:r>
              <a:rPr lang="da-DK" sz="1600" b="1" dirty="0" err="1" smtClean="0">
                <a:solidFill>
                  <a:srgbClr val="0070C0"/>
                </a:solidFill>
              </a:rPr>
              <a:t>replanlægning</a:t>
            </a:r>
            <a:r>
              <a:rPr lang="da-DK" sz="1600" b="1" dirty="0" smtClean="0">
                <a:solidFill>
                  <a:srgbClr val="0070C0"/>
                </a:solidFill>
              </a:rPr>
              <a:t>, afklaring af kritiske afhængigheder </a:t>
            </a:r>
            <a:r>
              <a:rPr lang="da-DK" sz="1600" b="1" dirty="0">
                <a:solidFill>
                  <a:srgbClr val="0070C0"/>
                </a:solidFill>
              </a:rPr>
              <a:t>mm.</a:t>
            </a:r>
          </a:p>
          <a:p>
            <a:pPr marL="171450" indent="-171450" algn="l">
              <a:buFont typeface="Wingdings"/>
              <a:buChar char="Ø"/>
              <a:defRPr/>
            </a:pPr>
            <a:endParaRPr lang="da-DK" sz="1200" dirty="0" smtClean="0"/>
          </a:p>
          <a:p>
            <a:pPr algn="l">
              <a:defRPr/>
            </a:pPr>
            <a:r>
              <a:rPr lang="da-DK" sz="1200" b="1" dirty="0" smtClean="0"/>
              <a:t>Skabe tid til koordineret </a:t>
            </a:r>
            <a:r>
              <a:rPr lang="da-DK" sz="1200" b="1" dirty="0" err="1" smtClean="0"/>
              <a:t>replanlægning</a:t>
            </a:r>
            <a:r>
              <a:rPr lang="da-DK" sz="1200" b="1" dirty="0" smtClean="0"/>
              <a:t> , afklaring af kritiske afhængigheder mm. </a:t>
            </a:r>
            <a:r>
              <a:rPr lang="da-DK" sz="1200" dirty="0" smtClean="0"/>
              <a:t/>
            </a:r>
            <a:br>
              <a:rPr lang="da-DK" sz="1200" dirty="0" smtClean="0"/>
            </a:br>
            <a:r>
              <a:rPr lang="da-DK" sz="1200" dirty="0" smtClean="0"/>
              <a:t>-  Dvs. at vi må udskyde nogle af de opgaver vi ellers skulle have lavet. Derfor skal vi finde ud af hvilke opgaver vi mest hensigtsmæssigt kan sættes i bero/neddrosle/udskyde.</a:t>
            </a:r>
          </a:p>
          <a:p>
            <a:pPr marL="171450" indent="-171450" algn="l">
              <a:buFont typeface="Wingdings"/>
              <a:buChar char="Ø"/>
              <a:defRPr/>
            </a:pPr>
            <a:endParaRPr lang="da-DK" sz="1200" dirty="0" smtClean="0"/>
          </a:p>
          <a:p>
            <a:pPr algn="l">
              <a:defRPr/>
            </a:pPr>
            <a:r>
              <a:rPr lang="da-DK" sz="1200" u="sng" dirty="0" smtClean="0"/>
              <a:t>Identificere særlige hensyn: </a:t>
            </a:r>
            <a:r>
              <a:rPr lang="da-DK" sz="1200" dirty="0" smtClean="0"/>
              <a:t/>
            </a:r>
            <a:br>
              <a:rPr lang="da-DK" sz="1200" dirty="0" smtClean="0"/>
            </a:br>
            <a:endParaRPr lang="da-DK" sz="1200" dirty="0" smtClean="0"/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r>
              <a:rPr lang="da-DK" sz="1200" dirty="0" smtClean="0"/>
              <a:t>Aflaste program- og projektledelser i GD1 og GD2. </a:t>
            </a:r>
            <a:r>
              <a:rPr lang="da-DK" sz="1200" u="sng" dirty="0" smtClean="0"/>
              <a:t>Løsningsmodel:</a:t>
            </a:r>
            <a:r>
              <a:rPr lang="da-DK" sz="1200" dirty="0" smtClean="0"/>
              <a:t> Konsulentstøtte til </a:t>
            </a:r>
            <a:r>
              <a:rPr lang="da-DK" sz="1200" dirty="0" err="1" smtClean="0"/>
              <a:t>replanlægning</a:t>
            </a:r>
            <a:r>
              <a:rPr lang="da-DK" sz="1200" dirty="0" smtClean="0"/>
              <a:t>, analyse mm. </a:t>
            </a:r>
            <a:br>
              <a:rPr lang="da-DK" sz="1200" dirty="0" smtClean="0"/>
            </a:br>
            <a:endParaRPr lang="da-DK" sz="1200" dirty="0" smtClean="0"/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r>
              <a:rPr lang="da-DK" sz="1200" dirty="0" smtClean="0"/>
              <a:t>Beskytte det planlagte kvalitetsarbejdet i GD2 (supplerende adresser mm.) med momentum foråret 2014 af hensyn til business case og tilrettelæggelsen af den store kommunale indsats. Dette arbejde kræver stor opmærksom fra program- og projektledelse. </a:t>
            </a:r>
            <a:r>
              <a:rPr lang="da-DK" sz="1200" u="sng" dirty="0" smtClean="0"/>
              <a:t>Løsningsmodel: </a:t>
            </a:r>
            <a:r>
              <a:rPr lang="da-DK" sz="1200" dirty="0" smtClean="0"/>
              <a:t> Der indkøbes en teknisk programleder.</a:t>
            </a:r>
            <a:br>
              <a:rPr lang="da-DK" sz="1200" dirty="0" smtClean="0"/>
            </a:br>
            <a:endParaRPr lang="da-DK" sz="1200" dirty="0" smtClean="0"/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r>
              <a:rPr lang="da-DK" sz="1200" dirty="0" smtClean="0"/>
              <a:t>Tage hensyn til kommunernes ESR omlægning ved at identificere milepæle, som bliver berørt af udskydelsen af GD1 og GD2 </a:t>
            </a:r>
            <a:r>
              <a:rPr lang="da-DK" sz="1200" dirty="0" err="1" smtClean="0"/>
              <a:t>mhp</a:t>
            </a:r>
            <a:r>
              <a:rPr lang="da-DK" sz="1200" dirty="0" smtClean="0"/>
              <a:t>. at begrænse evt. konsekvenser. </a:t>
            </a:r>
            <a:r>
              <a:rPr lang="da-DK" sz="1200" u="sng" dirty="0" smtClean="0"/>
              <a:t>Løsningsmodel:</a:t>
            </a:r>
            <a:r>
              <a:rPr lang="da-DK" sz="1200" dirty="0" smtClean="0"/>
              <a:t> KL/</a:t>
            </a:r>
            <a:r>
              <a:rPr lang="da-DK" sz="1200" dirty="0" err="1" smtClean="0"/>
              <a:t>Kombit</a:t>
            </a:r>
            <a:r>
              <a:rPr lang="da-DK" sz="1200" dirty="0" smtClean="0"/>
              <a:t> deltager i </a:t>
            </a:r>
            <a:r>
              <a:rPr lang="da-DK" sz="1200" dirty="0" err="1" smtClean="0"/>
              <a:t>replanlægning</a:t>
            </a:r>
            <a:r>
              <a:rPr lang="da-DK" sz="1200" dirty="0" smtClean="0"/>
              <a:t> </a:t>
            </a:r>
            <a:r>
              <a:rPr lang="da-DK" sz="1200" dirty="0" err="1" smtClean="0"/>
              <a:t>mhp</a:t>
            </a:r>
            <a:r>
              <a:rPr lang="da-DK" sz="1200" dirty="0" smtClean="0"/>
              <a:t>. sikre at der bedst muligt tages hensyn til relevante ESR-milepæle. </a:t>
            </a:r>
          </a:p>
          <a:p>
            <a:pPr algn="l">
              <a:defRPr/>
            </a:pPr>
            <a:r>
              <a:rPr lang="da-DK" sz="1200" dirty="0" smtClean="0"/>
              <a:t> </a:t>
            </a:r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r>
              <a:rPr lang="da-DK" sz="1200" dirty="0" smtClean="0"/>
              <a:t>Sikre afstemning med arbejdet </a:t>
            </a:r>
            <a:r>
              <a:rPr lang="da-DK" sz="1200" dirty="0" err="1" smtClean="0"/>
              <a:t>ifm</a:t>
            </a:r>
            <a:r>
              <a:rPr lang="da-DK" sz="1200" dirty="0" smtClean="0"/>
              <a:t>. ”supplerende arkitekturafklaringer” mm. som håndteres i regi af GD7.                      </a:t>
            </a:r>
            <a:r>
              <a:rPr lang="da-DK" sz="1200" u="sng" dirty="0" smtClean="0"/>
              <a:t>Løsningsmodel:</a:t>
            </a:r>
            <a:r>
              <a:rPr lang="da-DK" sz="1200" dirty="0" smtClean="0"/>
              <a:t> Koordinere og </a:t>
            </a:r>
            <a:r>
              <a:rPr lang="da-DK" sz="1200" dirty="0"/>
              <a:t>aftale arbejdsdeling </a:t>
            </a:r>
            <a:r>
              <a:rPr lang="da-DK" sz="1200" dirty="0" smtClean="0"/>
              <a:t>med GD7/DIGST hhv. GD1 og GD2.</a:t>
            </a:r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endParaRPr lang="da-DK" sz="1200" dirty="0"/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r>
              <a:rPr lang="da-DK" sz="1200" dirty="0" smtClean="0"/>
              <a:t>….. og andet ??????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03. april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GD2 Adresseprogrammet - Styregruppen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A28A9-C149-417F-AED3-19973D2C835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2168780" y="307878"/>
            <a:ext cx="4025541" cy="116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altLang="da-DK" sz="1800" u="sng" kern="0" dirty="0" smtClean="0">
                <a:solidFill>
                  <a:srgbClr val="0066CC"/>
                </a:solidFill>
              </a:rPr>
              <a:t>Punkt 3.</a:t>
            </a:r>
            <a:r>
              <a:rPr lang="da-DK" altLang="da-DK" sz="1800" kern="0" dirty="0" smtClean="0">
                <a:solidFill>
                  <a:srgbClr val="0066CC"/>
                </a:solidFill>
              </a:rPr>
              <a:t/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Forudsætninger for </a:t>
            </a:r>
            <a:r>
              <a:rPr lang="da-DK" altLang="da-DK" sz="1800" kern="0" dirty="0" err="1" smtClean="0">
                <a:solidFill>
                  <a:srgbClr val="0066CC"/>
                </a:solidFill>
              </a:rPr>
              <a:t>replanlægning</a:t>
            </a:r>
            <a:r>
              <a:rPr lang="da-DK" altLang="da-DK" sz="1800" kern="0" dirty="0" smtClean="0">
                <a:solidFill>
                  <a:srgbClr val="0066CC"/>
                </a:solidFill>
              </a:rPr>
              <a:t> </a:t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for GD1 og GD2 samt </a:t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kritiske afhængigheder</a:t>
            </a:r>
            <a:r>
              <a:rPr lang="da-DK" sz="1400" b="0" kern="0" dirty="0" smtClean="0">
                <a:solidFill>
                  <a:srgbClr val="0066CC"/>
                </a:solidFill>
              </a:rPr>
              <a:t> </a:t>
            </a:r>
            <a:r>
              <a:rPr lang="da-DK" sz="1400" b="0" kern="0" dirty="0" smtClean="0"/>
              <a:t/>
            </a:r>
            <a:br>
              <a:rPr lang="da-DK" sz="1400" b="0" kern="0" dirty="0" smtClean="0"/>
            </a:br>
            <a:endParaRPr lang="da-DK" altLang="da-DK" sz="14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Undertitel 2"/>
          <p:cNvSpPr>
            <a:spLocks noGrp="1"/>
          </p:cNvSpPr>
          <p:nvPr>
            <p:ph type="subTitle" idx="1"/>
          </p:nvPr>
        </p:nvSpPr>
        <p:spPr>
          <a:xfrm>
            <a:off x="221225" y="1393730"/>
            <a:ext cx="8421329" cy="4892770"/>
          </a:xfrm>
        </p:spPr>
        <p:txBody>
          <a:bodyPr/>
          <a:lstStyle/>
          <a:p>
            <a:pPr algn="l">
              <a:defRPr/>
            </a:pPr>
            <a:r>
              <a:rPr lang="da-DK" sz="1600" b="1" dirty="0" smtClean="0">
                <a:solidFill>
                  <a:srgbClr val="0070C0"/>
                </a:solidFill>
              </a:rPr>
              <a:t>Trin 2. Afdække og aftale hvad som skal afklares for at kunne gennemføre </a:t>
            </a:r>
            <a:r>
              <a:rPr lang="da-DK" sz="1600" b="1" dirty="0" err="1" smtClean="0">
                <a:solidFill>
                  <a:srgbClr val="0070C0"/>
                </a:solidFill>
              </a:rPr>
              <a:t>replanlægning</a:t>
            </a:r>
            <a:endParaRPr lang="da-DK" sz="1600" b="1" dirty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da-DK" sz="1200" dirty="0" smtClean="0"/>
              <a:t> </a:t>
            </a:r>
            <a:endParaRPr lang="da-DK" sz="1200" dirty="0"/>
          </a:p>
          <a:p>
            <a:pPr algn="l">
              <a:defRPr/>
            </a:pPr>
            <a:r>
              <a:rPr lang="da-DK" sz="1200" b="1" dirty="0" smtClean="0"/>
              <a:t>Nødvendige ”supplerende arkitekturafklaringer”: </a:t>
            </a:r>
            <a:r>
              <a:rPr lang="da-DK" sz="1200" i="1" dirty="0" smtClean="0"/>
              <a:t>(Dette arbejde ledes og koordineres af DIGST)</a:t>
            </a:r>
            <a:endParaRPr lang="da-DK" sz="1200" i="1" dirty="0"/>
          </a:p>
          <a:p>
            <a:pPr marL="228600" indent="-228600" algn="l">
              <a:buFont typeface="+mj-lt"/>
              <a:buAutoNum type="arabicPeriod"/>
              <a:defRPr/>
            </a:pPr>
            <a:r>
              <a:rPr lang="da-DK" sz="1200" dirty="0" smtClean="0"/>
              <a:t>Identificere </a:t>
            </a:r>
            <a:r>
              <a:rPr lang="da-DK" sz="1200" dirty="0"/>
              <a:t>ikke placerede ”ting” og </a:t>
            </a:r>
            <a:r>
              <a:rPr lang="da-DK" sz="1200" dirty="0" smtClean="0"/>
              <a:t>placerer </a:t>
            </a:r>
            <a:r>
              <a:rPr lang="da-DK" sz="1200" dirty="0"/>
              <a:t>dem (der må ikke være noget </a:t>
            </a:r>
            <a:r>
              <a:rPr lang="da-DK" sz="1200" dirty="0" smtClean="0"/>
              <a:t> tilbage, som </a:t>
            </a:r>
            <a:r>
              <a:rPr lang="da-DK" sz="1200" dirty="0"/>
              <a:t>ligger i ingenmandsland)</a:t>
            </a:r>
          </a:p>
          <a:p>
            <a:pPr marL="228600" indent="-228600" algn="l">
              <a:buFont typeface="+mj-lt"/>
              <a:buAutoNum type="arabicPeriod"/>
              <a:defRPr/>
            </a:pPr>
            <a:r>
              <a:rPr lang="da-DK" sz="1200" dirty="0" smtClean="0"/>
              <a:t>Beslutte fælles </a:t>
            </a:r>
            <a:r>
              <a:rPr lang="da-DK" sz="1200" dirty="0"/>
              <a:t>principper og standarder </a:t>
            </a:r>
            <a:r>
              <a:rPr lang="da-DK" sz="1200" dirty="0" smtClean="0"/>
              <a:t>på realistisk/operationelt </a:t>
            </a:r>
            <a:r>
              <a:rPr lang="da-DK" sz="1200" dirty="0"/>
              <a:t>niveau</a:t>
            </a:r>
          </a:p>
          <a:p>
            <a:pPr marL="228600" indent="-228600" algn="l">
              <a:buFont typeface="+mj-lt"/>
              <a:buAutoNum type="arabicPeriod"/>
              <a:defRPr/>
            </a:pPr>
            <a:r>
              <a:rPr lang="da-DK" sz="1200" dirty="0" smtClean="0"/>
              <a:t>Udarbejde klare</a:t>
            </a:r>
            <a:r>
              <a:rPr lang="da-DK" sz="1200" dirty="0"/>
              <a:t>, ensartede </a:t>
            </a:r>
            <a:r>
              <a:rPr lang="da-DK" sz="1200" dirty="0" smtClean="0"/>
              <a:t>og </a:t>
            </a:r>
            <a:r>
              <a:rPr lang="da-DK" sz="1200" dirty="0"/>
              <a:t>koordinerede beskrivelse af løsningarkitekturer i GD1, GD2 og </a:t>
            </a:r>
            <a:r>
              <a:rPr lang="da-DK" sz="1200" dirty="0" smtClean="0"/>
              <a:t>GD7, som planlægningsgrundlag</a:t>
            </a:r>
            <a:endParaRPr lang="da-DK" sz="1200" dirty="0"/>
          </a:p>
          <a:p>
            <a:pPr marL="228600" indent="-228600" algn="l">
              <a:buFont typeface="+mj-lt"/>
              <a:buAutoNum type="arabicPeriod"/>
              <a:defRPr/>
            </a:pPr>
            <a:r>
              <a:rPr lang="da-DK" sz="1200" dirty="0" smtClean="0"/>
              <a:t>Fastlægge </a:t>
            </a:r>
            <a:r>
              <a:rPr lang="da-DK" sz="1200" dirty="0"/>
              <a:t>af sikre forudsætninger for kravspecifikationen i GD1 og GD2</a:t>
            </a:r>
          </a:p>
          <a:p>
            <a:pPr algn="l">
              <a:defRPr/>
            </a:pPr>
            <a:r>
              <a:rPr lang="da-DK" sz="300" dirty="0" smtClean="0"/>
              <a:t>  </a:t>
            </a:r>
            <a:endParaRPr lang="da-DK" sz="300" dirty="0"/>
          </a:p>
          <a:p>
            <a:pPr algn="l">
              <a:defRPr/>
            </a:pPr>
            <a:r>
              <a:rPr lang="da-DK" sz="1000" dirty="0" smtClean="0"/>
              <a:t>Jf. cover til grunddatabestyrelsen vedrører dette: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da-DK" sz="1000" dirty="0" smtClean="0"/>
              <a:t>Sikkerhedskoncept</a:t>
            </a:r>
            <a:endParaRPr lang="da-DK" sz="1000" dirty="0"/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da-DK" sz="1000" dirty="0"/>
              <a:t>Serviceprincipper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da-DK" sz="1000" dirty="0"/>
              <a:t>Struktur og krav til metadata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da-DK" sz="1000" dirty="0"/>
              <a:t>Udstilling og anvendelse af hændelser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da-DK" sz="1000" dirty="0"/>
              <a:t>Ajourføring og dataanvendelse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da-DK" sz="1000" dirty="0"/>
              <a:t>Proces og ansvar ift. services i Datafordeleren</a:t>
            </a:r>
          </a:p>
          <a:p>
            <a:pPr algn="l">
              <a:defRPr/>
            </a:pPr>
            <a:r>
              <a:rPr lang="da-DK" sz="300" dirty="0" smtClean="0"/>
              <a:t> </a:t>
            </a:r>
            <a:endParaRPr lang="da-DK" sz="300" dirty="0"/>
          </a:p>
          <a:p>
            <a:pPr algn="l">
              <a:defRPr/>
            </a:pPr>
            <a:r>
              <a:rPr lang="da-DK" sz="1200" b="1" dirty="0" smtClean="0"/>
              <a:t>Andre </a:t>
            </a:r>
            <a:r>
              <a:rPr lang="da-DK" sz="1200" b="1" dirty="0"/>
              <a:t>afklaringer:</a:t>
            </a:r>
          </a:p>
          <a:p>
            <a:pPr marL="228600" indent="-228600" algn="l">
              <a:buFont typeface="+mj-lt"/>
              <a:buAutoNum type="arabicPeriod"/>
              <a:defRPr/>
            </a:pPr>
            <a:r>
              <a:rPr lang="da-DK" sz="1200" dirty="0" smtClean="0"/>
              <a:t>Fastlægge principper/koncept/standarder </a:t>
            </a:r>
            <a:r>
              <a:rPr lang="da-DK" sz="1200" dirty="0"/>
              <a:t>for </a:t>
            </a:r>
            <a:r>
              <a:rPr lang="da-DK" sz="1200" dirty="0" smtClean="0"/>
              <a:t>brugeradgang/-styring </a:t>
            </a:r>
            <a:r>
              <a:rPr lang="da-DK" sz="1200" dirty="0"/>
              <a:t>ved </a:t>
            </a:r>
            <a:r>
              <a:rPr lang="da-DK" sz="1200" dirty="0" smtClean="0"/>
              <a:t>registerajourføring i GD1 og GD2 jf. GD1-styregruppemødet den 12. nov. </a:t>
            </a:r>
            <a:r>
              <a:rPr lang="da-DK" sz="1200" i="1" dirty="0" smtClean="0"/>
              <a:t>(DIGST oplyser, at </a:t>
            </a:r>
            <a:r>
              <a:rPr lang="da-DK" sz="1200" i="1" dirty="0" smtClean="0"/>
              <a:t>udgangspunktet </a:t>
            </a:r>
            <a:r>
              <a:rPr lang="da-DK" sz="1200" i="1" dirty="0" smtClean="0"/>
              <a:t>må være at </a:t>
            </a:r>
            <a:r>
              <a:rPr lang="da-DK" sz="1200" i="1" dirty="0" smtClean="0"/>
              <a:t>anvende </a:t>
            </a:r>
            <a:r>
              <a:rPr lang="da-DK" sz="1200" i="1" dirty="0" smtClean="0"/>
              <a:t>allerede etablerede fællesoffentlige standarder og komponenter. Dette skal ekspliciteres for at skabe </a:t>
            </a:r>
            <a:r>
              <a:rPr lang="da-DK" sz="1200" i="1" dirty="0" smtClean="0"/>
              <a:t>klarhed.)</a:t>
            </a:r>
            <a:endParaRPr lang="da-DK" sz="1200" i="1" dirty="0"/>
          </a:p>
          <a:p>
            <a:pPr marL="228600" indent="-228600" algn="l">
              <a:buFont typeface="+mj-lt"/>
              <a:buAutoNum type="arabicPeriod"/>
              <a:defRPr/>
            </a:pPr>
            <a:r>
              <a:rPr lang="da-DK" sz="1200" dirty="0" smtClean="0"/>
              <a:t>Fastlægge kommunale ønsker/krav/forudsætninger </a:t>
            </a:r>
            <a:r>
              <a:rPr lang="da-DK" sz="1200" dirty="0"/>
              <a:t>til </a:t>
            </a:r>
            <a:r>
              <a:rPr lang="da-DK" sz="1200" dirty="0" smtClean="0"/>
              <a:t>brugeradgang/-styring </a:t>
            </a:r>
            <a:r>
              <a:rPr lang="da-DK" sz="1200" dirty="0"/>
              <a:t>ved </a:t>
            </a:r>
            <a:r>
              <a:rPr lang="da-DK" sz="1200" dirty="0" smtClean="0"/>
              <a:t>registerajourføring ift. GD1 og GD2, herunder om der er andre kommunale ajourføringer som er relevante ift. GD1 og </a:t>
            </a:r>
            <a:r>
              <a:rPr lang="da-DK" sz="1200" dirty="0" smtClean="0"/>
              <a:t>GD2. </a:t>
            </a:r>
            <a:r>
              <a:rPr lang="da-DK" sz="1200" i="1" dirty="0" smtClean="0"/>
              <a:t>(Dette </a:t>
            </a:r>
            <a:r>
              <a:rPr lang="da-DK" sz="1200" i="1" dirty="0" smtClean="0"/>
              <a:t>afdækkes i dialog med  KL/</a:t>
            </a:r>
            <a:r>
              <a:rPr lang="da-DK" sz="1200" i="1" dirty="0" err="1" smtClean="0"/>
              <a:t>Kombit</a:t>
            </a:r>
            <a:r>
              <a:rPr lang="da-DK" sz="1200" i="1" dirty="0" smtClean="0"/>
              <a:t>)</a:t>
            </a:r>
            <a:endParaRPr lang="da-DK" sz="1200" i="1" dirty="0"/>
          </a:p>
          <a:p>
            <a:pPr marL="228600" indent="-228600" algn="l">
              <a:buFont typeface="+mj-lt"/>
              <a:buAutoNum type="arabicPeriod"/>
              <a:defRPr/>
            </a:pPr>
            <a:r>
              <a:rPr lang="da-DK" sz="1200" dirty="0"/>
              <a:t>Information fra GD7 om </a:t>
            </a:r>
            <a:r>
              <a:rPr lang="da-DK" sz="1200" dirty="0" smtClean="0"/>
              <a:t>migreringsplan </a:t>
            </a:r>
            <a:r>
              <a:rPr lang="da-DK" sz="1200" dirty="0"/>
              <a:t>af </a:t>
            </a:r>
            <a:r>
              <a:rPr lang="da-DK" sz="1200" dirty="0" smtClean="0"/>
              <a:t>Kortforsyning </a:t>
            </a:r>
            <a:r>
              <a:rPr lang="da-DK" sz="1200" dirty="0"/>
              <a:t>og </a:t>
            </a:r>
            <a:r>
              <a:rPr lang="da-DK" sz="1200" dirty="0" smtClean="0"/>
              <a:t>OIS. </a:t>
            </a:r>
            <a:r>
              <a:rPr lang="da-DK" sz="1200" i="1" dirty="0" smtClean="0"/>
              <a:t>(DIGST oplyser, at </a:t>
            </a:r>
            <a:r>
              <a:rPr lang="da-DK" sz="1200" i="1" dirty="0" err="1" smtClean="0"/>
              <a:t>replanlægningen</a:t>
            </a:r>
            <a:r>
              <a:rPr lang="da-DK" sz="1200" i="1" dirty="0" smtClean="0"/>
              <a:t> kan tage udgangspunkt </a:t>
            </a:r>
            <a:r>
              <a:rPr lang="da-DK" sz="1200" i="1" dirty="0" smtClean="0"/>
              <a:t>i, </a:t>
            </a:r>
            <a:r>
              <a:rPr lang="da-DK" sz="1200" i="1" dirty="0" smtClean="0"/>
              <a:t>at driften </a:t>
            </a:r>
            <a:r>
              <a:rPr lang="da-DK" sz="1200" i="1" dirty="0" smtClean="0"/>
              <a:t>Kortforsyning og OIS fortsætter </a:t>
            </a:r>
            <a:r>
              <a:rPr lang="da-DK" sz="1200" i="1" dirty="0" smtClean="0"/>
              <a:t>på eksisterende </a:t>
            </a:r>
            <a:r>
              <a:rPr lang="da-DK" sz="1200" i="1" dirty="0" smtClean="0"/>
              <a:t>platforme </a:t>
            </a:r>
            <a:r>
              <a:rPr lang="da-DK" sz="1200" i="1" dirty="0" smtClean="0"/>
              <a:t>indtil andet aftales)</a:t>
            </a:r>
          </a:p>
          <a:p>
            <a:pPr marL="228600" indent="-228600" algn="l">
              <a:buFont typeface="+mj-lt"/>
              <a:buAutoNum type="arabicPeriod"/>
              <a:defRPr/>
            </a:pPr>
            <a:r>
              <a:rPr lang="da-DK" sz="1200" dirty="0" smtClean="0"/>
              <a:t>…… andet ????</a:t>
            </a:r>
            <a:endParaRPr lang="da-DK" sz="12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03. december 2013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GD2 Adresseprogrammet - Styregruppen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A28A9-C149-417F-AED3-19973D2C835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2168780" y="307878"/>
            <a:ext cx="4025541" cy="116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altLang="da-DK" sz="1800" u="sng" kern="0" dirty="0" smtClean="0">
                <a:solidFill>
                  <a:srgbClr val="0066CC"/>
                </a:solidFill>
              </a:rPr>
              <a:t>Punkt 3.</a:t>
            </a:r>
            <a:r>
              <a:rPr lang="da-DK" altLang="da-DK" sz="1800" kern="0" dirty="0" smtClean="0">
                <a:solidFill>
                  <a:srgbClr val="0066CC"/>
                </a:solidFill>
              </a:rPr>
              <a:t/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Forudsætninger for </a:t>
            </a:r>
            <a:r>
              <a:rPr lang="da-DK" altLang="da-DK" sz="1800" kern="0" dirty="0" err="1" smtClean="0">
                <a:solidFill>
                  <a:srgbClr val="0066CC"/>
                </a:solidFill>
              </a:rPr>
              <a:t>replanlægning</a:t>
            </a:r>
            <a:r>
              <a:rPr lang="da-DK" altLang="da-DK" sz="1800" kern="0" dirty="0" smtClean="0">
                <a:solidFill>
                  <a:srgbClr val="0066CC"/>
                </a:solidFill>
              </a:rPr>
              <a:t> </a:t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for GD1 og GD2 samt </a:t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kritiske afhængigheder</a:t>
            </a:r>
            <a:r>
              <a:rPr lang="da-DK" sz="1400" b="0" kern="0" dirty="0" smtClean="0">
                <a:solidFill>
                  <a:srgbClr val="0066CC"/>
                </a:solidFill>
              </a:rPr>
              <a:t> </a:t>
            </a:r>
            <a:r>
              <a:rPr lang="da-DK" sz="1400" b="0" kern="0" dirty="0" smtClean="0"/>
              <a:t/>
            </a:r>
            <a:br>
              <a:rPr lang="da-DK" sz="1400" b="0" kern="0" dirty="0" smtClean="0"/>
            </a:br>
            <a:endParaRPr lang="da-DK" altLang="da-DK" sz="1400" b="0" kern="0" dirty="0"/>
          </a:p>
        </p:txBody>
      </p:sp>
    </p:spTree>
    <p:extLst>
      <p:ext uri="{BB962C8B-B14F-4D97-AF65-F5344CB8AC3E}">
        <p14:creationId xmlns:p14="http://schemas.microsoft.com/office/powerpoint/2010/main" val="36499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Undertitel 2"/>
          <p:cNvSpPr>
            <a:spLocks noGrp="1"/>
          </p:cNvSpPr>
          <p:nvPr>
            <p:ph type="subTitle" idx="1"/>
          </p:nvPr>
        </p:nvSpPr>
        <p:spPr>
          <a:xfrm>
            <a:off x="221225" y="1474844"/>
            <a:ext cx="8421329" cy="4748975"/>
          </a:xfrm>
        </p:spPr>
        <p:txBody>
          <a:bodyPr/>
          <a:lstStyle/>
          <a:p>
            <a:pPr algn="l">
              <a:defRPr/>
            </a:pPr>
            <a:endParaRPr lang="da-DK" sz="1200" dirty="0" smtClean="0"/>
          </a:p>
          <a:p>
            <a:pPr algn="l">
              <a:defRPr/>
            </a:pPr>
            <a:r>
              <a:rPr lang="da-DK" sz="1800" b="1" dirty="0">
                <a:solidFill>
                  <a:srgbClr val="0070C0"/>
                </a:solidFill>
              </a:rPr>
              <a:t>Trin </a:t>
            </a:r>
            <a:r>
              <a:rPr lang="da-DK" sz="1800" b="1" dirty="0" smtClean="0">
                <a:solidFill>
                  <a:srgbClr val="0070C0"/>
                </a:solidFill>
              </a:rPr>
              <a:t>3. Gennemføre </a:t>
            </a:r>
            <a:r>
              <a:rPr lang="da-DK" sz="1800" b="1" dirty="0" err="1" smtClean="0">
                <a:solidFill>
                  <a:srgbClr val="0070C0"/>
                </a:solidFill>
              </a:rPr>
              <a:t>replanlægning</a:t>
            </a:r>
            <a:r>
              <a:rPr lang="da-DK" sz="1800" b="1" dirty="0" smtClean="0">
                <a:solidFill>
                  <a:srgbClr val="0070C0"/>
                </a:solidFill>
              </a:rPr>
              <a:t> </a:t>
            </a:r>
            <a:r>
              <a:rPr lang="da-DK" sz="1400" i="1" dirty="0" smtClean="0">
                <a:solidFill>
                  <a:srgbClr val="0070C0"/>
                </a:solidFill>
              </a:rPr>
              <a:t>(</a:t>
            </a:r>
            <a:r>
              <a:rPr lang="da-DK" sz="1400" i="1" dirty="0" smtClean="0"/>
              <a:t>Dette </a:t>
            </a:r>
            <a:r>
              <a:rPr lang="da-DK" sz="1400" i="1" dirty="0"/>
              <a:t>arbejde ledes og koordineres af </a:t>
            </a:r>
            <a:r>
              <a:rPr lang="da-DK" sz="1400" i="1" dirty="0" smtClean="0"/>
              <a:t>MBBL)</a:t>
            </a:r>
            <a:endParaRPr lang="da-DK" sz="1400" i="1" dirty="0"/>
          </a:p>
          <a:p>
            <a:pPr algn="l">
              <a:defRPr/>
            </a:pPr>
            <a:endParaRPr lang="da-DK" sz="1200" dirty="0" smtClean="0"/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r>
              <a:rPr lang="da-DK" sz="1200" dirty="0" err="1" smtClean="0"/>
              <a:t>Replanlægningen</a:t>
            </a:r>
            <a:r>
              <a:rPr lang="da-DK" sz="1200" dirty="0" smtClean="0"/>
              <a:t> skal ske med udgangspunkt i de centrale milepæle, særlige hensyn og de supplerende arkitekturafklaringer jf. trin 1 og 2</a:t>
            </a:r>
            <a:endParaRPr lang="da-DK" sz="1200" dirty="0"/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endParaRPr lang="da-DK" sz="1200" dirty="0" smtClean="0"/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r>
              <a:rPr lang="da-DK" sz="1200" dirty="0" err="1" smtClean="0"/>
              <a:t>Replanlægningen</a:t>
            </a:r>
            <a:r>
              <a:rPr lang="da-DK" sz="1200" dirty="0" smtClean="0"/>
              <a:t> begynder med workshop den 18. december </a:t>
            </a:r>
            <a:r>
              <a:rPr lang="da-DK" sz="1200" dirty="0"/>
              <a:t>for </a:t>
            </a:r>
            <a:r>
              <a:rPr lang="da-DK" sz="1200" dirty="0" smtClean="0"/>
              <a:t>programledere </a:t>
            </a:r>
            <a:r>
              <a:rPr lang="da-DK" sz="1200" dirty="0"/>
              <a:t>og </a:t>
            </a:r>
            <a:r>
              <a:rPr lang="da-DK" sz="1200" dirty="0" smtClean="0"/>
              <a:t>de </a:t>
            </a:r>
            <a:r>
              <a:rPr lang="da-DK" sz="1200" dirty="0"/>
              <a:t>projektledere i GD1 og </a:t>
            </a:r>
            <a:r>
              <a:rPr lang="da-DK" sz="1200" dirty="0" smtClean="0"/>
              <a:t>GD2, som har ansvar for håndtering af de styrende milepæle i den samordnede plan</a:t>
            </a:r>
          </a:p>
          <a:p>
            <a:pPr algn="l">
              <a:defRPr/>
            </a:pPr>
            <a:r>
              <a:rPr lang="da-DK" sz="1200" dirty="0" smtClean="0"/>
              <a:t>  </a:t>
            </a:r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r>
              <a:rPr lang="da-DK" sz="1200" dirty="0" smtClean="0"/>
              <a:t>Den 9. januar præsenteres </a:t>
            </a:r>
            <a:r>
              <a:rPr lang="da-DK" sz="1200" dirty="0" smtClean="0"/>
              <a:t> </a:t>
            </a:r>
            <a:r>
              <a:rPr lang="da-DK" sz="1200" dirty="0" smtClean="0"/>
              <a:t>en </a:t>
            </a:r>
            <a:r>
              <a:rPr lang="da-DK" sz="1200" dirty="0" smtClean="0"/>
              <a:t>skitse </a:t>
            </a:r>
            <a:r>
              <a:rPr lang="da-DK" sz="1200" dirty="0" smtClean="0"/>
              <a:t>til et løsningsscenarium </a:t>
            </a:r>
            <a:r>
              <a:rPr lang="da-DK" sz="1200" dirty="0" smtClean="0"/>
              <a:t>på et fællesmøde for </a:t>
            </a:r>
            <a:r>
              <a:rPr lang="da-DK" sz="1200" dirty="0" smtClean="0"/>
              <a:t>styregrupperne for GD1 og GD2. Der vil være tale om </a:t>
            </a:r>
            <a:r>
              <a:rPr lang="da-DK" sz="1200" dirty="0" err="1" smtClean="0"/>
              <a:t>work</a:t>
            </a:r>
            <a:r>
              <a:rPr lang="da-DK" sz="1200" dirty="0" smtClean="0"/>
              <a:t>-in-</a:t>
            </a:r>
            <a:r>
              <a:rPr lang="da-DK" sz="1200" dirty="0" err="1" smtClean="0"/>
              <a:t>progress</a:t>
            </a:r>
            <a:r>
              <a:rPr lang="da-DK" sz="1200" dirty="0" smtClean="0"/>
              <a:t>, som formentlig præsenteres via </a:t>
            </a:r>
            <a:r>
              <a:rPr lang="da-DK" sz="1200" dirty="0" err="1" smtClean="0"/>
              <a:t>ppt</a:t>
            </a:r>
            <a:r>
              <a:rPr lang="da-DK" sz="1200" dirty="0" smtClean="0"/>
              <a:t>-slides. Der vil ikke være tale om et egentligt styregruppemøde, men et møde hvor der kan være dialog om </a:t>
            </a:r>
            <a:r>
              <a:rPr lang="da-DK" sz="1200" dirty="0" smtClean="0"/>
              <a:t>skitsen for </a:t>
            </a:r>
            <a:r>
              <a:rPr lang="da-DK" sz="1200" dirty="0" smtClean="0"/>
              <a:t>løsningsscenariet. Der udsendes ikke materiale forud for mødet. Som opfølgning på mødet udarbejdet et oplæg til grunddatabestyrelsens møde den 23. januar 2014. </a:t>
            </a:r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endParaRPr lang="da-DK" sz="1200" dirty="0"/>
          </a:p>
          <a:p>
            <a:pPr marL="171450" indent="-171450" algn="l">
              <a:buFont typeface="Wingdings" panose="05000000000000000000" pitchFamily="2" charset="2"/>
              <a:buChar char="Ø"/>
              <a:defRPr/>
            </a:pPr>
            <a:r>
              <a:rPr lang="da-DK" sz="1200" dirty="0" err="1" smtClean="0"/>
              <a:t>Replanlægnings</a:t>
            </a:r>
            <a:r>
              <a:rPr lang="da-DK" sz="1200" dirty="0" err="1" smtClean="0"/>
              <a:t>a</a:t>
            </a:r>
            <a:r>
              <a:rPr lang="da-DK" sz="1200" dirty="0" err="1" smtClean="0"/>
              <a:t>rbejdet</a:t>
            </a:r>
            <a:r>
              <a:rPr lang="da-DK" sz="1200" dirty="0" smtClean="0"/>
              <a:t> </a:t>
            </a:r>
            <a:r>
              <a:rPr lang="da-DK" sz="1200" dirty="0" smtClean="0"/>
              <a:t>skal føre frem til at alle </a:t>
            </a:r>
            <a:r>
              <a:rPr lang="da-DK" sz="1200" dirty="0" smtClean="0"/>
              <a:t>GD1 og GD2´s program- </a:t>
            </a:r>
            <a:r>
              <a:rPr lang="da-DK" sz="1200" dirty="0" smtClean="0"/>
              <a:t>og projektdokumenter bliver </a:t>
            </a:r>
            <a:r>
              <a:rPr lang="da-DK" sz="1200" dirty="0" smtClean="0"/>
              <a:t>opdateret.</a:t>
            </a:r>
            <a:endParaRPr lang="da-DK" sz="1200" dirty="0" smtClean="0"/>
          </a:p>
          <a:p>
            <a:pPr algn="l">
              <a:defRPr/>
            </a:pPr>
            <a:endParaRPr lang="da-DK" sz="1200" dirty="0" smtClean="0"/>
          </a:p>
          <a:p>
            <a:pPr algn="l">
              <a:defRPr/>
            </a:pPr>
            <a:endParaRPr lang="da-DK" sz="1200" dirty="0"/>
          </a:p>
          <a:p>
            <a:pPr algn="l">
              <a:defRPr/>
            </a:pPr>
            <a:r>
              <a:rPr lang="da-DK" sz="1800" b="1" i="1" dirty="0" smtClean="0">
                <a:solidFill>
                  <a:srgbClr val="FF0000"/>
                </a:solidFill>
              </a:rPr>
              <a:t>OBS. Trin 1,2 og 3 skal kunne køre parallelt!</a:t>
            </a:r>
            <a:endParaRPr lang="da-DK" sz="1200" i="1" dirty="0">
              <a:solidFill>
                <a:srgbClr val="FF0000"/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03. april 2013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GD2 Adresseprogrammet - Styregruppen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A28A9-C149-417F-AED3-19973D2C8352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2168780" y="307878"/>
            <a:ext cx="4025541" cy="116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altLang="da-DK" sz="1800" u="sng" kern="0" dirty="0" smtClean="0">
                <a:solidFill>
                  <a:srgbClr val="0066CC"/>
                </a:solidFill>
              </a:rPr>
              <a:t>Punkt 3.</a:t>
            </a:r>
            <a:r>
              <a:rPr lang="da-DK" altLang="da-DK" sz="1800" kern="0" dirty="0" smtClean="0">
                <a:solidFill>
                  <a:srgbClr val="0066CC"/>
                </a:solidFill>
              </a:rPr>
              <a:t/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Forudsætninger for </a:t>
            </a:r>
            <a:r>
              <a:rPr lang="da-DK" altLang="da-DK" sz="1800" kern="0" dirty="0" err="1" smtClean="0">
                <a:solidFill>
                  <a:srgbClr val="0066CC"/>
                </a:solidFill>
              </a:rPr>
              <a:t>replanlægning</a:t>
            </a:r>
            <a:r>
              <a:rPr lang="da-DK" altLang="da-DK" sz="1800" kern="0" dirty="0" smtClean="0">
                <a:solidFill>
                  <a:srgbClr val="0066CC"/>
                </a:solidFill>
              </a:rPr>
              <a:t> </a:t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for GD1 og GD2 samt </a:t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kritiske afhængigheder</a:t>
            </a:r>
            <a:r>
              <a:rPr lang="da-DK" sz="1400" b="0" kern="0" dirty="0" smtClean="0">
                <a:solidFill>
                  <a:srgbClr val="0066CC"/>
                </a:solidFill>
              </a:rPr>
              <a:t> </a:t>
            </a:r>
            <a:r>
              <a:rPr lang="da-DK" sz="1400" b="0" kern="0" dirty="0" smtClean="0"/>
              <a:t/>
            </a:r>
            <a:br>
              <a:rPr lang="da-DK" sz="1400" b="0" kern="0" dirty="0" smtClean="0"/>
            </a:br>
            <a:endParaRPr lang="da-DK" altLang="da-DK" sz="1400" b="0" kern="0" dirty="0"/>
          </a:p>
        </p:txBody>
      </p:sp>
    </p:spTree>
    <p:extLst>
      <p:ext uri="{BB962C8B-B14F-4D97-AF65-F5344CB8AC3E}">
        <p14:creationId xmlns:p14="http://schemas.microsoft.com/office/powerpoint/2010/main" val="37297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Undertitel 2"/>
          <p:cNvSpPr>
            <a:spLocks noGrp="1"/>
          </p:cNvSpPr>
          <p:nvPr>
            <p:ph type="subTitle" idx="1"/>
          </p:nvPr>
        </p:nvSpPr>
        <p:spPr>
          <a:xfrm>
            <a:off x="221225" y="1474844"/>
            <a:ext cx="8421329" cy="4748975"/>
          </a:xfrm>
        </p:spPr>
        <p:txBody>
          <a:bodyPr/>
          <a:lstStyle/>
          <a:p>
            <a:pPr algn="l">
              <a:defRPr/>
            </a:pPr>
            <a:endParaRPr lang="da-DK" sz="1200" dirty="0" smtClean="0"/>
          </a:p>
          <a:p>
            <a:pPr algn="l">
              <a:defRPr/>
            </a:pPr>
            <a:r>
              <a:rPr lang="da-DK" sz="1800" b="1" dirty="0" smtClean="0">
                <a:solidFill>
                  <a:srgbClr val="0070C0"/>
                </a:solidFill>
              </a:rPr>
              <a:t>Usikkerheder </a:t>
            </a:r>
          </a:p>
          <a:p>
            <a:pPr algn="l">
              <a:defRPr/>
            </a:pPr>
            <a:r>
              <a:rPr lang="da-DK" sz="1400" b="1" i="1" dirty="0" smtClean="0">
                <a:solidFill>
                  <a:srgbClr val="0070C0"/>
                </a:solidFill>
              </a:rPr>
              <a:t>- Der indebærer risici for </a:t>
            </a:r>
            <a:r>
              <a:rPr lang="da-DK" sz="1400" b="1" i="1" dirty="0">
                <a:solidFill>
                  <a:srgbClr val="0070C0"/>
                </a:solidFill>
              </a:rPr>
              <a:t>yderligere tidsmæssige forskydninger eller alternative løsninger</a:t>
            </a:r>
          </a:p>
          <a:p>
            <a:pPr algn="l">
              <a:defRPr/>
            </a:pPr>
            <a:endParaRPr lang="da-DK" sz="1600" b="1" dirty="0">
              <a:solidFill>
                <a:srgbClr val="0070C0"/>
              </a:solidFill>
            </a:endParaRPr>
          </a:p>
          <a:p>
            <a:pPr marL="171450" indent="-171450" algn="l">
              <a:buFont typeface="Wingdings"/>
              <a:buChar char="Ø"/>
              <a:defRPr/>
            </a:pPr>
            <a:r>
              <a:rPr lang="da-DK" sz="1200" dirty="0"/>
              <a:t>Kapacitet og fleksibilitet i GD1 og GD2 – personale, kompetencer, tid</a:t>
            </a:r>
          </a:p>
          <a:p>
            <a:pPr marL="171450" indent="-171450" algn="l">
              <a:buFont typeface="Wingdings"/>
              <a:buChar char="Ø"/>
              <a:defRPr/>
            </a:pPr>
            <a:endParaRPr lang="da-DK" sz="1200" dirty="0"/>
          </a:p>
          <a:p>
            <a:pPr marL="171450" indent="-171450" algn="l">
              <a:buFont typeface="Wingdings"/>
              <a:buChar char="Ø"/>
              <a:defRPr/>
            </a:pPr>
            <a:r>
              <a:rPr lang="da-DK" sz="1200" dirty="0"/>
              <a:t>Kapacitet og fleksibilitet i GD7 – personale, kompetencer, tid</a:t>
            </a:r>
          </a:p>
          <a:p>
            <a:pPr marL="171450" indent="-171450" algn="l">
              <a:buFont typeface="Wingdings"/>
              <a:buChar char="Ø"/>
              <a:defRPr/>
            </a:pPr>
            <a:endParaRPr lang="da-DK" sz="1200" dirty="0"/>
          </a:p>
          <a:p>
            <a:pPr marL="171450" indent="-171450" algn="l">
              <a:buFont typeface="Wingdings"/>
              <a:buChar char="Ø"/>
              <a:defRPr/>
            </a:pPr>
            <a:r>
              <a:rPr lang="da-DK" sz="1200" dirty="0" err="1" smtClean="0"/>
              <a:t>Ejerfortegnelsens</a:t>
            </a:r>
            <a:r>
              <a:rPr lang="da-DK" sz="1200" dirty="0" smtClean="0"/>
              <a:t> </a:t>
            </a:r>
            <a:r>
              <a:rPr lang="da-DK" sz="1200" dirty="0"/>
              <a:t>karakter og organisatoriske placering</a:t>
            </a:r>
          </a:p>
          <a:p>
            <a:pPr marL="171450" indent="-171450" algn="l">
              <a:buFont typeface="Wingdings"/>
              <a:buChar char="Ø"/>
              <a:defRPr/>
            </a:pPr>
            <a:endParaRPr lang="da-DK" sz="1200" dirty="0"/>
          </a:p>
          <a:p>
            <a:pPr marL="171450" indent="-171450" algn="l">
              <a:buFont typeface="Wingdings"/>
              <a:buChar char="Ø"/>
              <a:defRPr/>
            </a:pPr>
            <a:r>
              <a:rPr lang="da-DK" sz="1200" dirty="0"/>
              <a:t>Datafordeleren performance </a:t>
            </a:r>
            <a:r>
              <a:rPr lang="da-DK" sz="1200" dirty="0" smtClean="0"/>
              <a:t>på </a:t>
            </a:r>
            <a:r>
              <a:rPr lang="da-DK" sz="1200" dirty="0" smtClean="0"/>
              <a:t>det nye </a:t>
            </a:r>
            <a:r>
              <a:rPr lang="da-DK" sz="1200" dirty="0" smtClean="0"/>
              <a:t>idriftsættelsestidspunkt (juni 2015</a:t>
            </a:r>
            <a:r>
              <a:rPr lang="da-DK" sz="1200" dirty="0" smtClean="0"/>
              <a:t>), herunder tidspunktet </a:t>
            </a:r>
            <a:r>
              <a:rPr lang="da-DK" sz="1200" dirty="0" smtClean="0"/>
              <a:t>hvor dette de </a:t>
            </a:r>
            <a:r>
              <a:rPr lang="da-DK" sz="1200" dirty="0"/>
              <a:t>facto </a:t>
            </a:r>
            <a:r>
              <a:rPr lang="da-DK" sz="1200" dirty="0" smtClean="0"/>
              <a:t>er kendt i </a:t>
            </a:r>
            <a:r>
              <a:rPr lang="da-DK" sz="1200" dirty="0" err="1" smtClean="0"/>
              <a:t>replanlægningsarbejdet</a:t>
            </a:r>
            <a:r>
              <a:rPr lang="da-DK" sz="1200" dirty="0"/>
              <a:t>.</a:t>
            </a:r>
            <a:endParaRPr lang="da-DK" sz="1200" dirty="0"/>
          </a:p>
          <a:p>
            <a:pPr marL="171450" indent="-171450" algn="l">
              <a:buFont typeface="Wingdings"/>
              <a:buChar char="Ø"/>
              <a:defRPr/>
            </a:pPr>
            <a:endParaRPr lang="da-DK" sz="1200" dirty="0"/>
          </a:p>
          <a:p>
            <a:pPr marL="171450" indent="-171450" algn="l">
              <a:buFont typeface="Wingdings"/>
              <a:buChar char="Ø"/>
              <a:defRPr/>
            </a:pPr>
            <a:r>
              <a:rPr lang="da-DK" sz="1200" dirty="0"/>
              <a:t>Mulige krav fra ny ejendomsvurdering</a:t>
            </a:r>
          </a:p>
          <a:p>
            <a:pPr lvl="1">
              <a:defRPr/>
            </a:pPr>
            <a:r>
              <a:rPr lang="da-DK" sz="1200" dirty="0"/>
              <a:t>der kan komme opgaver, der påvirker </a:t>
            </a:r>
            <a:r>
              <a:rPr lang="da-DK" sz="1200" dirty="0" smtClean="0"/>
              <a:t>grunddataprogrammet og </a:t>
            </a:r>
            <a:r>
              <a:rPr lang="da-DK" sz="1200" dirty="0"/>
              <a:t>med høj prioritet  </a:t>
            </a:r>
          </a:p>
          <a:p>
            <a:pPr algn="l">
              <a:defRPr/>
            </a:pPr>
            <a:endParaRPr lang="da-DK" sz="12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03. april 2013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GD2 Adresseprogrammet - Styregruppen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A28A9-C149-417F-AED3-19973D2C8352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2168780" y="307878"/>
            <a:ext cx="4025541" cy="116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altLang="da-DK" sz="1800" u="sng" kern="0" dirty="0" smtClean="0">
                <a:solidFill>
                  <a:srgbClr val="0066CC"/>
                </a:solidFill>
              </a:rPr>
              <a:t>Punkt 3.</a:t>
            </a:r>
            <a:r>
              <a:rPr lang="da-DK" altLang="da-DK" sz="1800" kern="0" dirty="0" smtClean="0">
                <a:solidFill>
                  <a:srgbClr val="0066CC"/>
                </a:solidFill>
              </a:rPr>
              <a:t/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Forudsætninger for </a:t>
            </a:r>
            <a:r>
              <a:rPr lang="da-DK" altLang="da-DK" sz="1800" kern="0" dirty="0" err="1" smtClean="0">
                <a:solidFill>
                  <a:srgbClr val="0066CC"/>
                </a:solidFill>
              </a:rPr>
              <a:t>replanlægning</a:t>
            </a:r>
            <a:r>
              <a:rPr lang="da-DK" altLang="da-DK" sz="1800" kern="0" dirty="0" smtClean="0">
                <a:solidFill>
                  <a:srgbClr val="0066CC"/>
                </a:solidFill>
              </a:rPr>
              <a:t> </a:t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for GD1 og GD2 samt </a:t>
            </a:r>
            <a:br>
              <a:rPr lang="da-DK" altLang="da-DK" sz="1800" kern="0" dirty="0" smtClean="0">
                <a:solidFill>
                  <a:srgbClr val="0066CC"/>
                </a:solidFill>
              </a:rPr>
            </a:br>
            <a:r>
              <a:rPr lang="da-DK" altLang="da-DK" sz="1800" kern="0" dirty="0" smtClean="0">
                <a:solidFill>
                  <a:srgbClr val="0066CC"/>
                </a:solidFill>
              </a:rPr>
              <a:t>kritiske afhængigheder</a:t>
            </a:r>
            <a:r>
              <a:rPr lang="da-DK" sz="1400" b="0" kern="0" dirty="0" smtClean="0">
                <a:solidFill>
                  <a:srgbClr val="0066CC"/>
                </a:solidFill>
              </a:rPr>
              <a:t> </a:t>
            </a:r>
            <a:r>
              <a:rPr lang="da-DK" sz="1400" b="0" kern="0" dirty="0" smtClean="0"/>
              <a:t/>
            </a:r>
            <a:br>
              <a:rPr lang="da-DK" sz="1400" b="0" kern="0" dirty="0" smtClean="0"/>
            </a:br>
            <a:endParaRPr lang="da-DK" altLang="da-DK" sz="1400" b="0" kern="0" dirty="0"/>
          </a:p>
        </p:txBody>
      </p:sp>
    </p:spTree>
    <p:extLst>
      <p:ext uri="{BB962C8B-B14F-4D97-AF65-F5344CB8AC3E}">
        <p14:creationId xmlns:p14="http://schemas.microsoft.com/office/powerpoint/2010/main" val="23513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766399" y="609918"/>
            <a:ext cx="8229600" cy="576262"/>
          </a:xfrm>
        </p:spPr>
        <p:txBody>
          <a:bodyPr/>
          <a:lstStyle/>
          <a:p>
            <a:pPr algn="l"/>
            <a:r>
              <a:rPr lang="da-DK" dirty="0" smtClean="0"/>
              <a:t>GD1 oprindelig tidsplan: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Januar 2013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03. april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GD2 Adresseprogrammet - Projektforum - Møde 04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778C2-425E-4C1D-A9DE-9C9B26E9BD45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" y="1917805"/>
            <a:ext cx="820102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ktangel 9"/>
          <p:cNvSpPr/>
          <p:nvPr/>
        </p:nvSpPr>
        <p:spPr bwMode="auto">
          <a:xfrm>
            <a:off x="4518024" y="4097516"/>
            <a:ext cx="2009385" cy="250431"/>
          </a:xfrm>
          <a:prstGeom prst="rect">
            <a:avLst/>
          </a:prstGeom>
          <a:solidFill>
            <a:srgbClr val="00FF99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2785404" y="3552096"/>
            <a:ext cx="1266092" cy="252000"/>
          </a:xfrm>
          <a:prstGeom prst="rect">
            <a:avLst/>
          </a:prstGeom>
          <a:solidFill>
            <a:srgbClr val="0066CC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ktangel 13"/>
          <p:cNvSpPr/>
          <p:nvPr/>
        </p:nvSpPr>
        <p:spPr bwMode="auto">
          <a:xfrm>
            <a:off x="534572" y="2968300"/>
            <a:ext cx="1983545" cy="25200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782876" y="2951650"/>
            <a:ext cx="1588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GD7: udvikling og test</a:t>
            </a:r>
            <a:endParaRPr lang="da-DK" sz="1200" b="1" dirty="0"/>
          </a:p>
        </p:txBody>
      </p:sp>
      <p:sp>
        <p:nvSpPr>
          <p:cNvPr id="17" name="Tekstboks 16"/>
          <p:cNvSpPr txBox="1"/>
          <p:nvPr/>
        </p:nvSpPr>
        <p:spPr>
          <a:xfrm>
            <a:off x="2859172" y="3543846"/>
            <a:ext cx="1221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Test på DF </a:t>
            </a:r>
            <a:endParaRPr lang="da-DK" sz="1200" b="1" dirty="0"/>
          </a:p>
        </p:txBody>
      </p:sp>
      <p:sp>
        <p:nvSpPr>
          <p:cNvPr id="18" name="Rektangel 17"/>
          <p:cNvSpPr/>
          <p:nvPr/>
        </p:nvSpPr>
        <p:spPr bwMode="auto">
          <a:xfrm>
            <a:off x="4051494" y="3828766"/>
            <a:ext cx="500659" cy="268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3627122" y="3820517"/>
            <a:ext cx="1001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 Buffer </a:t>
            </a:r>
            <a:endParaRPr lang="da-DK" sz="1200" b="1" dirty="0"/>
          </a:p>
        </p:txBody>
      </p:sp>
      <p:sp>
        <p:nvSpPr>
          <p:cNvPr id="20" name="Rektangel 19"/>
          <p:cNvSpPr/>
          <p:nvPr/>
        </p:nvSpPr>
        <p:spPr bwMode="auto">
          <a:xfrm>
            <a:off x="530235" y="3298759"/>
            <a:ext cx="3521259" cy="250431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1164624" y="3290079"/>
            <a:ext cx="2481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udvikling og  datakonvertering</a:t>
            </a:r>
            <a:endParaRPr lang="da-DK" sz="1200" b="1" dirty="0"/>
          </a:p>
        </p:txBody>
      </p:sp>
      <p:sp>
        <p:nvSpPr>
          <p:cNvPr id="21" name="Tekstboks 20"/>
          <p:cNvSpPr txBox="1"/>
          <p:nvPr/>
        </p:nvSpPr>
        <p:spPr>
          <a:xfrm>
            <a:off x="4834371" y="4097536"/>
            <a:ext cx="129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paralleldrift</a:t>
            </a:r>
            <a:endParaRPr lang="da-DK" sz="1200" b="1" dirty="0"/>
          </a:p>
        </p:txBody>
      </p:sp>
      <p:grpSp>
        <p:nvGrpSpPr>
          <p:cNvPr id="26" name="Gruppe 25"/>
          <p:cNvGrpSpPr/>
          <p:nvPr/>
        </p:nvGrpSpPr>
        <p:grpSpPr>
          <a:xfrm>
            <a:off x="1398678" y="1392388"/>
            <a:ext cx="1201034" cy="4363992"/>
            <a:chOff x="1398678" y="1392388"/>
            <a:chExt cx="1201034" cy="4363992"/>
          </a:xfrm>
        </p:grpSpPr>
        <p:cxnSp>
          <p:nvCxnSpPr>
            <p:cNvPr id="24" name="Lige forbindelse 23"/>
            <p:cNvCxnSpPr/>
            <p:nvPr/>
          </p:nvCxnSpPr>
          <p:spPr bwMode="auto">
            <a:xfrm>
              <a:off x="2532185" y="1490861"/>
              <a:ext cx="0" cy="4265519"/>
            </a:xfrm>
            <a:prstGeom prst="line">
              <a:avLst/>
            </a:prstGeom>
            <a:noFill/>
            <a:ln w="57150" cap="flat" cmpd="sng" algn="ctr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" name="Tekstboks 24"/>
            <p:cNvSpPr txBox="1"/>
            <p:nvPr/>
          </p:nvSpPr>
          <p:spPr>
            <a:xfrm>
              <a:off x="1398678" y="1392388"/>
              <a:ext cx="120103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0" lang="da-DK" sz="1400" b="1" i="0" u="none" strike="noStrike" cap="none" normalizeH="0" baseline="0" dirty="0" smtClean="0">
                  <a:ln>
                    <a:noFill/>
                  </a:ln>
                  <a:solidFill>
                    <a:srgbClr val="CC00FF"/>
                  </a:solidFill>
                  <a:effectLst/>
                </a:rPr>
                <a:t>Datafordeler</a:t>
              </a:r>
            </a:p>
            <a:p>
              <a:pPr algn="ctr"/>
              <a:r>
                <a:rPr lang="da-DK" sz="1400" b="1" dirty="0" smtClean="0">
                  <a:solidFill>
                    <a:srgbClr val="CC00FF"/>
                  </a:solidFill>
                </a:rPr>
                <a:t>idriftsættes</a:t>
              </a:r>
              <a:endParaRPr kumimoji="0" lang="da-DK" sz="1400" b="1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</a:endParaRPr>
            </a:p>
            <a:p>
              <a:endParaRPr lang="da-DK" sz="1400" b="1" dirty="0">
                <a:solidFill>
                  <a:srgbClr val="CC00FF"/>
                </a:solidFill>
              </a:endParaRPr>
            </a:p>
          </p:txBody>
        </p:sp>
      </p:grpSp>
      <p:grpSp>
        <p:nvGrpSpPr>
          <p:cNvPr id="27" name="Gruppe 26"/>
          <p:cNvGrpSpPr/>
          <p:nvPr/>
        </p:nvGrpSpPr>
        <p:grpSpPr>
          <a:xfrm>
            <a:off x="4518024" y="1390161"/>
            <a:ext cx="1892826" cy="4363817"/>
            <a:chOff x="4518024" y="1390161"/>
            <a:chExt cx="1892826" cy="4363817"/>
          </a:xfrm>
        </p:grpSpPr>
        <p:cxnSp>
          <p:nvCxnSpPr>
            <p:cNvPr id="29" name="Lige forbindelse 28"/>
            <p:cNvCxnSpPr/>
            <p:nvPr/>
          </p:nvCxnSpPr>
          <p:spPr bwMode="auto">
            <a:xfrm>
              <a:off x="4537889" y="1488459"/>
              <a:ext cx="0" cy="4265519"/>
            </a:xfrm>
            <a:prstGeom prst="line">
              <a:avLst/>
            </a:prstGeom>
            <a:noFill/>
            <a:ln w="57150" cap="flat" cmpd="sng" algn="ctr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0" name="Tekstboks 29"/>
            <p:cNvSpPr txBox="1"/>
            <p:nvPr/>
          </p:nvSpPr>
          <p:spPr>
            <a:xfrm>
              <a:off x="4518024" y="1390161"/>
              <a:ext cx="189282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1" dirty="0" smtClean="0">
                  <a:solidFill>
                    <a:srgbClr val="CC00FF"/>
                  </a:solidFill>
                </a:rPr>
                <a:t>GD1</a:t>
              </a:r>
              <a:r>
                <a:rPr kumimoji="0" lang="da-DK" sz="1400" b="1" i="0" u="none" strike="noStrike" cap="none" normalizeH="0" baseline="0" dirty="0" smtClean="0">
                  <a:ln>
                    <a:noFill/>
                  </a:ln>
                  <a:solidFill>
                    <a:srgbClr val="CC00FF"/>
                  </a:solidFill>
                  <a:effectLst/>
                </a:rPr>
                <a:t> er implementeret</a:t>
              </a:r>
              <a:r>
                <a:rPr kumimoji="0" lang="da-DK" sz="1400" b="1" i="0" u="none" strike="noStrike" cap="none" normalizeH="0" dirty="0" smtClean="0">
                  <a:ln>
                    <a:noFill/>
                  </a:ln>
                  <a:solidFill>
                    <a:srgbClr val="CC00FF"/>
                  </a:solidFill>
                  <a:effectLst/>
                </a:rPr>
                <a:t> </a:t>
              </a:r>
            </a:p>
            <a:p>
              <a:r>
                <a:rPr lang="da-DK" sz="1400" b="1" dirty="0">
                  <a:solidFill>
                    <a:srgbClr val="CC00FF"/>
                  </a:solidFill>
                </a:rPr>
                <a:t>o</a:t>
              </a:r>
              <a:r>
                <a:rPr kumimoji="0" lang="da-DK" sz="1400" b="1" i="0" u="none" strike="noStrike" cap="none" normalizeH="0" dirty="0" smtClean="0">
                  <a:ln>
                    <a:noFill/>
                  </a:ln>
                  <a:solidFill>
                    <a:srgbClr val="CC00FF"/>
                  </a:solidFill>
                  <a:effectLst/>
                </a:rPr>
                <a:t>g </a:t>
              </a:r>
              <a:r>
                <a:rPr lang="da-DK" sz="1400" b="1" dirty="0" smtClean="0">
                  <a:solidFill>
                    <a:srgbClr val="CC00FF"/>
                  </a:solidFill>
                </a:rPr>
                <a:t>idriftsættes</a:t>
              </a:r>
              <a:endParaRPr kumimoji="0" lang="da-DK" sz="1400" b="1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</a:endParaRPr>
            </a:p>
            <a:p>
              <a:endParaRPr lang="da-DK" sz="1400" b="1" dirty="0">
                <a:solidFill>
                  <a:srgbClr val="CC00FF"/>
                </a:solidFill>
              </a:endParaRPr>
            </a:p>
          </p:txBody>
        </p:sp>
      </p:grpSp>
      <p:sp>
        <p:nvSpPr>
          <p:cNvPr id="31" name="Rektangel 30"/>
          <p:cNvSpPr/>
          <p:nvPr/>
        </p:nvSpPr>
        <p:spPr bwMode="auto">
          <a:xfrm>
            <a:off x="4544839" y="3585091"/>
            <a:ext cx="1982570" cy="268749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2" name="Tekstboks 31"/>
          <p:cNvSpPr txBox="1"/>
          <p:nvPr/>
        </p:nvSpPr>
        <p:spPr>
          <a:xfrm>
            <a:off x="4178648" y="3576842"/>
            <a:ext cx="2423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 Test med kommuner og SKAT</a:t>
            </a:r>
            <a:endParaRPr lang="da-DK" sz="1200" b="1" dirty="0"/>
          </a:p>
        </p:txBody>
      </p:sp>
      <p:grpSp>
        <p:nvGrpSpPr>
          <p:cNvPr id="21504" name="Gruppe 21503"/>
          <p:cNvGrpSpPr/>
          <p:nvPr/>
        </p:nvGrpSpPr>
        <p:grpSpPr>
          <a:xfrm>
            <a:off x="6541468" y="1373745"/>
            <a:ext cx="1922257" cy="4363817"/>
            <a:chOff x="6541468" y="1373745"/>
            <a:chExt cx="1922257" cy="4363817"/>
          </a:xfrm>
        </p:grpSpPr>
        <p:cxnSp>
          <p:nvCxnSpPr>
            <p:cNvPr id="33" name="Lige forbindelse 32"/>
            <p:cNvCxnSpPr/>
            <p:nvPr/>
          </p:nvCxnSpPr>
          <p:spPr bwMode="auto">
            <a:xfrm>
              <a:off x="6561333" y="1472043"/>
              <a:ext cx="0" cy="4265519"/>
            </a:xfrm>
            <a:prstGeom prst="line">
              <a:avLst/>
            </a:prstGeom>
            <a:noFill/>
            <a:ln w="57150" cap="flat" cmpd="sng" algn="ctr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" name="Tekstboks 33"/>
            <p:cNvSpPr txBox="1"/>
            <p:nvPr/>
          </p:nvSpPr>
          <p:spPr>
            <a:xfrm>
              <a:off x="6541468" y="1373745"/>
              <a:ext cx="192225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1" dirty="0" smtClean="0">
                  <a:solidFill>
                    <a:srgbClr val="CC00FF"/>
                  </a:solidFill>
                </a:rPr>
                <a:t>Kommunerne  ophører </a:t>
              </a:r>
              <a:br>
                <a:rPr lang="da-DK" sz="1400" b="1" dirty="0" smtClean="0">
                  <a:solidFill>
                    <a:srgbClr val="CC00FF"/>
                  </a:solidFill>
                </a:rPr>
              </a:br>
              <a:r>
                <a:rPr lang="da-DK" sz="1400" b="1" dirty="0" smtClean="0">
                  <a:solidFill>
                    <a:srgbClr val="CC00FF"/>
                  </a:solidFill>
                </a:rPr>
                <a:t>med at registrere </a:t>
              </a:r>
              <a:br>
                <a:rPr lang="da-DK" sz="1400" b="1" dirty="0" smtClean="0">
                  <a:solidFill>
                    <a:srgbClr val="CC00FF"/>
                  </a:solidFill>
                </a:rPr>
              </a:br>
              <a:r>
                <a:rPr lang="da-DK" sz="1400" b="1" dirty="0" err="1" smtClean="0">
                  <a:solidFill>
                    <a:srgbClr val="CC00FF"/>
                  </a:solidFill>
                </a:rPr>
                <a:t>grunddata</a:t>
              </a:r>
              <a:r>
                <a:rPr lang="da-DK" sz="1400" b="1" dirty="0" smtClean="0">
                  <a:solidFill>
                    <a:srgbClr val="CC00FF"/>
                  </a:solidFill>
                </a:rPr>
                <a:t> i ESR</a:t>
              </a:r>
              <a:endParaRPr kumimoji="0" lang="da-DK" sz="1400" b="1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</a:endParaRPr>
            </a:p>
            <a:p>
              <a:endParaRPr lang="da-DK" sz="1400" b="1" dirty="0">
                <a:solidFill>
                  <a:srgbClr val="CC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23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766399" y="609918"/>
            <a:ext cx="8229600" cy="576262"/>
          </a:xfrm>
        </p:spPr>
        <p:txBody>
          <a:bodyPr/>
          <a:lstStyle/>
          <a:p>
            <a:pPr algn="l"/>
            <a:r>
              <a:rPr lang="da-DK" dirty="0" smtClean="0"/>
              <a:t>Revideret GD7 tidsplan: </a:t>
            </a:r>
            <a:br>
              <a:rPr lang="da-DK" dirty="0" smtClean="0"/>
            </a:br>
            <a:r>
              <a:rPr lang="da-DK" dirty="0" smtClean="0"/>
              <a:t>Juni 2013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03. april 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GD2 Adresseprogrammet - Projektforum - Møde 04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778C2-425E-4C1D-A9DE-9C9B26E9BD45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" y="1917805"/>
            <a:ext cx="820102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ktangel 9"/>
          <p:cNvSpPr/>
          <p:nvPr/>
        </p:nvSpPr>
        <p:spPr bwMode="auto">
          <a:xfrm>
            <a:off x="4518024" y="4097516"/>
            <a:ext cx="2009385" cy="250431"/>
          </a:xfrm>
          <a:prstGeom prst="rect">
            <a:avLst/>
          </a:prstGeom>
          <a:solidFill>
            <a:srgbClr val="00FF99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2785404" y="3552096"/>
            <a:ext cx="1266092" cy="252000"/>
          </a:xfrm>
          <a:prstGeom prst="rect">
            <a:avLst/>
          </a:prstGeom>
          <a:solidFill>
            <a:srgbClr val="0066CC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ktangel 13"/>
          <p:cNvSpPr/>
          <p:nvPr/>
        </p:nvSpPr>
        <p:spPr bwMode="auto">
          <a:xfrm>
            <a:off x="534572" y="2968299"/>
            <a:ext cx="3983452" cy="260349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782876" y="2951650"/>
            <a:ext cx="1588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GD7: udvikling og test</a:t>
            </a:r>
            <a:endParaRPr lang="da-DK" sz="1200" b="1" dirty="0"/>
          </a:p>
        </p:txBody>
      </p:sp>
      <p:sp>
        <p:nvSpPr>
          <p:cNvPr id="17" name="Tekstboks 16"/>
          <p:cNvSpPr txBox="1"/>
          <p:nvPr/>
        </p:nvSpPr>
        <p:spPr>
          <a:xfrm>
            <a:off x="2859172" y="3543846"/>
            <a:ext cx="1221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Test på DF </a:t>
            </a:r>
            <a:endParaRPr lang="da-DK" sz="1200" b="1" dirty="0"/>
          </a:p>
        </p:txBody>
      </p:sp>
      <p:sp>
        <p:nvSpPr>
          <p:cNvPr id="18" name="Rektangel 17"/>
          <p:cNvSpPr/>
          <p:nvPr/>
        </p:nvSpPr>
        <p:spPr bwMode="auto">
          <a:xfrm>
            <a:off x="4051494" y="3828766"/>
            <a:ext cx="500659" cy="268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3627122" y="3820517"/>
            <a:ext cx="1001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 Buffer </a:t>
            </a:r>
            <a:endParaRPr lang="da-DK" sz="1200" b="1" dirty="0"/>
          </a:p>
        </p:txBody>
      </p:sp>
      <p:sp>
        <p:nvSpPr>
          <p:cNvPr id="20" name="Rektangel 19"/>
          <p:cNvSpPr/>
          <p:nvPr/>
        </p:nvSpPr>
        <p:spPr bwMode="auto">
          <a:xfrm>
            <a:off x="530235" y="3298759"/>
            <a:ext cx="3521259" cy="250431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1164624" y="3290079"/>
            <a:ext cx="2481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udvikling og  datakonvertering</a:t>
            </a:r>
            <a:endParaRPr lang="da-DK" sz="1200" b="1" dirty="0"/>
          </a:p>
        </p:txBody>
      </p:sp>
      <p:sp>
        <p:nvSpPr>
          <p:cNvPr id="21" name="Tekstboks 20"/>
          <p:cNvSpPr txBox="1"/>
          <p:nvPr/>
        </p:nvSpPr>
        <p:spPr>
          <a:xfrm>
            <a:off x="4834371" y="4097536"/>
            <a:ext cx="129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paralleldrift</a:t>
            </a:r>
            <a:endParaRPr lang="da-DK" sz="1200" b="1" dirty="0"/>
          </a:p>
        </p:txBody>
      </p:sp>
      <p:grpSp>
        <p:nvGrpSpPr>
          <p:cNvPr id="26" name="Gruppe 25"/>
          <p:cNvGrpSpPr/>
          <p:nvPr/>
        </p:nvGrpSpPr>
        <p:grpSpPr>
          <a:xfrm>
            <a:off x="3410402" y="1392388"/>
            <a:ext cx="1201034" cy="4363992"/>
            <a:chOff x="1398678" y="1392388"/>
            <a:chExt cx="1201034" cy="4363992"/>
          </a:xfrm>
        </p:grpSpPr>
        <p:cxnSp>
          <p:nvCxnSpPr>
            <p:cNvPr id="24" name="Lige forbindelse 23"/>
            <p:cNvCxnSpPr/>
            <p:nvPr/>
          </p:nvCxnSpPr>
          <p:spPr bwMode="auto">
            <a:xfrm>
              <a:off x="2532185" y="1490861"/>
              <a:ext cx="0" cy="4265519"/>
            </a:xfrm>
            <a:prstGeom prst="line">
              <a:avLst/>
            </a:prstGeom>
            <a:noFill/>
            <a:ln w="57150" cap="flat" cmpd="sng" algn="ctr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" name="Tekstboks 24"/>
            <p:cNvSpPr txBox="1"/>
            <p:nvPr/>
          </p:nvSpPr>
          <p:spPr>
            <a:xfrm>
              <a:off x="1398678" y="1392388"/>
              <a:ext cx="120103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0" lang="da-DK" sz="1400" b="1" i="0" u="none" strike="noStrike" cap="none" normalizeH="0" baseline="0" dirty="0" smtClean="0">
                  <a:ln>
                    <a:noFill/>
                  </a:ln>
                  <a:solidFill>
                    <a:srgbClr val="CC00FF"/>
                  </a:solidFill>
                  <a:effectLst/>
                </a:rPr>
                <a:t>Datafordeler</a:t>
              </a:r>
            </a:p>
            <a:p>
              <a:pPr algn="ctr"/>
              <a:r>
                <a:rPr lang="da-DK" sz="1400" b="1" dirty="0" smtClean="0">
                  <a:solidFill>
                    <a:srgbClr val="CC00FF"/>
                  </a:solidFill>
                </a:rPr>
                <a:t>idriftsættes</a:t>
              </a:r>
              <a:endParaRPr kumimoji="0" lang="da-DK" sz="1400" b="1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</a:endParaRPr>
            </a:p>
            <a:p>
              <a:endParaRPr lang="da-DK" sz="1400" b="1" dirty="0">
                <a:solidFill>
                  <a:srgbClr val="CC00FF"/>
                </a:solidFill>
              </a:endParaRPr>
            </a:p>
          </p:txBody>
        </p:sp>
      </p:grpSp>
      <p:grpSp>
        <p:nvGrpSpPr>
          <p:cNvPr id="27" name="Gruppe 26"/>
          <p:cNvGrpSpPr/>
          <p:nvPr/>
        </p:nvGrpSpPr>
        <p:grpSpPr>
          <a:xfrm>
            <a:off x="4518024" y="1390161"/>
            <a:ext cx="1892826" cy="4363817"/>
            <a:chOff x="4518024" y="1390161"/>
            <a:chExt cx="1892826" cy="4363817"/>
          </a:xfrm>
        </p:grpSpPr>
        <p:cxnSp>
          <p:nvCxnSpPr>
            <p:cNvPr id="29" name="Lige forbindelse 28"/>
            <p:cNvCxnSpPr/>
            <p:nvPr/>
          </p:nvCxnSpPr>
          <p:spPr bwMode="auto">
            <a:xfrm>
              <a:off x="4537889" y="1488459"/>
              <a:ext cx="0" cy="4265519"/>
            </a:xfrm>
            <a:prstGeom prst="line">
              <a:avLst/>
            </a:prstGeom>
            <a:noFill/>
            <a:ln w="57150" cap="flat" cmpd="sng" algn="ctr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0" name="Tekstboks 29"/>
            <p:cNvSpPr txBox="1"/>
            <p:nvPr/>
          </p:nvSpPr>
          <p:spPr>
            <a:xfrm>
              <a:off x="4518024" y="1390161"/>
              <a:ext cx="189282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1" dirty="0" smtClean="0">
                  <a:solidFill>
                    <a:srgbClr val="CC00FF"/>
                  </a:solidFill>
                </a:rPr>
                <a:t>GD1</a:t>
              </a:r>
              <a:r>
                <a:rPr kumimoji="0" lang="da-DK" sz="1400" b="1" i="0" u="none" strike="noStrike" cap="none" normalizeH="0" baseline="0" dirty="0" smtClean="0">
                  <a:ln>
                    <a:noFill/>
                  </a:ln>
                  <a:solidFill>
                    <a:srgbClr val="CC00FF"/>
                  </a:solidFill>
                  <a:effectLst/>
                </a:rPr>
                <a:t> er implementeret</a:t>
              </a:r>
              <a:r>
                <a:rPr kumimoji="0" lang="da-DK" sz="1400" b="1" i="0" u="none" strike="noStrike" cap="none" normalizeH="0" dirty="0" smtClean="0">
                  <a:ln>
                    <a:noFill/>
                  </a:ln>
                  <a:solidFill>
                    <a:srgbClr val="CC00FF"/>
                  </a:solidFill>
                  <a:effectLst/>
                </a:rPr>
                <a:t> </a:t>
              </a:r>
            </a:p>
            <a:p>
              <a:r>
                <a:rPr lang="da-DK" sz="1400" b="1" dirty="0">
                  <a:solidFill>
                    <a:srgbClr val="CC00FF"/>
                  </a:solidFill>
                </a:rPr>
                <a:t>o</a:t>
              </a:r>
              <a:r>
                <a:rPr kumimoji="0" lang="da-DK" sz="1400" b="1" i="0" u="none" strike="noStrike" cap="none" normalizeH="0" dirty="0" smtClean="0">
                  <a:ln>
                    <a:noFill/>
                  </a:ln>
                  <a:solidFill>
                    <a:srgbClr val="CC00FF"/>
                  </a:solidFill>
                  <a:effectLst/>
                </a:rPr>
                <a:t>g </a:t>
              </a:r>
              <a:r>
                <a:rPr lang="da-DK" sz="1400" b="1" dirty="0" smtClean="0">
                  <a:solidFill>
                    <a:srgbClr val="CC00FF"/>
                  </a:solidFill>
                </a:rPr>
                <a:t>idriftsættes</a:t>
              </a:r>
              <a:endParaRPr kumimoji="0" lang="da-DK" sz="1400" b="1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</a:endParaRPr>
            </a:p>
            <a:p>
              <a:endParaRPr lang="da-DK" sz="1400" b="1" dirty="0">
                <a:solidFill>
                  <a:srgbClr val="CC00FF"/>
                </a:solidFill>
              </a:endParaRPr>
            </a:p>
          </p:txBody>
        </p:sp>
      </p:grpSp>
      <p:sp>
        <p:nvSpPr>
          <p:cNvPr id="31" name="Rektangel 30"/>
          <p:cNvSpPr/>
          <p:nvPr/>
        </p:nvSpPr>
        <p:spPr bwMode="auto">
          <a:xfrm>
            <a:off x="4544839" y="3585091"/>
            <a:ext cx="1982570" cy="268749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2" name="Tekstboks 31"/>
          <p:cNvSpPr txBox="1"/>
          <p:nvPr/>
        </p:nvSpPr>
        <p:spPr>
          <a:xfrm>
            <a:off x="4178648" y="3576842"/>
            <a:ext cx="2423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GD1:  Test med kommuner og SKAT</a:t>
            </a:r>
            <a:endParaRPr lang="da-DK" sz="1200" b="1" dirty="0"/>
          </a:p>
        </p:txBody>
      </p:sp>
      <p:grpSp>
        <p:nvGrpSpPr>
          <p:cNvPr id="21504" name="Gruppe 21503"/>
          <p:cNvGrpSpPr/>
          <p:nvPr/>
        </p:nvGrpSpPr>
        <p:grpSpPr>
          <a:xfrm>
            <a:off x="6541468" y="1373745"/>
            <a:ext cx="1922257" cy="4363817"/>
            <a:chOff x="6541468" y="1373745"/>
            <a:chExt cx="1922257" cy="4363817"/>
          </a:xfrm>
        </p:grpSpPr>
        <p:cxnSp>
          <p:nvCxnSpPr>
            <p:cNvPr id="33" name="Lige forbindelse 32"/>
            <p:cNvCxnSpPr/>
            <p:nvPr/>
          </p:nvCxnSpPr>
          <p:spPr bwMode="auto">
            <a:xfrm>
              <a:off x="6561333" y="1472043"/>
              <a:ext cx="0" cy="4265519"/>
            </a:xfrm>
            <a:prstGeom prst="line">
              <a:avLst/>
            </a:prstGeom>
            <a:noFill/>
            <a:ln w="57150" cap="flat" cmpd="sng" algn="ctr">
              <a:solidFill>
                <a:srgbClr val="CC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" name="Tekstboks 33"/>
            <p:cNvSpPr txBox="1"/>
            <p:nvPr/>
          </p:nvSpPr>
          <p:spPr>
            <a:xfrm>
              <a:off x="6541468" y="1373745"/>
              <a:ext cx="192225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1" dirty="0" smtClean="0">
                  <a:solidFill>
                    <a:srgbClr val="CC00FF"/>
                  </a:solidFill>
                </a:rPr>
                <a:t>Kommunerne  ophører </a:t>
              </a:r>
              <a:br>
                <a:rPr lang="da-DK" sz="1400" b="1" dirty="0" smtClean="0">
                  <a:solidFill>
                    <a:srgbClr val="CC00FF"/>
                  </a:solidFill>
                </a:rPr>
              </a:br>
              <a:r>
                <a:rPr lang="da-DK" sz="1400" b="1" dirty="0" smtClean="0">
                  <a:solidFill>
                    <a:srgbClr val="CC00FF"/>
                  </a:solidFill>
                </a:rPr>
                <a:t>med at registrere </a:t>
              </a:r>
              <a:br>
                <a:rPr lang="da-DK" sz="1400" b="1" dirty="0" smtClean="0">
                  <a:solidFill>
                    <a:srgbClr val="CC00FF"/>
                  </a:solidFill>
                </a:rPr>
              </a:br>
              <a:r>
                <a:rPr lang="da-DK" sz="1400" b="1" dirty="0" err="1" smtClean="0">
                  <a:solidFill>
                    <a:srgbClr val="CC00FF"/>
                  </a:solidFill>
                </a:rPr>
                <a:t>grunddata</a:t>
              </a:r>
              <a:r>
                <a:rPr lang="da-DK" sz="1400" b="1" dirty="0" smtClean="0">
                  <a:solidFill>
                    <a:srgbClr val="CC00FF"/>
                  </a:solidFill>
                </a:rPr>
                <a:t> i ESR</a:t>
              </a:r>
              <a:endParaRPr kumimoji="0" lang="da-DK" sz="1400" b="1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</a:endParaRPr>
            </a:p>
            <a:p>
              <a:endParaRPr lang="da-DK" sz="1400" b="1" dirty="0">
                <a:solidFill>
                  <a:srgbClr val="CC00FF"/>
                </a:solidFill>
              </a:endParaRPr>
            </a:p>
          </p:txBody>
        </p:sp>
      </p:grpSp>
      <p:sp>
        <p:nvSpPr>
          <p:cNvPr id="2" name="Rektangulær billedforklaring 1"/>
          <p:cNvSpPr/>
          <p:nvPr/>
        </p:nvSpPr>
        <p:spPr bwMode="auto">
          <a:xfrm>
            <a:off x="2067082" y="4222731"/>
            <a:ext cx="2234741" cy="791737"/>
          </a:xfrm>
          <a:prstGeom prst="wedgeRectCallout">
            <a:avLst>
              <a:gd name="adj1" fmla="val -17549"/>
              <a:gd name="adj2" fmla="val -116755"/>
            </a:avLst>
          </a:prstGeom>
          <a:solidFill>
            <a:srgbClr val="FFFFCC"/>
          </a:solidFill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dirty="0" smtClean="0"/>
              <a:t>Datafordeler ikke tilgængelig for test og afvikling af services/hændelser</a:t>
            </a:r>
            <a:endParaRPr kumimoji="0" lang="da-DK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226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1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11355</TotalTime>
  <Words>1260</Words>
  <Application>Microsoft Office PowerPoint</Application>
  <PresentationFormat>Skærmshow (4:3)</PresentationFormat>
  <Paragraphs>177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Standarddesign</vt:lpstr>
      <vt:lpstr>Punkt 3. Forudsætninger for replanlægning  for GD1 og GD2 samt kritiske afhængigheder  - oplæg justeret iht. bemærkninger på styregruppemøderne for GD1 og GD2 den 3. december 2013</vt:lpstr>
      <vt:lpstr>Punkt 3. Forudsætninger for replanlægning  for GD1 og GD2 samt  kritiske afhængigheder  </vt:lpstr>
      <vt:lpstr>Illustration kopieret fra ”afhængighedsanalysen” ”Figur 2. Tidsplan ift. model 2 – GD7 fastholdes, GD1 og GD2 udskydes.” - svarende til situationen før mødet i grunddatabestyrelsen</vt:lpstr>
      <vt:lpstr>PowerPoint-præsentation</vt:lpstr>
      <vt:lpstr>PowerPoint-præsentation</vt:lpstr>
      <vt:lpstr>PowerPoint-præsentation</vt:lpstr>
      <vt:lpstr>PowerPoint-præsentation</vt:lpstr>
      <vt:lpstr>GD1 oprindelig tidsplan:  Januar 2013</vt:lpstr>
      <vt:lpstr>Revideret GD7 tidsplan:  Juni 2013</vt:lpstr>
      <vt:lpstr>Revideret GD7 tidsplan:  November 2013</vt:lpstr>
    </vt:vector>
  </TitlesOfParts>
  <Company>Ministeriet for By, Bolig og Landistrikter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mli-mbbl</dc:creator>
  <cp:lastModifiedBy>Søren Rude</cp:lastModifiedBy>
  <cp:revision>585</cp:revision>
  <cp:lastPrinted>2013-12-03T15:20:45Z</cp:lastPrinted>
  <dcterms:created xsi:type="dcterms:W3CDTF">2011-10-31T13:45:58Z</dcterms:created>
  <dcterms:modified xsi:type="dcterms:W3CDTF">2013-12-03T23:45:27Z</dcterms:modified>
</cp:coreProperties>
</file>