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rgbClr val="60778E"/>
        </a:solidFill>
        <a:latin typeface="Verdana" pitchFamily="34" charset="0"/>
        <a:ea typeface="ＭＳ Ｐゴシック" pitchFamily="8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rgbClr val="60778E"/>
        </a:solidFill>
        <a:latin typeface="Verdana" pitchFamily="34" charset="0"/>
        <a:ea typeface="ＭＳ Ｐゴシック" pitchFamily="8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rgbClr val="60778E"/>
        </a:solidFill>
        <a:latin typeface="Verdana" pitchFamily="34" charset="0"/>
        <a:ea typeface="ＭＳ Ｐゴシック" pitchFamily="8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rgbClr val="60778E"/>
        </a:solidFill>
        <a:latin typeface="Verdana" pitchFamily="34" charset="0"/>
        <a:ea typeface="ＭＳ Ｐゴシック" pitchFamily="8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rgbClr val="60778E"/>
        </a:solidFill>
        <a:latin typeface="Verdana" pitchFamily="34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2800" kern="1200">
        <a:solidFill>
          <a:srgbClr val="60778E"/>
        </a:solidFill>
        <a:latin typeface="Verdana" pitchFamily="34" charset="0"/>
        <a:ea typeface="ＭＳ Ｐゴシック" pitchFamily="8" charset="-128"/>
        <a:cs typeface="+mn-cs"/>
      </a:defRPr>
    </a:lvl6pPr>
    <a:lvl7pPr marL="2743200" algn="l" defTabSz="914400" rtl="0" eaLnBrk="1" latinLnBrk="0" hangingPunct="1">
      <a:defRPr sz="2800" kern="1200">
        <a:solidFill>
          <a:srgbClr val="60778E"/>
        </a:solidFill>
        <a:latin typeface="Verdana" pitchFamily="34" charset="0"/>
        <a:ea typeface="ＭＳ Ｐゴシック" pitchFamily="8" charset="-128"/>
        <a:cs typeface="+mn-cs"/>
      </a:defRPr>
    </a:lvl7pPr>
    <a:lvl8pPr marL="3200400" algn="l" defTabSz="914400" rtl="0" eaLnBrk="1" latinLnBrk="0" hangingPunct="1">
      <a:defRPr sz="2800" kern="1200">
        <a:solidFill>
          <a:srgbClr val="60778E"/>
        </a:solidFill>
        <a:latin typeface="Verdana" pitchFamily="34" charset="0"/>
        <a:ea typeface="ＭＳ Ｐゴシック" pitchFamily="8" charset="-128"/>
        <a:cs typeface="+mn-cs"/>
      </a:defRPr>
    </a:lvl8pPr>
    <a:lvl9pPr marL="3657600" algn="l" defTabSz="914400" rtl="0" eaLnBrk="1" latinLnBrk="0" hangingPunct="1">
      <a:defRPr sz="2800" kern="1200">
        <a:solidFill>
          <a:srgbClr val="60778E"/>
        </a:solidFill>
        <a:latin typeface="Verdana" pitchFamily="34" charset="0"/>
        <a:ea typeface="ＭＳ Ｐゴシック" pitchFamily="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778E"/>
    <a:srgbClr val="41A6AF"/>
    <a:srgbClr val="60BBEC"/>
    <a:srgbClr val="DE5424"/>
    <a:srgbClr val="A20023"/>
    <a:srgbClr val="FBA929"/>
    <a:srgbClr val="2C5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28" autoAdjust="0"/>
    <p:restoredTop sz="94683" autoAdjust="0"/>
  </p:normalViewPr>
  <p:slideViewPr>
    <p:cSldViewPr>
      <p:cViewPr>
        <p:scale>
          <a:sx n="77" d="100"/>
          <a:sy n="77" d="100"/>
        </p:scale>
        <p:origin x="-1410" y="-42"/>
      </p:cViewPr>
      <p:guideLst>
        <p:guide orient="horz" pos="1752"/>
        <p:guide pos="385"/>
        <p:guide pos="4059"/>
        <p:guide pos="55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6" d="100"/>
          <a:sy n="136" d="100"/>
        </p:scale>
        <p:origin x="-223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65A7F23-41DF-4B42-82ED-12420BDDC4B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0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965FE28F-D211-4B50-97DC-FE8CD5B10FF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74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ACEAE-F7A1-4DB6-B517-C6DDD58FA39F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1" name="Picture 9" descr="E&amp;S_forsid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7" r="2438" b="31381"/>
          <a:stretch>
            <a:fillRect/>
          </a:stretch>
        </p:blipFill>
        <p:spPr bwMode="auto">
          <a:xfrm>
            <a:off x="0" y="908050"/>
            <a:ext cx="9144000" cy="571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5" name="Rectangle 3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23558" name="Text Box 6"/>
          <p:cNvSpPr txBox="1">
            <a:spLocks noChangeArrowheads="1"/>
          </p:cNvSpPr>
          <p:nvPr userDrawn="1"/>
        </p:nvSpPr>
        <p:spPr bwMode="auto">
          <a:xfrm>
            <a:off x="1295400" y="22098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da-DK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685800" y="1676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C526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A2002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z="3600">
              <a:solidFill>
                <a:schemeClr val="bg1"/>
              </a:solidFill>
            </a:endParaRPr>
          </a:p>
        </p:txBody>
      </p:sp>
      <p:sp>
        <p:nvSpPr>
          <p:cNvPr id="23560" name="Rectangle 8"/>
          <p:cNvSpPr>
            <a:spLocks noChangeArrowheads="1"/>
          </p:cNvSpPr>
          <p:nvPr userDrawn="1"/>
        </p:nvSpPr>
        <p:spPr bwMode="auto">
          <a:xfrm>
            <a:off x="685800" y="23622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da-DK" sz="1800">
              <a:solidFill>
                <a:schemeClr val="tx1"/>
              </a:solidFill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 userDrawn="1"/>
        </p:nvSpPr>
        <p:spPr bwMode="auto">
          <a:xfrm>
            <a:off x="1565275" y="2276475"/>
            <a:ext cx="5976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da-DK" sz="3600">
              <a:solidFill>
                <a:schemeClr val="tx1"/>
              </a:solidFill>
            </a:endParaRPr>
          </a:p>
        </p:txBody>
      </p:sp>
      <p:sp>
        <p:nvSpPr>
          <p:cNvPr id="23563" name="Rectangle 11"/>
          <p:cNvSpPr>
            <a:spLocks noGrp="1" noChangeAspect="1" noChangeArrowheads="1"/>
          </p:cNvSpPr>
          <p:nvPr>
            <p:ph type="ctrTitle" sz="quarter"/>
          </p:nvPr>
        </p:nvSpPr>
        <p:spPr>
          <a:xfrm>
            <a:off x="685800" y="2187575"/>
            <a:ext cx="7772400" cy="1152525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grpSp>
        <p:nvGrpSpPr>
          <p:cNvPr id="23566" name="Group 14"/>
          <p:cNvGrpSpPr>
            <a:grpSpLocks/>
          </p:cNvGrpSpPr>
          <p:nvPr userDrawn="1"/>
        </p:nvGrpSpPr>
        <p:grpSpPr bwMode="auto">
          <a:xfrm>
            <a:off x="0" y="0"/>
            <a:ext cx="9144000" cy="862013"/>
            <a:chOff x="0" y="0"/>
            <a:chExt cx="5760" cy="543"/>
          </a:xfrm>
        </p:grpSpPr>
        <p:pic>
          <p:nvPicPr>
            <p:cNvPr id="23554" name="Picture 2" descr="E&amp;S_top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565" name="Picture 13" descr="Erhvervsstyrelsen_logo_RGB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20"/>
              <a:ext cx="1448" cy="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B93522-86BA-412F-97EF-60939A49A70B}" type="slidenum">
              <a:rPr lang="en-US"/>
              <a:pPr/>
              <a:t>‹nr.›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61150" y="1687513"/>
            <a:ext cx="2062163" cy="404653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69900" y="1687513"/>
            <a:ext cx="6038850" cy="404653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A39F45-43DE-4E5C-AB61-01349CC210DE}" type="slidenum">
              <a:rPr lang="en-US"/>
              <a:pPr/>
              <a:t>‹nr.›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26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6581D5-3216-4F92-BDAD-F316B2007CD2}" type="slidenum">
              <a:rPr lang="en-US"/>
              <a:pPr/>
              <a:t>‹nr.›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95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993BDA-D607-49F9-83FF-1D9EE0C84F9C}" type="slidenum">
              <a:rPr lang="en-US"/>
              <a:pPr/>
              <a:t>‹nr.›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60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93713" y="2781300"/>
            <a:ext cx="4038600" cy="2952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84713" y="2781300"/>
            <a:ext cx="4038600" cy="2952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AC41F5-5C2C-4693-AD95-B1A56F7A3AC8}" type="slidenum">
              <a:rPr lang="en-US"/>
              <a:pPr/>
              <a:t>‹nr.›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2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55E8BB-82AA-4EB0-9614-0AE071DA6CF4}" type="slidenum">
              <a:rPr lang="en-US"/>
              <a:pPr/>
              <a:t>‹nr.›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6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3A9A39-EA09-4E27-87BF-B23B652CF200}" type="slidenum">
              <a:rPr lang="en-US"/>
              <a:pPr/>
              <a:t>‹nr.›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57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E2667E-735E-402A-A88E-6C71754A9AD9}" type="slidenum">
              <a:rPr lang="en-US"/>
              <a:pPr/>
              <a:t>‹nr.›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58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CA567E-94D9-4E35-A69B-87D0C0568257}" type="slidenum">
              <a:rPr lang="en-US"/>
              <a:pPr/>
              <a:t>‹nr.›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9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C91BB2-0F5F-4016-B68C-A7B1E3909E91}" type="slidenum">
              <a:rPr lang="en-US"/>
              <a:pPr/>
              <a:t>‹nr.›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47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bg1"/>
                </a:solidFill>
              </a:defRPr>
            </a:lvl1pPr>
          </a:lstStyle>
          <a:p>
            <a:fld id="{ABFE5F55-F0CA-4E18-8A56-FB9079BAE52A}" type="slidenum">
              <a:rPr lang="en-US"/>
              <a:pPr/>
              <a:t>‹nr.›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295400" y="22098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da-DK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85800" y="16764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C526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A2002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endParaRPr lang="da-DK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685800" y="23622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da-DK" sz="1800">
              <a:solidFill>
                <a:schemeClr val="tx1"/>
              </a:solidFill>
            </a:endParaRP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69900" y="16875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40" name="Rectangle 16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493713" y="2781300"/>
            <a:ext cx="82296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</p:txBody>
      </p: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0" y="0"/>
            <a:ext cx="9144000" cy="862013"/>
            <a:chOff x="0" y="0"/>
            <a:chExt cx="5760" cy="543"/>
          </a:xfrm>
        </p:grpSpPr>
        <p:pic>
          <p:nvPicPr>
            <p:cNvPr id="1031" name="Picture 7" descr="E&amp;S_top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" name="Picture 20" descr="Erhvervsstyrelsen_logo_RGB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20"/>
              <a:ext cx="1448" cy="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778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778E"/>
          </a:solidFill>
          <a:latin typeface="Verdana" pitchFamily="34" charset="0"/>
          <a:ea typeface="ＭＳ Ｐゴシック" pitchFamily="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778E"/>
          </a:solidFill>
          <a:latin typeface="Verdana" pitchFamily="34" charset="0"/>
          <a:ea typeface="ＭＳ Ｐゴシック" pitchFamily="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778E"/>
          </a:solidFill>
          <a:latin typeface="Verdana" pitchFamily="34" charset="0"/>
          <a:ea typeface="ＭＳ Ｐゴシック" pitchFamily="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778E"/>
          </a:solidFill>
          <a:latin typeface="Verdana" pitchFamily="34" charset="0"/>
          <a:ea typeface="ＭＳ Ｐゴシック" pitchFamily="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778E"/>
          </a:solidFill>
          <a:latin typeface="Verdana" pitchFamily="34" charset="0"/>
          <a:ea typeface="ＭＳ Ｐゴシック" pitchFamily="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778E"/>
          </a:solidFill>
          <a:latin typeface="Verdana" pitchFamily="34" charset="0"/>
          <a:ea typeface="ＭＳ Ｐゴシック" pitchFamily="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778E"/>
          </a:solidFill>
          <a:latin typeface="Verdana" pitchFamily="34" charset="0"/>
          <a:ea typeface="ＭＳ Ｐゴシック" pitchFamily="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778E"/>
          </a:solidFill>
          <a:latin typeface="Verdana" pitchFamily="34" charset="0"/>
          <a:ea typeface="ＭＳ Ｐゴシック" pitchFamily="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spec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GD2.i CVR adresse grundlag</a:t>
            </a:r>
            <a:br>
              <a:rPr lang="da-DK" dirty="0" smtClean="0"/>
            </a:br>
            <a:r>
              <a:rPr lang="da-DK" sz="1200" dirty="0" smtClean="0"/>
              <a:t>ved Lone Kai Hansen, Erhvervsstyrelsen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06CA5-7EDC-4D0F-98AC-C2E03B11F824}" type="slidenum">
              <a:rPr lang="en-US"/>
              <a:pPr/>
              <a:t>2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sz="1800" dirty="0"/>
              <a:t>ERST ansvar i forhold til </a:t>
            </a:r>
            <a:r>
              <a:rPr lang="da-DK" sz="1800" dirty="0" smtClean="0"/>
              <a:t>Adresse-programmet</a:t>
            </a:r>
            <a:r>
              <a:rPr lang="da-DK" sz="1800" dirty="0"/>
              <a:t>, </a:t>
            </a:r>
            <a:r>
              <a:rPr lang="da-DK" sz="1800" dirty="0" smtClean="0"/>
              <a:t>fra PSD</a:t>
            </a:r>
            <a:endParaRPr lang="da-DK" sz="1800" dirty="0"/>
          </a:p>
        </p:txBody>
      </p:sp>
      <p:sp>
        <p:nvSpPr>
          <p:cNvPr id="48131" name="Rectangl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sz="1200" i="1" dirty="0" smtClean="0"/>
              <a:t>CVR-systemet </a:t>
            </a:r>
            <a:r>
              <a:rPr lang="da-DK" sz="1200" i="1" dirty="0"/>
              <a:t>skal ændres således at det modtager adresseregisterets </a:t>
            </a:r>
            <a:r>
              <a:rPr lang="da-DK" sz="1200" b="1" i="1" dirty="0"/>
              <a:t>autoritative adressedata </a:t>
            </a:r>
            <a:r>
              <a:rPr lang="da-DK" sz="1200" i="1" dirty="0"/>
              <a:t>på N5 som </a:t>
            </a:r>
            <a:r>
              <a:rPr lang="da-DK" sz="1200" b="1" i="1" dirty="0"/>
              <a:t>grundlag for virksomhedsregistreringen</a:t>
            </a:r>
            <a:r>
              <a:rPr lang="da-DK" sz="1200" i="1" dirty="0"/>
              <a:t>.</a:t>
            </a:r>
            <a:endParaRPr lang="da-DK" sz="1200" dirty="0"/>
          </a:p>
          <a:p>
            <a:pPr lvl="0"/>
            <a:r>
              <a:rPr lang="da-DK" sz="1200" i="1" dirty="0"/>
              <a:t>CVR (ERST) forudsætter at SKAT, DST, AT og andre berørte offentlige myndigheder, anvender</a:t>
            </a:r>
            <a:endParaRPr lang="da-DK" sz="1200" dirty="0"/>
          </a:p>
          <a:p>
            <a:pPr marL="0" indent="0">
              <a:buNone/>
            </a:pPr>
            <a:r>
              <a:rPr lang="da-DK" sz="1200" i="1" dirty="0" smtClean="0"/>
              <a:t>       adresseregisterets </a:t>
            </a:r>
            <a:r>
              <a:rPr lang="da-DK" sz="1200" i="1" dirty="0"/>
              <a:t>N5 adresser.</a:t>
            </a:r>
            <a:endParaRPr lang="da-DK" sz="1200" dirty="0"/>
          </a:p>
          <a:p>
            <a:pPr lvl="0"/>
            <a:r>
              <a:rPr lang="da-DK" sz="1200" i="1" dirty="0" smtClean="0"/>
              <a:t>CVR </a:t>
            </a:r>
            <a:r>
              <a:rPr lang="da-DK" sz="1200" i="1" dirty="0"/>
              <a:t>skal ændre CVR-systemet, således at CVR’s </a:t>
            </a:r>
            <a:r>
              <a:rPr lang="da-DK" sz="1200" b="1" i="1" dirty="0"/>
              <a:t>adresseoplysninger udstilles </a:t>
            </a:r>
            <a:r>
              <a:rPr lang="da-DK" sz="1200" i="1" dirty="0"/>
              <a:t>som N5 evt. inkl.</a:t>
            </a:r>
            <a:endParaRPr lang="da-DK" sz="1200" dirty="0"/>
          </a:p>
          <a:p>
            <a:pPr marL="0" indent="0">
              <a:buNone/>
            </a:pPr>
            <a:r>
              <a:rPr lang="da-DK" sz="1200" i="1" dirty="0" smtClean="0"/>
              <a:t>      adressepunkt</a:t>
            </a:r>
            <a:r>
              <a:rPr lang="da-DK" sz="1200" i="1" dirty="0"/>
              <a:t>.</a:t>
            </a:r>
            <a:endParaRPr lang="da-DK" sz="1200" dirty="0"/>
          </a:p>
          <a:p>
            <a:pPr lvl="0"/>
            <a:r>
              <a:rPr lang="da-DK" sz="1200" i="1" dirty="0"/>
              <a:t>CVR skal udstille en service, der gør det muligt for adresseregisteret at kontrollere, om en adresse anvendes som virksomhedsadresse og i givet fald af hvilke virksomheder.</a:t>
            </a:r>
            <a:endParaRPr lang="da-DK" sz="1200" dirty="0"/>
          </a:p>
          <a:p>
            <a:pPr lvl="0"/>
            <a:r>
              <a:rPr lang="da-DK" sz="1200" i="1" dirty="0"/>
              <a:t>I forbindelse med forberedelsen af programmets løsning for supplerende erhvervsadresser, skal CVR i fornødent omfang bidrage fagligt til den af MBBL nedsatte ”</a:t>
            </a:r>
            <a:r>
              <a:rPr lang="da-DK" sz="1200" i="1" dirty="0" err="1"/>
              <a:t>taskforce</a:t>
            </a:r>
            <a:r>
              <a:rPr lang="da-DK" sz="1200" i="1" dirty="0"/>
              <a:t>”.</a:t>
            </a:r>
            <a:endParaRPr lang="da-DK" sz="1200" dirty="0"/>
          </a:p>
          <a:p>
            <a:pPr lvl="0"/>
            <a:r>
              <a:rPr lang="da-DK" sz="1200" i="1" dirty="0"/>
              <a:t>I forbindelse med løsningens gennemførelse skal de eksisterende adresseoplysninger i CVR </a:t>
            </a:r>
            <a:r>
              <a:rPr lang="da-DK" sz="1200" b="1" i="1" dirty="0"/>
              <a:t>vaskes og opgraderes</a:t>
            </a:r>
            <a:r>
              <a:rPr lang="da-DK" sz="1200" i="1" dirty="0"/>
              <a:t> til autoritative adresser som N5.</a:t>
            </a:r>
            <a:endParaRPr lang="da-DK" sz="1200" dirty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 sz="20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Tidsplan for </a:t>
            </a:r>
            <a:r>
              <a:rPr lang="da-DK" sz="2000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ERST’s</a:t>
            </a:r>
            <a:r>
              <a:rPr lang="da-DK" sz="20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hovedprodukter</a:t>
            </a:r>
            <a:r>
              <a:rPr lang="da-DK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lang="da-DK" sz="2000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514364"/>
              </p:ext>
            </p:extLst>
          </p:nvPr>
        </p:nvGraphicFramePr>
        <p:xfrm>
          <a:off x="827584" y="3501008"/>
          <a:ext cx="6696744" cy="114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7501"/>
                <a:gridCol w="1264631"/>
                <a:gridCol w="1154612"/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Hovedprodukt</a:t>
                      </a:r>
                      <a:endParaRPr lang="da-DK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starttidspunkt</a:t>
                      </a:r>
                      <a:endParaRPr lang="da-DK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sluttidspunkt</a:t>
                      </a:r>
                      <a:endParaRPr lang="da-DK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# 41. CVR services, lagring og visning</a:t>
                      </a:r>
                      <a:endParaRPr lang="da-DK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maj-13</a:t>
                      </a:r>
                      <a:endParaRPr lang="da-DK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dec-15</a:t>
                      </a:r>
                      <a:endParaRPr lang="da-DK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# 42. adresse service</a:t>
                      </a:r>
                      <a:endParaRPr lang="da-DK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okt-13</a:t>
                      </a:r>
                      <a:endParaRPr lang="da-DK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jun-15</a:t>
                      </a:r>
                      <a:endParaRPr lang="da-DK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# 43. Dataleverandør services(SKAT/DST)</a:t>
                      </a:r>
                      <a:endParaRPr lang="da-DK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maj-13</a:t>
                      </a:r>
                      <a:endParaRPr lang="da-DK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okt-13</a:t>
                      </a:r>
                      <a:endParaRPr lang="da-DK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# 44. Data opgradering</a:t>
                      </a:r>
                      <a:endParaRPr lang="da-DK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dec-14</a:t>
                      </a:r>
                      <a:endParaRPr lang="da-DK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sep-15</a:t>
                      </a:r>
                      <a:endParaRPr lang="da-DK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# 46. CVR adresse relaterede brugergrænseflader</a:t>
                      </a:r>
                      <a:endParaRPr lang="da-DK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</a:rPr>
                        <a:t>jun-14</a:t>
                      </a:r>
                      <a:endParaRPr lang="da-DK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</a:rPr>
                        <a:t>jun-15</a:t>
                      </a:r>
                      <a:endParaRPr lang="da-DK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581D5-3216-4F92-BDAD-F316B2007CD2}" type="slidenum">
              <a:rPr lang="en-US" smtClean="0"/>
              <a:pPr/>
              <a:t>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67544" y="2794084"/>
            <a:ext cx="734481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Tidsplanen er bestemt ud fra afhængigheder til produkter i delprogrammet(GD2) samt indpasning i </a:t>
            </a:r>
            <a:r>
              <a:rPr kumimoji="0" lang="da-DK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ERST’s</a:t>
            </a:r>
            <a:r>
              <a:rPr kumimoji="0" lang="da-DK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moderniseringsprogram.</a:t>
            </a:r>
            <a:endParaRPr kumimoji="0" 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29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792162"/>
          </a:xfrm>
        </p:spPr>
        <p:txBody>
          <a:bodyPr/>
          <a:lstStyle/>
          <a:p>
            <a:r>
              <a:rPr lang="da-DK" sz="2000" dirty="0" smtClean="0"/>
              <a:t>ERST produkter og afhængigheder</a:t>
            </a:r>
            <a:endParaRPr lang="da-DK" sz="2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93713" y="1772816"/>
            <a:ext cx="8229600" cy="3961234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581D5-3216-4F92-BDAD-F316B2007CD2}" type="slidenum">
              <a:rPr lang="en-US" smtClean="0"/>
              <a:pPr/>
              <a:t>4</a:t>
            </a:fld>
            <a:endParaRPr lang="en-US" sz="140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35292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13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000" dirty="0" smtClean="0"/>
              <a:t>Afhængigheder, fortsat</a:t>
            </a:r>
            <a:endParaRPr lang="da-DK" sz="2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Adressetjenester:</a:t>
            </a:r>
          </a:p>
          <a:p>
            <a:pPr marL="0" indent="0">
              <a:buNone/>
            </a:pPr>
            <a:r>
              <a:rPr lang="da-DK" sz="1600" dirty="0" smtClean="0"/>
              <a:t>Validering af adresser 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ES(SKAT), ESR(DST) :</a:t>
            </a:r>
          </a:p>
          <a:p>
            <a:pPr marL="0" indent="0">
              <a:buNone/>
            </a:pPr>
            <a:r>
              <a:rPr lang="da-DK" sz="1600" dirty="0" smtClean="0"/>
              <a:t>Adressevalidering fra CPR-vej til BBR(adresseregister)</a:t>
            </a:r>
          </a:p>
          <a:p>
            <a:pPr marL="0" indent="0">
              <a:buNone/>
            </a:pPr>
            <a:endParaRPr lang="da-DK" sz="1600" dirty="0" smtClean="0"/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r>
              <a:rPr lang="da-DK" dirty="0" smtClean="0"/>
              <a:t>Supplerende adresser:</a:t>
            </a:r>
          </a:p>
          <a:p>
            <a:pPr marL="0" indent="0">
              <a:buNone/>
            </a:pPr>
            <a:r>
              <a:rPr lang="da-DK" sz="1600" dirty="0" smtClean="0"/>
              <a:t>Bl.a. Adresse registrering på P-enheder</a:t>
            </a:r>
            <a:endParaRPr lang="da-DK" sz="16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581D5-3216-4F92-BDAD-F316B2007CD2}" type="slidenum">
              <a:rPr lang="en-US" smtClean="0"/>
              <a:pPr/>
              <a:t>5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0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360040"/>
          </a:xfrm>
        </p:spPr>
        <p:txBody>
          <a:bodyPr/>
          <a:lstStyle/>
          <a:p>
            <a:r>
              <a:rPr lang="da-DK" sz="2000" dirty="0" smtClean="0"/>
              <a:t>System overblik, CVR adresse grundlag</a:t>
            </a:r>
            <a:endParaRPr lang="da-DK" sz="20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581D5-3216-4F92-BDAD-F316B2007CD2}" type="slidenum">
              <a:rPr lang="en-US" smtClean="0"/>
              <a:pPr/>
              <a:t>6</a:t>
            </a:fld>
            <a:endParaRPr lang="en-US" sz="140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626" y="1341438"/>
            <a:ext cx="5553773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98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ogS-skabelon-dansk">
  <a:themeElements>
    <a:clrScheme name="Erhvervsstyrelsens PPT 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rhvervsstyrelsens PPT 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60778E"/>
            </a:solidFill>
            <a:effectLst/>
            <a:latin typeface="Verdana" pitchFamily="34" charset="0"/>
            <a:ea typeface="ＭＳ Ｐゴシック" pitchFamily="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60778E"/>
            </a:solidFill>
            <a:effectLst/>
            <a:latin typeface="Verdana" pitchFamily="34" charset="0"/>
            <a:ea typeface="ＭＳ Ｐゴシック" pitchFamily="8" charset="-128"/>
          </a:defRPr>
        </a:defPPr>
      </a:lstStyle>
    </a:lnDef>
  </a:objectDefaults>
  <a:extraClrSchemeLst>
    <a:extraClrScheme>
      <a:clrScheme name="Erhvervsstyrelsens PPT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hvervsstyrelsens PPT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hvervsstyrelsens PPT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hvervsstyrelsens PPT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hvervsstyrelsens PPT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hvervsstyrelsens PPT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hvervsstyrelsens PPT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hvervsstyrelsens PPT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hvervsstyrelsens PPT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hvervsstyrelsens PPT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hvervsstyrelsens PPT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hvervsstyrelsens PPT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EogS-skabelon-dansk</Template>
  <TotalTime>244</TotalTime>
  <Words>258</Words>
  <Application>Microsoft Office PowerPoint</Application>
  <PresentationFormat>Skærmshow (4:3)</PresentationFormat>
  <Paragraphs>48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EogS-skabelon-dansk</vt:lpstr>
      <vt:lpstr>GD2.i CVR adresse grundlag ved Lone Kai Hansen, Erhvervsstyrelsen</vt:lpstr>
      <vt:lpstr>ERST ansvar i forhold til Adresse-programmet, fra PSD</vt:lpstr>
      <vt:lpstr>Tidsplan for ERST’s hovedprodukter:</vt:lpstr>
      <vt:lpstr>ERST produkter og afhængigheder</vt:lpstr>
      <vt:lpstr>Afhængigheder, fortsat</vt:lpstr>
      <vt:lpstr>System overblik, CVR adresse grundlag</vt:lpstr>
    </vt:vector>
  </TitlesOfParts>
  <Company>Erhvervs- og Selskabsstyrelsen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Lone Kai Hansen</dc:creator>
  <cp:lastModifiedBy>Tanja Haagh Jensen</cp:lastModifiedBy>
  <cp:revision>17</cp:revision>
  <dcterms:created xsi:type="dcterms:W3CDTF">2013-11-27T13:26:01Z</dcterms:created>
  <dcterms:modified xsi:type="dcterms:W3CDTF">2013-12-03T09:38:36Z</dcterms:modified>
</cp:coreProperties>
</file>