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74" r:id="rId2"/>
    <p:sldId id="542" r:id="rId3"/>
    <p:sldId id="476" r:id="rId4"/>
    <p:sldId id="543" r:id="rId5"/>
    <p:sldId id="598" r:id="rId6"/>
    <p:sldId id="599" r:id="rId7"/>
    <p:sldId id="600" r:id="rId8"/>
    <p:sldId id="601" r:id="rId9"/>
    <p:sldId id="602" r:id="rId10"/>
    <p:sldId id="612" r:id="rId11"/>
    <p:sldId id="613" r:id="rId12"/>
    <p:sldId id="597" r:id="rId13"/>
    <p:sldId id="604" r:id="rId14"/>
    <p:sldId id="605" r:id="rId15"/>
    <p:sldId id="617" r:id="rId16"/>
    <p:sldId id="606" r:id="rId17"/>
    <p:sldId id="585" r:id="rId18"/>
    <p:sldId id="603" r:id="rId19"/>
    <p:sldId id="614" r:id="rId20"/>
    <p:sldId id="615" r:id="rId21"/>
    <p:sldId id="610" r:id="rId22"/>
    <p:sldId id="611" r:id="rId23"/>
    <p:sldId id="608" r:id="rId24"/>
    <p:sldId id="609" r:id="rId25"/>
    <p:sldId id="607" r:id="rId26"/>
    <p:sldId id="573" r:id="rId27"/>
    <p:sldId id="574" r:id="rId28"/>
    <p:sldId id="618" r:id="rId29"/>
    <p:sldId id="541" r:id="rId30"/>
    <p:sldId id="532" r:id="rId31"/>
    <p:sldId id="559" r:id="rId32"/>
  </p:sldIdLst>
  <p:sldSz cx="9144000" cy="6858000" type="screen4x3"/>
  <p:notesSz cx="6808788" cy="9940925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CC99"/>
    <a:srgbClr val="FF3300"/>
    <a:srgbClr val="FF0000"/>
    <a:srgbClr val="FFCCCC"/>
    <a:srgbClr val="CC9900"/>
    <a:srgbClr val="0000CC"/>
    <a:srgbClr val="FFFF00"/>
    <a:srgbClr val="B8C15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yst layout 1 - Marker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9287" autoAdjust="0"/>
  </p:normalViewPr>
  <p:slideViewPr>
    <p:cSldViewPr snapToGrid="0" showGuides="1">
      <p:cViewPr varScale="1">
        <p:scale>
          <a:sx n="115" d="100"/>
          <a:sy n="115" d="100"/>
        </p:scale>
        <p:origin x="1908" y="114"/>
      </p:cViewPr>
      <p:guideLst>
        <p:guide orient="horz" pos="170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432" y="-102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6727" y="1"/>
            <a:ext cx="2950475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AC4E-E25F-4AAF-893B-9FA21F31CA06}" type="datetimeFigureOut">
              <a:rPr lang="da-DK" smtClean="0"/>
              <a:t>20-12-2017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42530"/>
            <a:ext cx="2950475" cy="4968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6727" y="9442530"/>
            <a:ext cx="2950475" cy="4968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B128B-1213-44C4-968F-968845F96D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52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0475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27" y="1"/>
            <a:ext cx="2950475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2060"/>
            <a:ext cx="5447030" cy="44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530"/>
            <a:ext cx="2950475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27" y="9442530"/>
            <a:ext cx="2950475" cy="4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473453-C2E5-4032-8307-CF0C3E347BD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0902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54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431E8-F087-485B-AE71-60B5E774E180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811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73037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0265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3-09-2014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D396-2A5A-4118-BAF9-EBBCA9FC50F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201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41438"/>
            <a:ext cx="2057400" cy="496728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19800" cy="496728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3-09-2014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649C-C5CD-4A35-A5FB-069B2275CB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61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25-01-2016</a:t>
            </a:r>
            <a:endParaRPr lang="da-D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Testforum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E6926-518D-4F26-9A0D-097BC7A1DEB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3-09-2014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793F3-06E3-447D-91D1-AE466A7E44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439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3-09-2014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B9DD-4DEC-47FB-99DE-F99F9E3863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72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3-09-2014</a:t>
            </a: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6B76-CB99-4A35-BCB4-7A56DDD1F37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11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Testforum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AB46-FA4B-4A59-B3B3-84FE949474F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275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3-09-2014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E482-A1E8-433E-A2FD-AB6A504DF61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54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3-09-2014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52C9-B251-49FB-B503-75AA996602C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53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3-09-2014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37F5-7C81-498D-8D2E-D60C8603CF2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7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143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smtClean="0"/>
              <a:t>3-09-2014</a:t>
            </a: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Rektangel 1"/>
          <p:cNvSpPr/>
          <p:nvPr userDrawn="1"/>
        </p:nvSpPr>
        <p:spPr>
          <a:xfrm>
            <a:off x="7698220" y="18240"/>
            <a:ext cx="14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Testforum</a:t>
            </a:r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Møde </a:t>
            </a:r>
            <a:br>
              <a:rPr lang="da-DK" dirty="0" smtClean="0"/>
            </a:br>
            <a:r>
              <a:rPr lang="da-DK" dirty="0" smtClean="0"/>
              <a:t>i </a:t>
            </a:r>
            <a:br>
              <a:rPr lang="da-DK" dirty="0" smtClean="0"/>
            </a:br>
            <a:r>
              <a:rPr lang="da-DK" dirty="0" smtClean="0"/>
              <a:t>GD1-GD2 Testforum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Tirsdag den 09. februar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39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560388"/>
            <a:ext cx="8229600" cy="576262"/>
          </a:xfrm>
        </p:spPr>
        <p:txBody>
          <a:bodyPr/>
          <a:lstStyle/>
          <a:p>
            <a:r>
              <a:rPr lang="da-DK" dirty="0" smtClean="0"/>
              <a:t>3. Migreringsprocedure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032933" y="1270000"/>
            <a:ext cx="71395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b="1" dirty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Rækkefølge i GD1 for konverteringer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 smtClean="0"/>
              <a:t>BFE-numre </a:t>
            </a:r>
            <a:r>
              <a:rPr lang="da-DK" sz="1400" dirty="0"/>
              <a:t>på SFE-ejendomme i ESR fra MAT. Rulles på via eksisterende snitflade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/>
              <a:t>Udtræk af </a:t>
            </a:r>
            <a:r>
              <a:rPr lang="da-DK" sz="1400" dirty="0" smtClean="0"/>
              <a:t>ejerlejligheder fra </a:t>
            </a:r>
            <a:r>
              <a:rPr lang="da-DK" sz="1400" dirty="0"/>
              <a:t>TL til MAT (Excel-filer)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/>
              <a:t>Kan ske parallelt:</a:t>
            </a:r>
          </a:p>
          <a:p>
            <a:pPr lvl="1" algn="l"/>
            <a:r>
              <a:rPr lang="da-DK" sz="1400" dirty="0"/>
              <a:t>MAT skal levere BFE på ejerlejligheder</a:t>
            </a:r>
          </a:p>
          <a:p>
            <a:pPr lvl="2" algn="l"/>
            <a:r>
              <a:rPr lang="da-DK" sz="1400" dirty="0"/>
              <a:t>TL ruller BFE på ejerlejligheder</a:t>
            </a:r>
          </a:p>
          <a:p>
            <a:pPr lvl="1" algn="l"/>
            <a:r>
              <a:rPr lang="da-DK" sz="1400" dirty="0"/>
              <a:t>MAT skal levere BFE på ejerlejlighed til ESR</a:t>
            </a:r>
          </a:p>
          <a:p>
            <a:pPr lvl="2" algn="l"/>
            <a:r>
              <a:rPr lang="da-DK" sz="1400" dirty="0"/>
              <a:t>ESR ruller BFE på ejerlejligheder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/>
              <a:t>EFT skal have ejeroplysninger (inkl. administrator) fra ESR</a:t>
            </a:r>
          </a:p>
          <a:p>
            <a:pPr lvl="1" algn="l"/>
            <a:r>
              <a:rPr lang="da-DK" sz="1400" dirty="0"/>
              <a:t>Det er ikke sikkert, at der BFE-oplysninger på ejeroplysninger i ESR</a:t>
            </a:r>
          </a:p>
          <a:p>
            <a:pPr lvl="1" algn="l"/>
            <a:r>
              <a:rPr lang="da-DK" sz="1400" dirty="0"/>
              <a:t>Det er EFT’s opgave at vurdere, om de vil have tinglyste ejerskaber fra TL og i givet fald i hvilket omfang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/>
              <a:t>BBR skal lægge BFE på ejendomme i BBR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/>
              <a:t>BPFG skal ind i MAT fra ESR </a:t>
            </a:r>
          </a:p>
          <a:p>
            <a:pPr lvl="1" algn="l"/>
            <a:r>
              <a:rPr lang="da-DK" sz="1400" dirty="0"/>
              <a:t>BFE tildeles i MAT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/>
              <a:t>ESR afleverer udtræk af ejendomme BPFG til MAT </a:t>
            </a:r>
            <a:endParaRPr lang="da-DK" sz="1400" dirty="0" smtClean="0"/>
          </a:p>
          <a:p>
            <a:pPr lvl="1" algn="l"/>
            <a:r>
              <a:rPr lang="da-DK" sz="1400" dirty="0" smtClean="0"/>
              <a:t>MAT </a:t>
            </a:r>
            <a:r>
              <a:rPr lang="da-DK" sz="1400" dirty="0"/>
              <a:t>tildeler BFE-numre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/>
              <a:t>MAT afleverer fortegnelse over BPFG til ESR </a:t>
            </a:r>
            <a:endParaRPr lang="da-DK" sz="14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 smtClean="0"/>
              <a:t>MAT </a:t>
            </a:r>
            <a:r>
              <a:rPr lang="da-DK" sz="1400" dirty="0"/>
              <a:t>afleverer fortegnelse over BPFG til </a:t>
            </a:r>
            <a:r>
              <a:rPr lang="da-DK" sz="1400" dirty="0" smtClean="0"/>
              <a:t>BBR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 smtClean="0"/>
              <a:t>Liste over ejendomsnummer og BFE dannes og importeres i BBR</a:t>
            </a:r>
            <a:endParaRPr lang="da-DK" sz="1400" dirty="0"/>
          </a:p>
          <a:p>
            <a:pPr marL="342900" lvl="0" indent="-342900" algn="l">
              <a:buFont typeface="+mj-lt"/>
              <a:buAutoNum type="arabicPeriod"/>
            </a:pPr>
            <a:r>
              <a:rPr lang="da-DK" sz="1400" dirty="0"/>
              <a:t>EBR dannes ved udtræk fra ESR. Beliggenhedsbetegnelsen skabes fra ESR for testdata</a:t>
            </a:r>
          </a:p>
          <a:p>
            <a:pPr lvl="0" algn="l"/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41482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560388"/>
            <a:ext cx="8229600" cy="576262"/>
          </a:xfrm>
        </p:spPr>
        <p:txBody>
          <a:bodyPr/>
          <a:lstStyle/>
          <a:p>
            <a:r>
              <a:rPr lang="da-DK" dirty="0" smtClean="0"/>
              <a:t>3. Migreringsprocedure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032933" y="1270000"/>
            <a:ext cx="713951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b="1" dirty="0" smtClean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GD2 og GD1</a:t>
            </a:r>
          </a:p>
          <a:p>
            <a:pPr lvl="0" algn="l"/>
            <a:r>
              <a:rPr lang="da-DK" sz="1400" dirty="0" smtClean="0"/>
              <a:t>Rækkefølge for konverteringer i GD2 skal fastlægges</a:t>
            </a:r>
          </a:p>
          <a:p>
            <a:pPr lvl="0" algn="l"/>
            <a:endParaRPr lang="da-DK" sz="1400" dirty="0"/>
          </a:p>
          <a:p>
            <a:pPr lvl="0" algn="l"/>
            <a:r>
              <a:rPr lang="da-DK" sz="1400" dirty="0" smtClean="0"/>
              <a:t>Forudsætter, at GD1 og GD2-konverteringer er uafhængige</a:t>
            </a:r>
          </a:p>
          <a:p>
            <a:pPr lvl="0" algn="l"/>
            <a:endParaRPr lang="da-DK" sz="1400" dirty="0" smtClean="0"/>
          </a:p>
          <a:p>
            <a:pPr lvl="0" algn="l"/>
            <a:r>
              <a:rPr lang="da-DK" sz="1400" b="1" dirty="0" smtClean="0"/>
              <a:t>Uafklaret</a:t>
            </a:r>
          </a:p>
          <a:p>
            <a:pPr lvl="0" algn="l"/>
            <a:r>
              <a:rPr lang="da-DK" sz="1400" dirty="0" smtClean="0"/>
              <a:t>Hvor hurtigt kan konverteringer gennemføres?</a:t>
            </a:r>
          </a:p>
          <a:p>
            <a:pPr lvl="0" algn="l"/>
            <a:r>
              <a:rPr lang="da-DK" sz="1400" dirty="0" smtClean="0"/>
              <a:t>Skal udtræk af data til konverteringer ske synkront på et bestemt tidspunkt?</a:t>
            </a:r>
          </a:p>
          <a:p>
            <a:pPr lvl="0" algn="l"/>
            <a:endParaRPr lang="da-DK" sz="1400" dirty="0" smtClean="0"/>
          </a:p>
          <a:p>
            <a:pPr lvl="0" algn="l"/>
            <a:r>
              <a:rPr lang="da-DK" sz="1400" dirty="0" smtClean="0"/>
              <a:t>Har I spørgsmål eller kommentarer vedr. migreringsprocedure?</a:t>
            </a:r>
          </a:p>
          <a:p>
            <a:pPr lvl="0" algn="l"/>
            <a:r>
              <a:rPr lang="da-DK" sz="1400" dirty="0" smtClean="0"/>
              <a:t>- Noget vigtigt der er glemt?</a:t>
            </a:r>
          </a:p>
          <a:p>
            <a:pPr lvl="0" algn="l"/>
            <a:endParaRPr lang="da-DK" sz="1400" dirty="0" smtClean="0"/>
          </a:p>
        </p:txBody>
      </p:sp>
    </p:spTree>
    <p:extLst>
      <p:ext uri="{BB962C8B-B14F-4D97-AF65-F5344CB8AC3E}">
        <p14:creationId xmlns:p14="http://schemas.microsoft.com/office/powerpoint/2010/main" val="275086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560388"/>
            <a:ext cx="8229600" cy="576262"/>
          </a:xfrm>
        </p:spPr>
        <p:txBody>
          <a:bodyPr/>
          <a:lstStyle/>
          <a:p>
            <a:r>
              <a:rPr lang="da-DK" dirty="0" smtClean="0"/>
              <a:t>3. Planlægning af snitfladetesten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962150" y="2419350"/>
            <a:ext cx="6210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da-DK" dirty="0"/>
              <a:t>Testprojekt udarbejder plan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dirty="0"/>
              <a:t>Testprojekt afholder møder med projekterne i GD1, GD2 og GD7 for afstemning af tidsplaner og </a:t>
            </a:r>
            <a:r>
              <a:rPr lang="da-DK" dirty="0" smtClean="0"/>
              <a:t>roller/ansvarsfordeling</a:t>
            </a:r>
            <a:endParaRPr lang="da-DK" dirty="0"/>
          </a:p>
          <a:p>
            <a:pPr marL="457200" lvl="0" indent="-457200" algn="l">
              <a:buFont typeface="+mj-lt"/>
              <a:buAutoNum type="arabicPeriod"/>
            </a:pPr>
            <a:r>
              <a:rPr lang="da-DK" dirty="0"/>
              <a:t>Den konsolideret plan fremlægges for </a:t>
            </a:r>
            <a:r>
              <a:rPr lang="da-DK" dirty="0" smtClean="0"/>
              <a:t>testforum og projektforum</a:t>
            </a:r>
          </a:p>
          <a:p>
            <a:pPr marL="457200" indent="-457200" algn="l">
              <a:buFont typeface="+mj-lt"/>
              <a:buAutoNum type="arabicPeriod"/>
            </a:pPr>
            <a:r>
              <a:rPr lang="da-DK" smtClean="0"/>
              <a:t>Planen </a:t>
            </a:r>
            <a:r>
              <a:rPr lang="da-DK" dirty="0"/>
              <a:t>fremlægges for </a:t>
            </a:r>
            <a:r>
              <a:rPr lang="da-DK" dirty="0" smtClean="0"/>
              <a:t>projektforum</a:t>
            </a:r>
            <a:endParaRPr lang="da-DK" dirty="0"/>
          </a:p>
          <a:p>
            <a:pPr marL="457200" lvl="0" indent="-457200" algn="l">
              <a:buFont typeface="+mj-lt"/>
              <a:buAutoNum type="arabicPeriod"/>
            </a:pPr>
            <a:endParaRPr lang="da-DK" dirty="0"/>
          </a:p>
        </p:txBody>
      </p:sp>
      <p:sp>
        <p:nvSpPr>
          <p:cNvPr id="9" name="Nedadgående pil 8"/>
          <p:cNvSpPr/>
          <p:nvPr/>
        </p:nvSpPr>
        <p:spPr bwMode="auto">
          <a:xfrm>
            <a:off x="819150" y="2609850"/>
            <a:ext cx="628650" cy="219075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6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3144" y="370331"/>
            <a:ext cx="8229600" cy="576262"/>
          </a:xfrm>
        </p:spPr>
        <p:txBody>
          <a:bodyPr/>
          <a:lstStyle/>
          <a:p>
            <a:r>
              <a:rPr lang="da-DK" dirty="0" smtClean="0"/>
              <a:t>3. Ansvar </a:t>
            </a:r>
            <a:r>
              <a:rPr lang="da-DK" dirty="0"/>
              <a:t>og Rollefordeling for Snitfladetesten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90919"/>
              </p:ext>
            </p:extLst>
          </p:nvPr>
        </p:nvGraphicFramePr>
        <p:xfrm>
          <a:off x="489601" y="899995"/>
          <a:ext cx="5802338" cy="5014104"/>
        </p:xfrm>
        <a:graphic>
          <a:graphicData uri="http://schemas.openxmlformats.org/drawingml/2006/table">
            <a:tbl>
              <a:tblPr firstRow="1" firstCol="1" bandRow="1"/>
              <a:tblGrid>
                <a:gridCol w="124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GD1-GD2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GD7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Testprojekt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Leverandør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Metoder, standarder og værktøjer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Fælles tidsplan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a-DK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Værktøjer og værktøjsanvendelse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Metoder og skabeloner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Testplan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Projektplaner 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Testdata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Specifikation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Migrering/generering af testdata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Levering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Kvalitetssikring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Juridisk vurdering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Testafvikling</a:t>
                      </a:r>
                      <a:endParaRPr lang="da-D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Rapportering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Afvikling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Fejlhåndtering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169" marR="55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01825" y="224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05835"/>
              </p:ext>
            </p:extLst>
          </p:nvPr>
        </p:nvGraphicFramePr>
        <p:xfrm>
          <a:off x="6402850" y="924242"/>
          <a:ext cx="2540235" cy="2960370"/>
        </p:xfrm>
        <a:graphic>
          <a:graphicData uri="http://schemas.openxmlformats.org/drawingml/2006/table">
            <a:tbl>
              <a:tblPr firstRow="1" firstCol="1" bandRow="1"/>
              <a:tblGrid>
                <a:gridCol w="2540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RACI</a:t>
                      </a:r>
                      <a:endParaRPr lang="da-DK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 = Udførende (</a:t>
                      </a:r>
                      <a:r>
                        <a:rPr lang="da-DK" sz="105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Responsible</a:t>
                      </a: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er den eller de personer som har ansvaret for at løse aktiviteten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 = Ansvarlig (Accountable)</a:t>
                      </a:r>
                      <a:r>
                        <a:rPr lang="da-DK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er den person som har ansvaret for at aktiviteten bliver løst tilfredsstillende af ressourcen og foretager sign-off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 = Konsulteres (</a:t>
                      </a:r>
                      <a:r>
                        <a:rPr lang="da-DK" sz="105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Consulted</a:t>
                      </a: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er den eller de personer hvis input er/kan være nødvendigt for at opgaven kan løses (tovejs kommunikation)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= Informeres (</a:t>
                      </a:r>
                      <a:r>
                        <a:rPr lang="da-DK" sz="105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Informed</a:t>
                      </a:r>
                      <a:r>
                        <a:rPr lang="da-DK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da-DK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er den eller de personer som skal informeres om opgavens fremdrift og resultat (envejs kommunikation)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47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800" y="102107"/>
            <a:ext cx="8229600" cy="576262"/>
          </a:xfrm>
        </p:spPr>
        <p:txBody>
          <a:bodyPr/>
          <a:lstStyle/>
          <a:p>
            <a:r>
              <a:rPr lang="da-DK" dirty="0" smtClean="0"/>
              <a:t>3. Forudsætninger for snitfladetesten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1422399" y="678368"/>
            <a:ext cx="70836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da-DK" sz="2000" dirty="0" smtClean="0"/>
              <a:t>DL4 </a:t>
            </a:r>
            <a:r>
              <a:rPr lang="da-DK" sz="2000" dirty="0"/>
              <a:t>Sprint (GD7) er gennemført for alle Registrene </a:t>
            </a:r>
          </a:p>
          <a:p>
            <a:pPr marL="342900" indent="-342900" algn="l">
              <a:buFont typeface="+mj-lt"/>
              <a:buAutoNum type="arabicPeriod"/>
            </a:pPr>
            <a:r>
              <a:rPr lang="da-DK" sz="2000" dirty="0"/>
              <a:t>Projekternes delleveranceprøver skal være afsluttet (fx med kommuner)</a:t>
            </a:r>
          </a:p>
          <a:p>
            <a:pPr marL="342900" lvl="0" indent="-342900" algn="l">
              <a:buFont typeface="+mj-lt"/>
              <a:buAutoNum type="arabicPeriod"/>
            </a:pPr>
            <a:endParaRPr lang="da-DK" sz="20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da-DK" sz="2000" dirty="0" smtClean="0"/>
              <a:t>Testdata </a:t>
            </a:r>
            <a:r>
              <a:rPr lang="da-DK" sz="2000" dirty="0"/>
              <a:t>skal være klar. Testdata skal være dannet ud fra de godkendte specifikation hvad angår omfang, sammenhæng og format.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2000" dirty="0"/>
              <a:t>Testdata skal være </a:t>
            </a:r>
            <a:r>
              <a:rPr lang="da-DK" sz="2000" dirty="0" err="1"/>
              <a:t>oploaded</a:t>
            </a:r>
            <a:r>
              <a:rPr lang="da-DK" sz="2000" dirty="0"/>
              <a:t> i Registrene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2000" dirty="0"/>
              <a:t>Testdata skal være </a:t>
            </a:r>
            <a:r>
              <a:rPr lang="da-DK" sz="2000" dirty="0" err="1"/>
              <a:t>oploaded</a:t>
            </a:r>
            <a:r>
              <a:rPr lang="da-DK" sz="2000" dirty="0"/>
              <a:t> i Datafordeleren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2000" dirty="0"/>
              <a:t>Testcases fra hvert enkelt register skal være klar og godkendt</a:t>
            </a:r>
          </a:p>
          <a:p>
            <a:pPr marL="342900" indent="-342900" algn="l">
              <a:buFont typeface="+mj-lt"/>
              <a:buAutoNum type="arabicPeriod"/>
            </a:pPr>
            <a:r>
              <a:rPr lang="da-DK" sz="2000" dirty="0"/>
              <a:t>Aftale om miljøer og adgange til disse og på tværs</a:t>
            </a:r>
          </a:p>
          <a:p>
            <a:pPr marL="342900" indent="-342900" algn="l">
              <a:buFont typeface="+mj-lt"/>
              <a:buAutoNum type="arabicPeriod"/>
            </a:pPr>
            <a:r>
              <a:rPr lang="da-DK" sz="2000" dirty="0"/>
              <a:t>Stubbe og drivers skal være afløst af services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2000" dirty="0" smtClean="0"/>
              <a:t>Testmiljø </a:t>
            </a:r>
            <a:r>
              <a:rPr lang="da-DK" sz="2000" dirty="0"/>
              <a:t>skal være oprettet i Registrene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da-DK" sz="2000" dirty="0"/>
              <a:t>Testmiljø skal være oprettet i </a:t>
            </a:r>
            <a:r>
              <a:rPr lang="da-DK" sz="2000" dirty="0" smtClean="0"/>
              <a:t>Geodatabanken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28387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800" y="102107"/>
            <a:ext cx="8229600" cy="576262"/>
          </a:xfrm>
        </p:spPr>
        <p:txBody>
          <a:bodyPr/>
          <a:lstStyle/>
          <a:p>
            <a:r>
              <a:rPr lang="da-DK" dirty="0" smtClean="0"/>
              <a:t>3. Forudsætninger for snitfladetesten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1422399" y="678368"/>
            <a:ext cx="70836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 smtClean="0"/>
              <a:t>Testmiljø </a:t>
            </a:r>
            <a:r>
              <a:rPr lang="da-DK" sz="1800" dirty="0"/>
              <a:t>skal være oprettet i Datafordeleren</a:t>
            </a:r>
          </a:p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 err="1" smtClean="0"/>
              <a:t>Replikeringskanaler</a:t>
            </a:r>
            <a:r>
              <a:rPr lang="da-DK" sz="1800" dirty="0" smtClean="0"/>
              <a:t> </a:t>
            </a:r>
            <a:r>
              <a:rPr lang="da-DK" sz="1800" dirty="0"/>
              <a:t>til datafordeleren skal være </a:t>
            </a:r>
            <a:r>
              <a:rPr lang="da-DK" sz="1800" dirty="0" smtClean="0"/>
              <a:t>allokeret</a:t>
            </a:r>
          </a:p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 smtClean="0"/>
              <a:t>Netværksforbindelse </a:t>
            </a:r>
            <a:r>
              <a:rPr lang="da-DK" sz="1800" dirty="0"/>
              <a:t>mellem Registrene og Datafordeleren skal være kontrolleret</a:t>
            </a:r>
          </a:p>
          <a:p>
            <a:pPr marL="342900" indent="-342900" algn="l">
              <a:buFont typeface="+mj-lt"/>
              <a:buAutoNum type="arabicPeriod" startAt="11"/>
            </a:pPr>
            <a:r>
              <a:rPr lang="da-DK" sz="1800" dirty="0"/>
              <a:t>Sikkerheden </a:t>
            </a:r>
            <a:r>
              <a:rPr lang="da-DK" sz="1800" dirty="0" smtClean="0"/>
              <a:t>skal være etableret</a:t>
            </a:r>
            <a:endParaRPr lang="da-DK" sz="1800" dirty="0"/>
          </a:p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 smtClean="0"/>
              <a:t>Der </a:t>
            </a:r>
            <a:r>
              <a:rPr lang="da-DK" sz="1800" dirty="0"/>
              <a:t>skal være udpeget en kontaktperson (”SPOC”) fra Registrene, Geodatabanken og Datafordeleren</a:t>
            </a:r>
          </a:p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/>
              <a:t>Detaljeret tidsplan for testen skal være klar</a:t>
            </a:r>
          </a:p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/>
              <a:t>Sikkerhedsprofiler skal væres afklaret og testet</a:t>
            </a:r>
          </a:p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/>
              <a:t>Beskrivelse af de enkelte systemer fra Registrene og Datafordeleren skal forelægge. De enkelte </a:t>
            </a:r>
            <a:r>
              <a:rPr lang="da-DK" sz="1800" dirty="0" err="1"/>
              <a:t>releases</a:t>
            </a:r>
            <a:r>
              <a:rPr lang="da-DK" sz="1800" dirty="0"/>
              <a:t>/</a:t>
            </a:r>
            <a:r>
              <a:rPr lang="da-DK" sz="1800" dirty="0" err="1"/>
              <a:t>build</a:t>
            </a:r>
            <a:r>
              <a:rPr lang="da-DK" sz="1800" dirty="0"/>
              <a:t> skal indeholde en </a:t>
            </a:r>
            <a:r>
              <a:rPr lang="da-DK" sz="1800" dirty="0" err="1"/>
              <a:t>release</a:t>
            </a:r>
            <a:r>
              <a:rPr lang="da-DK" sz="1800" dirty="0"/>
              <a:t> note, som fortæller hvad </a:t>
            </a:r>
            <a:r>
              <a:rPr lang="da-DK" sz="1800" dirty="0" err="1"/>
              <a:t>releasen</a:t>
            </a:r>
            <a:r>
              <a:rPr lang="da-DK" sz="1800" dirty="0"/>
              <a:t> indeholder samt en </a:t>
            </a:r>
            <a:r>
              <a:rPr lang="da-DK" sz="1800" dirty="0" err="1"/>
              <a:t>listning</a:t>
            </a:r>
            <a:r>
              <a:rPr lang="da-DK" sz="1800" dirty="0"/>
              <a:t> af kendte fejl.</a:t>
            </a:r>
          </a:p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/>
              <a:t>Testere er allokeret og instrueret</a:t>
            </a:r>
          </a:p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/>
              <a:t>Procedure for håndtering af fejl skal være på plads</a:t>
            </a:r>
          </a:p>
          <a:p>
            <a:pPr marL="342900" lvl="0" indent="-342900" algn="l">
              <a:buFont typeface="+mj-lt"/>
              <a:buAutoNum type="arabicPeriod" startAt="11"/>
            </a:pPr>
            <a:r>
              <a:rPr lang="da-DK" sz="1800" dirty="0"/>
              <a:t>Systemer til teststyring og fejlregistrering skal være i drift og tilgængeligt</a:t>
            </a:r>
          </a:p>
        </p:txBody>
      </p:sp>
    </p:spTree>
    <p:extLst>
      <p:ext uri="{BB962C8B-B14F-4D97-AF65-F5344CB8AC3E}">
        <p14:creationId xmlns:p14="http://schemas.microsoft.com/office/powerpoint/2010/main" val="170554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288" y="816898"/>
            <a:ext cx="8229600" cy="576262"/>
          </a:xfrm>
        </p:spPr>
        <p:txBody>
          <a:bodyPr/>
          <a:lstStyle/>
          <a:p>
            <a:r>
              <a:rPr lang="da-DK" dirty="0" smtClean="0"/>
              <a:t>3. Snitfladetest </a:t>
            </a:r>
            <a:r>
              <a:rPr lang="da-DK" dirty="0"/>
              <a:t>leverance </a:t>
            </a:r>
            <a:r>
              <a:rPr lang="da-DK" dirty="0" smtClean="0"/>
              <a:t>fra registrene– </a:t>
            </a:r>
            <a:r>
              <a:rPr lang="da-DK" dirty="0"/>
              <a:t>datoer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25-01-2016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57030"/>
              </p:ext>
            </p:extLst>
          </p:nvPr>
        </p:nvGraphicFramePr>
        <p:xfrm>
          <a:off x="1318438" y="2502195"/>
          <a:ext cx="5673230" cy="2272370"/>
        </p:xfrm>
        <a:graphic>
          <a:graphicData uri="http://schemas.openxmlformats.org/drawingml/2006/table">
            <a:tbl>
              <a:tblPr firstRow="1" firstCol="1" bandRow="1"/>
              <a:tblGrid>
                <a:gridCol w="438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Leverance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Dato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Dokumentation af </a:t>
                      </a:r>
                      <a:r>
                        <a:rPr lang="da-DK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ajourføring services</a:t>
                      </a:r>
                      <a:endParaRPr lang="da-D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2016.03.01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Testcases/testdrejebog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2016.03.30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Testmiljø</a:t>
                      </a:r>
                      <a:r>
                        <a:rPr lang="da-DK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a-DK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specifikation og etablering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2016.04.05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Testdata</a:t>
                      </a:r>
                      <a:r>
                        <a:rPr lang="da-DK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med dokumentation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2016.04.18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11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820" y="769938"/>
            <a:ext cx="8229600" cy="576262"/>
          </a:xfrm>
        </p:spPr>
        <p:txBody>
          <a:bodyPr/>
          <a:lstStyle/>
          <a:p>
            <a:r>
              <a:rPr lang="da-DK" dirty="0" smtClean="0"/>
              <a:t>3. Registerafhængigheder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1089660" y="46804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da-DK" sz="1600" dirty="0"/>
              <a:t>U – Udstilling</a:t>
            </a:r>
          </a:p>
          <a:p>
            <a:pPr algn="l"/>
            <a:r>
              <a:rPr lang="da-DK" sz="1600" dirty="0"/>
              <a:t>H – Hændelser</a:t>
            </a:r>
          </a:p>
          <a:p>
            <a:pPr algn="l"/>
            <a:r>
              <a:rPr lang="da-DK" sz="1600" dirty="0"/>
              <a:t>A – Ajourføring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3303181" y="4944968"/>
            <a:ext cx="382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Er disse sammenhænge korrekte og fuldstændige?</a:t>
            </a:r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36680"/>
              </p:ext>
            </p:extLst>
          </p:nvPr>
        </p:nvGraphicFramePr>
        <p:xfrm>
          <a:off x="1415596" y="1647368"/>
          <a:ext cx="6428651" cy="2460900"/>
        </p:xfrm>
        <a:graphic>
          <a:graphicData uri="http://schemas.openxmlformats.org/drawingml/2006/table">
            <a:tbl>
              <a:tblPr firstRow="1" firstCol="1" bandRow="1"/>
              <a:tblGrid>
                <a:gridCol w="43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35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14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5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Udstiller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75">
                <a:tc rowSpan="11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Anvender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BBR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EJF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GeoDK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CPR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BBR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EJF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GeoDK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CPR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07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3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21558"/>
              </p:ext>
            </p:extLst>
          </p:nvPr>
        </p:nvGraphicFramePr>
        <p:xfrm>
          <a:off x="297716" y="432383"/>
          <a:ext cx="8661987" cy="5961890"/>
        </p:xfrm>
        <a:graphic>
          <a:graphicData uri="http://schemas.openxmlformats.org/drawingml/2006/table">
            <a:tbl>
              <a:tblPr/>
              <a:tblGrid>
                <a:gridCol w="962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24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91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</a:t>
                      </a:r>
                    </a:p>
                  </a:txBody>
                  <a:tcPr marL="8766" marR="8766" marT="87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9129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766" marR="8766" marT="8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576262"/>
          </a:xfrm>
        </p:spPr>
        <p:txBody>
          <a:bodyPr/>
          <a:lstStyle/>
          <a:p>
            <a:r>
              <a:rPr lang="da-DK" dirty="0" smtClean="0"/>
              <a:t>3. Hvornår skal testene ligge register til register?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43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335598"/>
            <a:ext cx="8229600" cy="576262"/>
          </a:xfrm>
        </p:spPr>
        <p:txBody>
          <a:bodyPr/>
          <a:lstStyle/>
          <a:p>
            <a:r>
              <a:rPr lang="da-DK" dirty="0" smtClean="0"/>
              <a:t>3. Fejlfinding og -håndtering under test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912707" y="1192953"/>
            <a:ext cx="7162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b="1" dirty="0" smtClean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Overordnet proces</a:t>
            </a:r>
            <a:r>
              <a:rPr lang="da-DK" sz="2000" dirty="0" smtClean="0"/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lang="da-DK" sz="1600" dirty="0" smtClean="0"/>
              <a:t>Tester finder fejl</a:t>
            </a:r>
          </a:p>
          <a:p>
            <a:pPr marL="342900" indent="-342900" algn="l">
              <a:buFont typeface="+mj-lt"/>
              <a:buAutoNum type="arabicPeriod"/>
            </a:pPr>
            <a:r>
              <a:rPr lang="da-DK" sz="1600" dirty="0" smtClean="0"/>
              <a:t>Fejl skal beskrives og kategoriseres</a:t>
            </a:r>
          </a:p>
          <a:p>
            <a:pPr marL="800100" lvl="1" indent="-342900" algn="l">
              <a:buFont typeface="+mj-lt"/>
              <a:buAutoNum type="alphaLcParenR"/>
            </a:pPr>
            <a:r>
              <a:rPr lang="da-DK" sz="1600" dirty="0" smtClean="0"/>
              <a:t>Hvordan lokaliseres årsag til fejl?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 smtClean="0"/>
              <a:t>Er fejlen fra testdata?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 smtClean="0"/>
              <a:t>Er fejlen opstået ved fejlindtastning af tester?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 smtClean="0"/>
              <a:t>Er fejlen fra registerapplikationen?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 smtClean="0"/>
              <a:t>Er fejlen fra registerdatabase?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 smtClean="0"/>
              <a:t>Er fejlen fra Geodatabanken?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 smtClean="0"/>
              <a:t>Er fejlen fra ajourføringsservicen?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 smtClean="0"/>
              <a:t>Er fejlen fra Datafordeleren?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 smtClean="0"/>
              <a:t>Er fejlen fra udstillingsservicen/hændelsen?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 smtClean="0"/>
              <a:t>Er fejlen fra modtagerregistret?</a:t>
            </a:r>
          </a:p>
          <a:p>
            <a:pPr marL="800100" lvl="1" indent="-342900" algn="l">
              <a:buFont typeface="+mj-lt"/>
              <a:buAutoNum type="alphaLcParenR"/>
            </a:pPr>
            <a:r>
              <a:rPr lang="da-DK" sz="1600" dirty="0" smtClean="0"/>
              <a:t>Hvem skal stå for lokalisering af fejlen?</a:t>
            </a:r>
          </a:p>
          <a:p>
            <a:pPr marL="800100" lvl="1" indent="-342900" algn="l">
              <a:buFont typeface="+mj-lt"/>
              <a:buAutoNum type="alphaLcParenR"/>
            </a:pPr>
            <a:r>
              <a:rPr lang="da-DK" sz="1600" dirty="0"/>
              <a:t>Hvilke kategoriseringer bruger de enkelte projekter?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/>
              <a:t>Kategori 1, 2, 3, 4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/>
              <a:t>Kategori A, B, C, D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da-DK" sz="1600" dirty="0"/>
              <a:t>Andre kategoriseringer</a:t>
            </a:r>
            <a:r>
              <a:rPr lang="da-DK" sz="1600" dirty="0" smtClean="0"/>
              <a:t>?</a:t>
            </a:r>
          </a:p>
          <a:p>
            <a:pPr marL="800100" lvl="1" indent="-342900" algn="l">
              <a:buFont typeface="+mj-lt"/>
              <a:buAutoNum type="alphaLcParenR"/>
            </a:pPr>
            <a:r>
              <a:rPr lang="da-DK" sz="1600" dirty="0" smtClean="0"/>
              <a:t>Hvem skal bestemme kategoriseringen af en fejl?</a:t>
            </a:r>
            <a:endParaRPr lang="da-DK" sz="1600" dirty="0"/>
          </a:p>
          <a:p>
            <a:pPr algn="l"/>
            <a:endParaRPr lang="da-DK" sz="1400" dirty="0" smtClean="0"/>
          </a:p>
          <a:p>
            <a:pPr algn="l"/>
            <a:endParaRPr lang="da-DK" b="1" dirty="0" smtClean="0">
              <a:solidFill>
                <a:srgbClr val="004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02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0048"/>
            <a:ext cx="8229600" cy="576262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11150" y="6524625"/>
            <a:ext cx="2170113" cy="3333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803565" y="785931"/>
            <a:ext cx="81187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da-DK" dirty="0"/>
              <a:t>Velkomst og præsentation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dirty="0"/>
              <a:t>Status</a:t>
            </a:r>
          </a:p>
          <a:p>
            <a:pPr lvl="1" algn="l"/>
            <a:r>
              <a:rPr lang="da-DK" dirty="0"/>
              <a:t>Testprojektet</a:t>
            </a:r>
          </a:p>
          <a:p>
            <a:pPr lvl="1" algn="l"/>
            <a:r>
              <a:rPr lang="da-DK" dirty="0" smtClean="0"/>
              <a:t>Projekter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dirty="0" smtClean="0"/>
              <a:t>Temaer</a:t>
            </a:r>
            <a:endParaRPr lang="da-DK" dirty="0"/>
          </a:p>
          <a:p>
            <a:pPr marL="914400" lvl="1" indent="-457200" algn="l">
              <a:buFont typeface="+mj-lt"/>
              <a:buAutoNum type="alphaLcParenR"/>
            </a:pPr>
            <a:r>
              <a:rPr lang="da-DK" dirty="0"/>
              <a:t>Testdata – </a:t>
            </a:r>
            <a:r>
              <a:rPr lang="da-DK" dirty="0" err="1" smtClean="0"/>
              <a:t>Scope</a:t>
            </a:r>
            <a:r>
              <a:rPr lang="da-DK" dirty="0" smtClean="0"/>
              <a:t> </a:t>
            </a:r>
            <a:r>
              <a:rPr lang="da-DK" dirty="0"/>
              <a:t>og migreringsprocedure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da-DK" dirty="0"/>
              <a:t>Snitfladetest</a:t>
            </a:r>
          </a:p>
          <a:p>
            <a:pPr marL="1428750" lvl="2" indent="-514350" algn="l">
              <a:buFont typeface="+mj-lt"/>
              <a:buAutoNum type="romanLcPeriod"/>
            </a:pPr>
            <a:r>
              <a:rPr lang="da-DK" dirty="0"/>
              <a:t>Forudsætninger</a:t>
            </a:r>
          </a:p>
          <a:p>
            <a:pPr marL="1428750" lvl="2" indent="-514350" algn="l">
              <a:buFont typeface="+mj-lt"/>
              <a:buAutoNum type="romanLcPeriod"/>
            </a:pPr>
            <a:r>
              <a:rPr lang="da-DK" dirty="0"/>
              <a:t>Detaljeret tidsplan</a:t>
            </a:r>
          </a:p>
          <a:p>
            <a:pPr marL="1428750" lvl="2" indent="-514350" algn="l">
              <a:buFont typeface="+mj-lt"/>
              <a:buAutoNum type="romanLcPeriod"/>
            </a:pPr>
            <a:r>
              <a:rPr lang="da-DK" dirty="0"/>
              <a:t>Rolle- og ansvarsfordeling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da-DK" dirty="0"/>
              <a:t>Ændringshåndtering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dirty="0" smtClean="0"/>
              <a:t>Overblikspapirer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dirty="0" smtClean="0"/>
              <a:t>Aktionsliste</a:t>
            </a:r>
            <a:endParaRPr lang="da-DK" dirty="0"/>
          </a:p>
          <a:p>
            <a:pPr marL="457200" lvl="0" indent="-457200" algn="l">
              <a:buFont typeface="+mj-lt"/>
              <a:buAutoNum type="arabicPeriod"/>
            </a:pPr>
            <a:r>
              <a:rPr lang="da-DK" dirty="0"/>
              <a:t>Liste af risici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da-DK" dirty="0"/>
              <a:t>Eventuelt</a:t>
            </a:r>
          </a:p>
          <a:p>
            <a:pPr lvl="0" algn="l">
              <a:spcAft>
                <a:spcPts val="0"/>
              </a:spcAft>
            </a:pPr>
            <a:endParaRPr lang="da-DK" sz="20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98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335598"/>
            <a:ext cx="8229600" cy="576262"/>
          </a:xfrm>
        </p:spPr>
        <p:txBody>
          <a:bodyPr/>
          <a:lstStyle/>
          <a:p>
            <a:r>
              <a:rPr lang="da-DK" dirty="0" smtClean="0"/>
              <a:t>3. Fejlfinding og -håndtering under test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912707" y="1082886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b="1" dirty="0" smtClean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Overordnet proces</a:t>
            </a:r>
            <a:endParaRPr lang="da-DK" sz="2000" dirty="0" smtClean="0"/>
          </a:p>
          <a:p>
            <a:pPr marL="342900" indent="-342900" algn="l">
              <a:buFont typeface="+mj-lt"/>
              <a:buAutoNum type="arabicPeriod" startAt="3"/>
            </a:pPr>
            <a:r>
              <a:rPr lang="da-DK" sz="1400" dirty="0" smtClean="0"/>
              <a:t>Bestilling af fejlrettelser</a:t>
            </a:r>
          </a:p>
          <a:p>
            <a:pPr marL="800100" lvl="1" indent="-342900" algn="l">
              <a:buFont typeface="+mj-lt"/>
              <a:buAutoNum type="alphaLcParenR"/>
            </a:pPr>
            <a:r>
              <a:rPr lang="da-DK" sz="1400" dirty="0" smtClean="0"/>
              <a:t>Hvem skal prioritere, hvilke fejl der skal laves og hvornår?</a:t>
            </a:r>
          </a:p>
          <a:p>
            <a:pPr marL="1257300" lvl="2" indent="-342900" algn="l">
              <a:buFont typeface="+mj-lt"/>
              <a:buAutoNum type="alphaLcParenR"/>
            </a:pPr>
            <a:r>
              <a:rPr lang="da-DK" sz="1400" dirty="0" smtClean="0"/>
              <a:t>Fejl i registret?</a:t>
            </a:r>
          </a:p>
          <a:p>
            <a:pPr marL="1257300" lvl="2" indent="-342900" algn="l">
              <a:buFont typeface="+mj-lt"/>
              <a:buAutoNum type="alphaLcParenR"/>
            </a:pPr>
            <a:r>
              <a:rPr lang="da-DK" sz="1400" dirty="0" smtClean="0"/>
              <a:t>Fejl i Geodatabanken?</a:t>
            </a:r>
          </a:p>
          <a:p>
            <a:pPr marL="1257300" lvl="2" indent="-342900" algn="l">
              <a:buFont typeface="+mj-lt"/>
              <a:buAutoNum type="alphaLcParenR"/>
            </a:pPr>
            <a:r>
              <a:rPr lang="da-DK" sz="1400" dirty="0" smtClean="0"/>
              <a:t>Fejl på Datafordeleren?</a:t>
            </a:r>
          </a:p>
          <a:p>
            <a:pPr marL="1257300" lvl="2" indent="-342900" algn="l">
              <a:buFont typeface="+mj-lt"/>
              <a:buAutoNum type="alphaLcParenR"/>
            </a:pPr>
            <a:r>
              <a:rPr lang="da-DK" sz="1400" dirty="0" smtClean="0"/>
              <a:t>Fejl i modtagerregistret?</a:t>
            </a:r>
          </a:p>
          <a:p>
            <a:pPr marL="342900" indent="-342900" algn="l">
              <a:buFont typeface="+mj-lt"/>
              <a:buAutoNum type="arabicPeriod" startAt="3"/>
            </a:pPr>
            <a:r>
              <a:rPr lang="da-DK" sz="1400" dirty="0" smtClean="0"/>
              <a:t>Modtagelse af fejlrettelser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da-DK" sz="1400" dirty="0" smtClean="0"/>
              <a:t>Håndteres af den, der har bestilt fejlretning</a:t>
            </a:r>
          </a:p>
          <a:p>
            <a:pPr marL="342900" indent="-342900" algn="l">
              <a:buFont typeface="+mj-lt"/>
              <a:buAutoNum type="arabicPeriod" startAt="5"/>
            </a:pPr>
            <a:r>
              <a:rPr lang="da-DK" sz="1400" dirty="0" smtClean="0"/>
              <a:t>Ændringshåndtering</a:t>
            </a:r>
          </a:p>
          <a:p>
            <a:pPr marL="800100" lvl="1" indent="-342900" algn="l">
              <a:buFont typeface="+mj-lt"/>
              <a:buAutoNum type="arabicPeriod" startAt="5"/>
            </a:pPr>
            <a:r>
              <a:rPr lang="da-DK" sz="1400" dirty="0" smtClean="0"/>
              <a:t>I registerprojektet  </a:t>
            </a:r>
          </a:p>
          <a:p>
            <a:pPr marL="800100" lvl="1" indent="-342900" algn="l">
              <a:buFont typeface="+mj-lt"/>
              <a:buAutoNum type="arabicPeriod" startAt="5"/>
            </a:pPr>
            <a:r>
              <a:rPr lang="da-DK" sz="1400" dirty="0" smtClean="0"/>
              <a:t>I Geodatabanken</a:t>
            </a:r>
          </a:p>
          <a:p>
            <a:pPr marL="800100" lvl="1" indent="-342900" algn="l">
              <a:buFont typeface="+mj-lt"/>
              <a:buAutoNum type="arabicPeriod" startAt="5"/>
            </a:pPr>
            <a:r>
              <a:rPr lang="da-DK" sz="1400" dirty="0" smtClean="0"/>
              <a:t>På Datafordeleren =&gt; DLS – se næste</a:t>
            </a:r>
          </a:p>
          <a:p>
            <a:pPr marL="342900" indent="-342900" algn="l">
              <a:buFont typeface="+mj-lt"/>
              <a:buAutoNum type="arabicPeriod" startAt="5"/>
            </a:pPr>
            <a:endParaRPr lang="da-DK" sz="1400" dirty="0" smtClean="0"/>
          </a:p>
          <a:p>
            <a:pPr algn="l"/>
            <a:endParaRPr lang="da-DK" sz="1400" dirty="0" smtClean="0"/>
          </a:p>
          <a:p>
            <a:pPr algn="l"/>
            <a:endParaRPr lang="da-DK" b="1" dirty="0" smtClean="0">
              <a:solidFill>
                <a:srgbClr val="004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9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1" y="60384"/>
            <a:ext cx="8936969" cy="66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335598"/>
            <a:ext cx="8229600" cy="576262"/>
          </a:xfrm>
        </p:spPr>
        <p:txBody>
          <a:bodyPr/>
          <a:lstStyle/>
          <a:p>
            <a:r>
              <a:rPr lang="da-DK" dirty="0" smtClean="0"/>
              <a:t>3. Proces for ændring af DLS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912707" y="1192953"/>
            <a:ext cx="7162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b="1" dirty="0" smtClean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Bemærkninger </a:t>
            </a:r>
            <a:r>
              <a:rPr lang="da-DK" sz="2000" b="1" dirty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til </a:t>
            </a:r>
            <a:r>
              <a:rPr lang="da-DK" sz="2000" b="1" dirty="0" smtClean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forslaget</a:t>
            </a:r>
            <a:r>
              <a:rPr lang="da-DK" sz="2000" dirty="0" smtClean="0"/>
              <a:t> </a:t>
            </a:r>
          </a:p>
          <a:p>
            <a:pPr algn="l"/>
            <a:r>
              <a:rPr lang="da-DK" sz="1400" b="1" dirty="0" smtClean="0"/>
              <a:t>Forventede tider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da-DK" sz="1400" dirty="0" smtClean="0"/>
              <a:t>Leverancetid </a:t>
            </a:r>
            <a:r>
              <a:rPr lang="da-DK" sz="1400" dirty="0"/>
              <a:t>hos </a:t>
            </a:r>
            <a:r>
              <a:rPr lang="da-DK" sz="1400" dirty="0" smtClean="0"/>
              <a:t>KMD: 3-4 uger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da-DK" sz="1400" dirty="0" smtClean="0"/>
              <a:t>DLS-ændring </a:t>
            </a:r>
            <a:r>
              <a:rPr lang="da-DK" sz="1400" dirty="0"/>
              <a:t>med services og </a:t>
            </a:r>
            <a:r>
              <a:rPr lang="da-DK" sz="1400" dirty="0" smtClean="0"/>
              <a:t>hændelser: </a:t>
            </a:r>
            <a:r>
              <a:rPr lang="da-DK" sz="1400" dirty="0"/>
              <a:t>30 kalenderdage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da-DK" sz="1400" dirty="0"/>
              <a:t>DLS-ændring med model, services og </a:t>
            </a:r>
            <a:r>
              <a:rPr lang="da-DK" sz="1400" dirty="0" smtClean="0"/>
              <a:t>hændelser: 45 </a:t>
            </a:r>
            <a:r>
              <a:rPr lang="da-DK" sz="1400" dirty="0"/>
              <a:t>kalenderdage</a:t>
            </a:r>
          </a:p>
          <a:p>
            <a:pPr algn="l"/>
            <a:r>
              <a:rPr lang="da-DK" sz="1400" dirty="0"/>
              <a:t> </a:t>
            </a:r>
          </a:p>
          <a:p>
            <a:pPr algn="l"/>
            <a:r>
              <a:rPr lang="da-DK" sz="1400" b="1" dirty="0" smtClean="0"/>
              <a:t>Forslag til faste datoer </a:t>
            </a:r>
            <a:endParaRPr lang="da-DK" sz="1400" b="1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da-DK" sz="1400" dirty="0"/>
              <a:t>DLS: services + hændelser, 15/5 ændringsanmodning til KMD, leverance fra KMD 15/6 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da-DK" sz="1400" dirty="0"/>
              <a:t>DLS: model + services + hændelser, anmodning til KMD 1/7, leverance fra KMD 1/8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da-DK" sz="1400" dirty="0"/>
              <a:t>DLS: services + hændelser, til KMD 1/9 og leverance fra KMD 1/10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da-DK" sz="1400" dirty="0"/>
              <a:t>DLS: model + services + hændelser, til KMD 23/10 og leverance fra KMD 23/11</a:t>
            </a:r>
          </a:p>
          <a:p>
            <a:pPr algn="l"/>
            <a:endParaRPr lang="da-DK" sz="1400" dirty="0" smtClean="0"/>
          </a:p>
          <a:p>
            <a:pPr algn="l"/>
            <a:r>
              <a:rPr lang="da-DK" sz="1400" b="1" dirty="0" smtClean="0"/>
              <a:t>Konsekvensvurdering </a:t>
            </a:r>
            <a:endParaRPr lang="da-DK" sz="1400" b="1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da-DK" sz="1400" dirty="0"/>
              <a:t>At der som udgangspunkt ikke kan konstateres behov for modelændringer i snitfladetesten, hvor modelændringerne kan nå at komme med i snitfladetesten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da-DK" sz="1400" dirty="0"/>
              <a:t>At der som udgangspunkt ikke kan konstateres behov for modelændringer i integrationstesten, hvor modelændringerne kan nå at komme med i </a:t>
            </a:r>
            <a:r>
              <a:rPr lang="da-DK" sz="1400" dirty="0" smtClean="0"/>
              <a:t>integrationstesten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da-DK" sz="1400" dirty="0"/>
          </a:p>
          <a:p>
            <a:pPr lvl="0" algn="l"/>
            <a:r>
              <a:rPr lang="da-DK" sz="1400" b="1" dirty="0"/>
              <a:t>Kommentarer eller </a:t>
            </a:r>
            <a:r>
              <a:rPr lang="da-DK" sz="1400" b="1" dirty="0" smtClean="0"/>
              <a:t>spørgsmål?</a:t>
            </a:r>
            <a:endParaRPr lang="da-DK" sz="1400" b="1" dirty="0"/>
          </a:p>
          <a:p>
            <a:pPr algn="l"/>
            <a:endParaRPr lang="da-DK" b="1" dirty="0" smtClean="0">
              <a:solidFill>
                <a:srgbClr val="004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17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335598"/>
            <a:ext cx="8229600" cy="576262"/>
          </a:xfrm>
        </p:spPr>
        <p:txBody>
          <a:bodyPr/>
          <a:lstStyle/>
          <a:p>
            <a:r>
              <a:rPr lang="da-DK" dirty="0" smtClean="0"/>
              <a:t>4. Samlet overblik over projekter 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5128"/>
              </p:ext>
            </p:extLst>
          </p:nvPr>
        </p:nvGraphicFramePr>
        <p:xfrm>
          <a:off x="355599" y="1437812"/>
          <a:ext cx="8229603" cy="338148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74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96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4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993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</a:rPr>
                        <a:t>2016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</a:rPr>
                        <a:t>2017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Mar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err="1">
                          <a:effectLst/>
                        </a:rPr>
                        <a:t>apr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maj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err="1">
                          <a:effectLst/>
                        </a:rPr>
                        <a:t>jun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Jul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err="1">
                          <a:effectLst/>
                        </a:rPr>
                        <a:t>Aug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err="1">
                          <a:effectLst/>
                        </a:rPr>
                        <a:t>Sep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err="1">
                          <a:effectLst/>
                        </a:rPr>
                        <a:t>Okt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err="1">
                          <a:effectLst/>
                        </a:rPr>
                        <a:t>Nov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err="1">
                          <a:effectLst/>
                        </a:rPr>
                        <a:t>Dec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>
                          <a:effectLst/>
                        </a:rPr>
                        <a:t>Jan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>
                          <a:effectLst/>
                        </a:rPr>
                        <a:t>Feb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>
                          <a:effectLst/>
                        </a:rPr>
                        <a:t>Mar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err="1">
                          <a:effectLst/>
                        </a:rPr>
                        <a:t>Apr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Maj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Jun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MAT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SFE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Ejerlejl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BPFG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EJF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Drift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EBR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r>
                        <a:rPr lang="da-DK" sz="1000" u="none" strike="noStrike" dirty="0" smtClean="0">
                          <a:effectLst/>
                        </a:rPr>
                        <a:t>Fabriksprøve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Drift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712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BBR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BFE-</a:t>
                      </a:r>
                      <a:r>
                        <a:rPr lang="da-DK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</a:t>
                      </a:r>
                      <a:endParaRPr lang="da-DK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 drift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DAR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502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DAGI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 err="1">
                          <a:effectLst/>
                        </a:rPr>
                        <a:t>Suppl</a:t>
                      </a:r>
                      <a:r>
                        <a:rPr lang="da-DK" sz="1000" u="none" strike="noStrike" dirty="0">
                          <a:effectLst/>
                        </a:rPr>
                        <a:t> bynavn, </a:t>
                      </a:r>
                      <a:r>
                        <a:rPr lang="da-DK" sz="1000" u="none" strike="noStrike" dirty="0" err="1">
                          <a:effectLst/>
                        </a:rPr>
                        <a:t>Afst_områd</a:t>
                      </a:r>
                      <a:r>
                        <a:rPr lang="da-DK" sz="1000" u="none" strike="noStrike" dirty="0">
                          <a:effectLst/>
                        </a:rPr>
                        <a:t>, </a:t>
                      </a:r>
                      <a:r>
                        <a:rPr lang="da-DK" sz="1000" u="none" strike="noStrike" dirty="0" err="1">
                          <a:effectLst/>
                        </a:rPr>
                        <a:t>Men_afst_omr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DS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 err="1">
                          <a:effectLst/>
                        </a:rPr>
                        <a:t>GeoDK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CPR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CVR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ESR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E&amp;E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DAF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167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TL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BFE-nr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</a:rPr>
                        <a:t> 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08" marR="8608" marT="86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0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335598"/>
            <a:ext cx="8229600" cy="576262"/>
          </a:xfrm>
        </p:spPr>
        <p:txBody>
          <a:bodyPr/>
          <a:lstStyle/>
          <a:p>
            <a:r>
              <a:rPr lang="da-DK" dirty="0" smtClean="0"/>
              <a:t>4. Samlet overblik over testmiljøer 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929640" y="145542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b="1" dirty="0" smtClean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Behov for tegning over testmiljøer?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a-DK" dirty="0" smtClean="0">
                <a:latin typeface="+mj-lt"/>
                <a:ea typeface="+mj-ea"/>
                <a:cs typeface="+mj-cs"/>
              </a:rPr>
              <a:t>De enkelte registres testmiljøer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a-DK" dirty="0" smtClean="0">
                <a:latin typeface="+mj-lt"/>
                <a:ea typeface="+mj-ea"/>
                <a:cs typeface="+mj-cs"/>
              </a:rPr>
              <a:t>Ajourføringsservices, udstillingsservices og hændelser fra DAF? </a:t>
            </a:r>
          </a:p>
          <a:p>
            <a:pPr algn="l"/>
            <a:endParaRPr lang="da-DK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78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335598"/>
            <a:ext cx="8229600" cy="576262"/>
          </a:xfrm>
        </p:spPr>
        <p:txBody>
          <a:bodyPr/>
          <a:lstStyle/>
          <a:p>
            <a:r>
              <a:rPr lang="da-DK" dirty="0" smtClean="0"/>
              <a:t>5. Aktionsliste 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25-01-2016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1493520" y="1455420"/>
            <a:ext cx="544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b="1" dirty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Er der kommet nye </a:t>
            </a:r>
            <a:r>
              <a:rPr lang="da-DK" b="1" dirty="0" smtClean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input til aktionslisten i løbet af mødet?</a:t>
            </a:r>
            <a:endParaRPr lang="da-DK" b="1" dirty="0">
              <a:solidFill>
                <a:srgbClr val="004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80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335598"/>
            <a:ext cx="8229600" cy="576262"/>
          </a:xfrm>
        </p:spPr>
        <p:txBody>
          <a:bodyPr/>
          <a:lstStyle/>
          <a:p>
            <a:r>
              <a:rPr lang="da-DK" dirty="0" smtClean="0"/>
              <a:t>6. Risici 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25-01-2016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1493520" y="1455420"/>
            <a:ext cx="544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b="1" dirty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Er der kommet nye risici frem i løbet af </a:t>
            </a:r>
            <a:r>
              <a:rPr lang="da-DK" b="1" dirty="0" smtClean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mødet?</a:t>
            </a:r>
            <a:endParaRPr lang="da-DK" b="1" dirty="0">
              <a:solidFill>
                <a:srgbClr val="004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37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335598"/>
            <a:ext cx="8229600" cy="576262"/>
          </a:xfrm>
        </p:spPr>
        <p:txBody>
          <a:bodyPr/>
          <a:lstStyle/>
          <a:p>
            <a:r>
              <a:rPr lang="da-DK" dirty="0" smtClean="0"/>
              <a:t>7. Eventuelt 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25-01-2016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929640" y="1455420"/>
            <a:ext cx="7162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b="1" dirty="0" smtClean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Input til det videre arbejde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a-DK" dirty="0" smtClean="0">
                <a:latin typeface="+mj-lt"/>
                <a:ea typeface="+mj-ea"/>
                <a:cs typeface="+mj-cs"/>
              </a:rPr>
              <a:t>Møder med projektledere og testmanagere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da-DK" dirty="0" smtClean="0">
                <a:latin typeface="+mj-lt"/>
                <a:ea typeface="+mj-ea"/>
                <a:cs typeface="+mj-cs"/>
              </a:rPr>
              <a:t>Status, opgaver og forventningsafstemning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a-DK" dirty="0" smtClean="0">
                <a:latin typeface="+mj-lt"/>
                <a:ea typeface="+mj-ea"/>
                <a:cs typeface="+mj-cs"/>
              </a:rPr>
              <a:t>Workshop/møde på fredag d. 12. februar? </a:t>
            </a:r>
          </a:p>
          <a:p>
            <a:pPr lvl="1" algn="l"/>
            <a:r>
              <a:rPr lang="da-DK" sz="2000" dirty="0" smtClean="0">
                <a:latin typeface="+mj-lt"/>
                <a:ea typeface="+mj-ea"/>
                <a:cs typeface="+mj-cs"/>
              </a:rPr>
              <a:t>Emner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ea typeface="+mj-ea"/>
                <a:cs typeface="+mj-cs"/>
              </a:rPr>
              <a:t>Testafvikling/værktøjer/styring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ea typeface="+mj-ea"/>
                <a:cs typeface="+mj-cs"/>
              </a:rPr>
              <a:t>Testmiljøer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da-DK" sz="2000" dirty="0" smtClean="0">
                <a:latin typeface="+mj-lt"/>
                <a:ea typeface="+mj-ea"/>
                <a:cs typeface="+mj-cs"/>
              </a:rPr>
              <a:t>Detailplan for forberedelse og gennemførelse af snitfladetest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a-DK" dirty="0">
                <a:latin typeface="+mj-lt"/>
                <a:ea typeface="+mj-ea"/>
                <a:cs typeface="+mj-cs"/>
              </a:rPr>
              <a:t>Vinterferie?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da-DK" dirty="0" smtClean="0">
                <a:latin typeface="+mj-lt"/>
                <a:ea typeface="+mj-ea"/>
                <a:cs typeface="+mj-cs"/>
              </a:rPr>
              <a:t>Andet?</a:t>
            </a:r>
          </a:p>
          <a:p>
            <a:pPr algn="l"/>
            <a:endParaRPr lang="da-DK" b="1" dirty="0">
              <a:solidFill>
                <a:srgbClr val="004600"/>
              </a:solidFill>
              <a:latin typeface="+mj-lt"/>
              <a:ea typeface="+mj-ea"/>
              <a:cs typeface="+mj-cs"/>
            </a:endParaRPr>
          </a:p>
          <a:p>
            <a:pPr algn="l"/>
            <a:endParaRPr lang="da-DK" b="1" dirty="0" smtClean="0">
              <a:solidFill>
                <a:srgbClr val="004600"/>
              </a:solidFill>
              <a:latin typeface="+mj-lt"/>
              <a:ea typeface="+mj-ea"/>
              <a:cs typeface="+mj-cs"/>
            </a:endParaRPr>
          </a:p>
          <a:p>
            <a:pPr algn="l"/>
            <a:endParaRPr lang="da-DK" b="1" dirty="0" smtClean="0">
              <a:solidFill>
                <a:srgbClr val="004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81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900" y="477838"/>
            <a:ext cx="8229600" cy="576262"/>
          </a:xfrm>
        </p:spPr>
        <p:txBody>
          <a:bodyPr/>
          <a:lstStyle/>
          <a:p>
            <a:r>
              <a:rPr lang="da-DK" dirty="0"/>
              <a:t>Ansvarlige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323850" y="6524625"/>
            <a:ext cx="2170113" cy="3333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25-01-2016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017997"/>
              </p:ext>
            </p:extLst>
          </p:nvPr>
        </p:nvGraphicFramePr>
        <p:xfrm>
          <a:off x="501650" y="977900"/>
          <a:ext cx="8605838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6217116" imgH="4082663" progId="Word.Document.12">
                  <p:embed/>
                </p:oleObj>
              </mc:Choice>
              <mc:Fallback>
                <p:oleObj name="Document" r:id="rId3" imgW="6217116" imgH="4082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977900"/>
                        <a:ext cx="8605838" cy="564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2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" y="528638"/>
            <a:ext cx="8229600" cy="576262"/>
          </a:xfrm>
        </p:spPr>
        <p:txBody>
          <a:bodyPr/>
          <a:lstStyle/>
          <a:p>
            <a:r>
              <a:rPr lang="da-DK" dirty="0" smtClean="0"/>
              <a:t>Mail Adresser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9900" y="1108074"/>
            <a:ext cx="8229600" cy="4987925"/>
          </a:xfrm>
        </p:spPr>
        <p:txBody>
          <a:bodyPr/>
          <a:lstStyle/>
          <a:p>
            <a:r>
              <a:rPr lang="da-DK" sz="1800" dirty="0"/>
              <a:t>Amina Schmidt </a:t>
            </a:r>
            <a:r>
              <a:rPr lang="da-DK" sz="1800" dirty="0" smtClean="0"/>
              <a:t>		as@e-nettet.dk</a:t>
            </a:r>
            <a:endParaRPr lang="da-DK" sz="1800" dirty="0"/>
          </a:p>
          <a:p>
            <a:r>
              <a:rPr lang="da-DK" sz="1800" dirty="0"/>
              <a:t>Annette Petersen </a:t>
            </a:r>
            <a:r>
              <a:rPr lang="da-DK" sz="1800" dirty="0" smtClean="0"/>
              <a:t>	anpet@gst.dk</a:t>
            </a:r>
            <a:endParaRPr lang="da-DK" sz="1800" dirty="0"/>
          </a:p>
          <a:p>
            <a:r>
              <a:rPr lang="da-DK" sz="1800" dirty="0"/>
              <a:t>Bo Dalsby </a:t>
            </a:r>
            <a:r>
              <a:rPr lang="da-DK" sz="1800" dirty="0" smtClean="0"/>
              <a:t>		bo.dalsby@skat.dk</a:t>
            </a:r>
            <a:endParaRPr lang="da-DK" sz="1800" dirty="0"/>
          </a:p>
          <a:p>
            <a:r>
              <a:rPr lang="da-DK" sz="1800" dirty="0"/>
              <a:t>Henrik Løje </a:t>
            </a:r>
            <a:r>
              <a:rPr lang="da-DK" sz="1800" dirty="0" smtClean="0"/>
              <a:t>		henlo@gst.dk</a:t>
            </a:r>
            <a:endParaRPr lang="da-DK" sz="1800" dirty="0"/>
          </a:p>
          <a:p>
            <a:r>
              <a:rPr lang="da-DK" sz="1800" dirty="0"/>
              <a:t>Jakob Schou </a:t>
            </a:r>
            <a:r>
              <a:rPr lang="da-DK" sz="1800" dirty="0" smtClean="0"/>
              <a:t>		jasch@gst.dk</a:t>
            </a:r>
            <a:endParaRPr lang="da-DK" sz="1800" dirty="0"/>
          </a:p>
          <a:p>
            <a:r>
              <a:rPr lang="da-DK" sz="1800" dirty="0"/>
              <a:t>Jeanne Olsen </a:t>
            </a:r>
            <a:r>
              <a:rPr lang="da-DK" sz="1800" dirty="0" smtClean="0"/>
              <a:t>		jo@cpr.dk</a:t>
            </a:r>
            <a:endParaRPr lang="da-DK" sz="1800" dirty="0"/>
          </a:p>
          <a:p>
            <a:r>
              <a:rPr lang="da-DK" sz="1800" dirty="0"/>
              <a:t>Jørgen Larsen De Martino jolde@gst.dk</a:t>
            </a:r>
          </a:p>
          <a:p>
            <a:r>
              <a:rPr lang="da-DK" sz="1800" dirty="0"/>
              <a:t>Jørgen Skrubbeltrang </a:t>
            </a:r>
            <a:r>
              <a:rPr lang="da-DK" sz="1800" dirty="0" smtClean="0"/>
              <a:t>	joesk@gst.dk</a:t>
            </a:r>
            <a:endParaRPr lang="da-DK" sz="1800" dirty="0"/>
          </a:p>
          <a:p>
            <a:r>
              <a:rPr lang="da-DK" sz="1800" dirty="0"/>
              <a:t>Lise Pedersen </a:t>
            </a:r>
            <a:r>
              <a:rPr lang="da-DK" sz="1800" dirty="0" smtClean="0"/>
              <a:t>		Lise.Pedersen@gst.dk</a:t>
            </a:r>
            <a:endParaRPr lang="da-DK" sz="1800" dirty="0"/>
          </a:p>
          <a:p>
            <a:r>
              <a:rPr lang="da-DK" sz="1800" dirty="0"/>
              <a:t>Morten Romanow Bøgemose morbo@gst.dk</a:t>
            </a:r>
          </a:p>
          <a:p>
            <a:r>
              <a:rPr lang="da-DK" sz="1800" dirty="0"/>
              <a:t>Morten Rostved </a:t>
            </a:r>
            <a:r>
              <a:rPr lang="da-DK" sz="1800" dirty="0" smtClean="0"/>
              <a:t>	moro@kombit.dk</a:t>
            </a:r>
            <a:endParaRPr lang="da-DK" sz="1800" dirty="0"/>
          </a:p>
          <a:p>
            <a:r>
              <a:rPr lang="da-DK" sz="1800" dirty="0"/>
              <a:t>Peter Laulund </a:t>
            </a:r>
            <a:r>
              <a:rPr lang="da-DK" sz="1800" dirty="0" smtClean="0"/>
              <a:t>		pelau@gst.dk</a:t>
            </a:r>
            <a:endParaRPr lang="da-DK" sz="1800" dirty="0"/>
          </a:p>
          <a:p>
            <a:r>
              <a:rPr lang="da-DK" sz="1800" dirty="0"/>
              <a:t>Peter Snedker </a:t>
            </a:r>
            <a:r>
              <a:rPr lang="da-DK" sz="1800" dirty="0" smtClean="0"/>
              <a:t>		pesne@gst.dk</a:t>
            </a:r>
            <a:endParaRPr lang="da-DK" sz="1800" dirty="0"/>
          </a:p>
          <a:p>
            <a:r>
              <a:rPr lang="da-DK" sz="1800" dirty="0"/>
              <a:t>Tadeusz Tajchman </a:t>
            </a:r>
            <a:r>
              <a:rPr lang="da-DK" sz="1800" dirty="0" smtClean="0"/>
              <a:t>	tat@gst.dk</a:t>
            </a:r>
            <a:endParaRPr lang="da-DK" sz="1800" dirty="0"/>
          </a:p>
          <a:p>
            <a:r>
              <a:rPr lang="da-DK" sz="1800" dirty="0"/>
              <a:t>Trine </a:t>
            </a:r>
            <a:r>
              <a:rPr lang="da-DK" sz="1800" dirty="0" err="1"/>
              <a:t>Wrist</a:t>
            </a:r>
            <a:r>
              <a:rPr lang="da-DK" sz="1800" dirty="0"/>
              <a:t> Lundorf </a:t>
            </a:r>
            <a:r>
              <a:rPr lang="da-DK" sz="1800" dirty="0" smtClean="0"/>
              <a:t>	TWL@skm.dk</a:t>
            </a: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23850" y="6524625"/>
            <a:ext cx="2170113" cy="2571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25-01-2016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Ejendomsdataprogrammet - Projektforum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85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522" y="536030"/>
            <a:ext cx="8229600" cy="816520"/>
          </a:xfrm>
        </p:spPr>
        <p:txBody>
          <a:bodyPr/>
          <a:lstStyle/>
          <a:p>
            <a:pPr marL="457200" indent="-457200"/>
            <a:r>
              <a:rPr lang="da-DK" dirty="0" smtClean="0"/>
              <a:t>2. Status for testprojektet</a:t>
            </a: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4690"/>
            <a:ext cx="9144000" cy="54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858838"/>
            <a:ext cx="8229600" cy="576262"/>
          </a:xfrm>
        </p:spPr>
        <p:txBody>
          <a:bodyPr/>
          <a:lstStyle/>
          <a:p>
            <a:r>
              <a:rPr lang="da-DK" dirty="0" smtClean="0"/>
              <a:t>Adgang til projektforum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25-01-2016</a:t>
            </a:r>
            <a:endParaRPr lang="da-DK" dirty="0"/>
          </a:p>
          <a:p>
            <a:pPr>
              <a:defRPr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Testforum</a:t>
            </a:r>
            <a:endParaRPr lang="da-DK" dirty="0"/>
          </a:p>
          <a:p>
            <a:pPr>
              <a:defRPr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6" y="1824830"/>
            <a:ext cx="1296486" cy="9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31592"/>
              </p:ext>
            </p:extLst>
          </p:nvPr>
        </p:nvGraphicFramePr>
        <p:xfrm>
          <a:off x="2425700" y="1824830"/>
          <a:ext cx="5511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071">
                <a:tc gridSpan="2">
                  <a:txBody>
                    <a:bodyPr/>
                    <a:lstStyle/>
                    <a:p>
                      <a:r>
                        <a:rPr lang="da-DK" sz="1200" b="0" dirty="0" smtClean="0">
                          <a:solidFill>
                            <a:srgbClr val="0070C0"/>
                          </a:solidFill>
                        </a:rPr>
                        <a:t>Ejendomsdataprogrammet</a:t>
                      </a:r>
                      <a:endParaRPr lang="da-DK" sz="1200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71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Url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http://grunddata-ejendom-adresse.dk/ejendomsdataprogrammet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71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Brugernavn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ejdprogram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71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Adgangskode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gd1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72231"/>
              </p:ext>
            </p:extLst>
          </p:nvPr>
        </p:nvGraphicFramePr>
        <p:xfrm>
          <a:off x="2425700" y="3202780"/>
          <a:ext cx="54991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071">
                <a:tc gridSpan="2">
                  <a:txBody>
                    <a:bodyPr/>
                    <a:lstStyle/>
                    <a:p>
                      <a:r>
                        <a:rPr lang="da-DK" sz="12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Adresseprogrammet</a:t>
                      </a:r>
                      <a:endParaRPr lang="da-DK" sz="12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71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Url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http://grunddata-ejendom-adresse.dk/adresseprogrammet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71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Brugernavn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adrprogram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71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Adgangskode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gd2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2" y="3202780"/>
            <a:ext cx="1296000" cy="9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64705"/>
              </p:ext>
            </p:extLst>
          </p:nvPr>
        </p:nvGraphicFramePr>
        <p:xfrm>
          <a:off x="2425214" y="4636726"/>
          <a:ext cx="54991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071">
                <a:tc gridSpan="2">
                  <a:txBody>
                    <a:bodyPr/>
                    <a:lstStyle/>
                    <a:p>
                      <a:r>
                        <a:rPr lang="da-DK" sz="12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Datafordeler</a:t>
                      </a:r>
                      <a:endParaRPr lang="da-DK" sz="12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71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Url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http://grunddata-ejendom-adresse.dk/datafordeleren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71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Brugernavn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daf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71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Adgangskode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gd7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6" y="4636726"/>
            <a:ext cx="1296000" cy="9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2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25-01-2016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56412"/>
              </p:ext>
            </p:extLst>
          </p:nvPr>
        </p:nvGraphicFramePr>
        <p:xfrm>
          <a:off x="1115616" y="620688"/>
          <a:ext cx="6120680" cy="551254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8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1" dirty="0">
                          <a:effectLst/>
                        </a:rPr>
                        <a:t>Snitfladetest</a:t>
                      </a:r>
                      <a:endParaRPr lang="da-DK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b="0" dirty="0">
                          <a:effectLst/>
                        </a:rPr>
                        <a:t>Benævnelse for registerprojekterne egen test af ajourføringsservices og DAF </a:t>
                      </a:r>
                      <a:r>
                        <a:rPr lang="da-DK" sz="1200" b="0" dirty="0" smtClean="0">
                          <a:effectLst/>
                        </a:rPr>
                        <a:t>tjenester.</a:t>
                      </a:r>
                      <a:endParaRPr lang="da-DK" sz="1400" b="0" dirty="0">
                        <a:effectLst/>
                      </a:endParaRPr>
                    </a:p>
                  </a:txBody>
                  <a:tcPr marL="53889" marR="538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Integrationstest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Benævnelse for den del af fællestesten, der omfatter de tværgående forretningsprocesser mellem registerprojekterne i GD1 og GD2</a:t>
                      </a:r>
                      <a:endParaRPr lang="da-DK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Anvendertest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Benævnelse for den del af fællestesten, der involverer GD1 og GD2 registerprojekternes primære anvendere, som ikke selv er en del af registerprojekterne i GD1 og GD2</a:t>
                      </a:r>
                      <a:endParaRPr lang="da-DK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 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Systemtest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Fælles benævnelse for snitfladetest, integrationstest og anvendertest. </a:t>
                      </a:r>
                      <a:endParaRPr lang="da-DK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Begrebet anvendes til at skelne mellem kvalitetssikring af dokumenter og kvalitetssikring af de udviklede programmer.</a:t>
                      </a:r>
                      <a:endParaRPr lang="da-DK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Testdata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Testdata er et større udvalg af sammenhængende data fra flere grunddataregistre. Testdata bruges til integrationstest og snitfladetest.</a:t>
                      </a:r>
                      <a:endParaRPr lang="da-DK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 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Prøvedata</a:t>
                      </a:r>
                      <a:endParaRPr lang="da-DK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Prøvedata er de data, som bruges til integration af registrene på DAF. Prøvedata er en del af dataleverancespecifikationen.</a:t>
                      </a:r>
                      <a:endParaRPr lang="da-DK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Produktionsdata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Produktionsdata er de data, der er i produktionen.</a:t>
                      </a:r>
                      <a:endParaRPr lang="da-DK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89" marR="538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kstboks 8"/>
          <p:cNvSpPr txBox="1"/>
          <p:nvPr/>
        </p:nvSpPr>
        <p:spPr>
          <a:xfrm>
            <a:off x="2202180" y="137160"/>
            <a:ext cx="418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004600"/>
                </a:solidFill>
                <a:latin typeface="+mj-lt"/>
                <a:ea typeface="+mj-ea"/>
                <a:cs typeface="+mj-cs"/>
              </a:rPr>
              <a:t>3. Fælles begreber</a:t>
            </a:r>
          </a:p>
        </p:txBody>
      </p:sp>
    </p:spTree>
    <p:extLst>
      <p:ext uri="{BB962C8B-B14F-4D97-AF65-F5344CB8AC3E}">
        <p14:creationId xmlns:p14="http://schemas.microsoft.com/office/powerpoint/2010/main" val="20995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375" y="528638"/>
            <a:ext cx="8229600" cy="576262"/>
          </a:xfrm>
        </p:spPr>
        <p:txBody>
          <a:bodyPr/>
          <a:lstStyle/>
          <a:p>
            <a:r>
              <a:rPr lang="da-DK" dirty="0" smtClean="0"/>
              <a:t>2. Status for projekterne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25-01-2016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1303867" y="1055793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 smtClean="0"/>
              <a:t>Noget nyt?</a:t>
            </a:r>
          </a:p>
          <a:p>
            <a:pPr algn="l"/>
            <a:endParaRPr lang="da-DK" dirty="0"/>
          </a:p>
          <a:p>
            <a:pPr algn="l"/>
            <a:endParaRPr lang="da-DK" dirty="0" smtClean="0"/>
          </a:p>
          <a:p>
            <a:pPr algn="l"/>
            <a:endParaRPr lang="da-DK" dirty="0" smtClean="0"/>
          </a:p>
        </p:txBody>
      </p:sp>
      <p:sp>
        <p:nvSpPr>
          <p:cNvPr id="3" name="AutoShape 2" descr="Image result for sta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4" descr="data:image/jpeg;base64,/9j/4AAQSkZJRgABAQAAAQABAAD/2wCEAAkGBxAQEBAQEBMVFRUQDxAQDxEQEBAQDw8SFREWFxUWFxYYHSggGBolGxUVITEiJSkrLi4wGCA/ODMsNyguLisBCgoKDg0OGxAQGysmHyYuLS8vNzUtKys3MisvLS03LystLC43Kzc1NTcuNTcuNS0tLiswLS43NzIrLTY3NzEtK//AABEIANMA7wMBIgACEQEDEQH/xAAbAAEAAQUBAAAAAAAAAAAAAAAABQECAwQGB//EAEgQAAIBAgMEBQcIBQwDAQAAAAECAAMRBBIhBRMxQQYiUWFxFDJSgZGxwSNCU3OSodHhBxVik/AkMzRjcnSio7KzwtIlQ4IW/8QAGQEBAAMBAQAAAAAAAAAAAAAAAAMEBQIB/8QAMREBAAEDAQQIBQQDAAAAAAAAAAECAxEEEhMh8AUxMzRBYYGhFCJRcdGxweHxFVJT/9oADAMBAAIRAxEAPwD3GIiAiIgIiICIiAiUJlhqiBkiYt8JUVhAyRKKwPCVgIiICIiAiIgIiICIiAiIgIiICIiAiIgIiICIiAllWoFBJ5S+Qm2sX1wg+aLnxP5e+Bmq4u5+Ex+USKOIlPKIEt5RHlEiPKJXyiBMLiZv4XEh9OY++cyMRMtHGFSGHIwOpiW0nDKGHAgEeuXQEREBERAREQEREBERAREQEREBERAREQEREBOH2pib1qvdUYew2+E7iecdIiaeKrKeb5x4MM3xgXnESnlEiTiY8pgSvlEr5RInyiPKYEuMRLhiJDeUy4YiB6N0drZ6C/ssy/ff4yTkL0QU+Sq3ps7DwzW+EmoCIiAiIgIiICIiAiIgIiICIiAiIgIiICIiAnG/pC2aSi4pBfdjJWA9C+jeok38e6dlKOoIIIBBBBBFwQeIMDww4mU8qnTdLug9SkWrYMF6epaiLmpT/sD5693Ed/LhDV+7Q9xgS3lUeVSI3srvYEt5TNrZ6vXqJSp6tUYKvd2k9wFyfCROzcJWxNQUqCF2PJeCjtY8FHeZ650Q6LLglzuQ9ZxZ3HmoPRS/Lv5/dAnsHhhSppTXgiKo77DjM0RAREQEREBERAREQEREBERAREQEREBERAREQERMdesqKWY2A++Be7AAkkADiSbATh+ldDZuJJLU3NT6bDqqNf8AaLWD+sHum1tXa28NidAdF5evtM0soMDy7bFbD4Spuqxq3Kh1K01IKkkD53HSS3RrAYbEBa7740TeyoqJUYq1jcsdF0PDXwkf+mGkqjC2FmO/sRxygJce0id5szD06dCkFAVRSQKNAoGUWEDpdi7TwNBBTo0mpLzG7BJPaxBJY95vJmltWg3Bx6wy+8TimqgC4t6ph/WajnA9FSsreawPgQZcTPPk2oO2Ru0ttEZrsbDgL6CB6S20qIYKHBY8l6x+6ZBiRPM+hW0d5XqMTwygeu/4SY2xtKtQxIsC1I08xYEdXU30vc+qB3C1AZfOcwe1FdQQeIklgceGbIefm/hAkYiICIiAiIgIiICIiAiIgIlHYAEngASfASD/AP0KltLW8dYE7E1KO0KbDjbxm0rAi4N+8awKO4UEnQAXM4vpDtksTbQDgJNbe2kFBUHx7zPOtr4w1GFOkCzu2VEXVmY8hAwUcRXxGIyUhcUwatYk2VUHf2k2AHMnxnXURoJlwWwxgMDkaxrYmohruO0XYKP2VAI9ZPOUEDyv9MzfK4QdlKufa1P/AKzt8FhjVw9EkmzUaJtc2saag85wP6YXvi6C9mGv9qo3/WeidGHzYHBt24TDn/KWBH42jUQWS5voq35mwHE+qSK/o4xbAFsVTDEaqKTsoPZmzC/sjaWguOI1HiNROw27tgU6aZDY1ED35qh4W7z8DIb9+ixbm5X1Q7oomuqKYcFiuhmNon+fwx7mqVEf7OQ++YafQrG1WG9ZFQ6lkO8YjuVsv3kSbw1V3qoXutIsSzHRTYEi5PG5Ak95dT+kX7QlfQ6m5qKZrqp2Y8Pr90l+3TbnZicygtr7Op4HDIaAyrRuWLnNVrM9gSxA87qjuFuQmt0dx74xKykqR1NCWzpYk3ta2vC9+3TWdKcbT+kX7QlBi6X0i/aEvIHHbQxowFbdG+VlDjQhQSTcA8+F+68luiu0hWq75yVpUtQxR8rsdAAbW0vf2SabE0jxdD4sDDYmkQVLqQRYjMOE8nOOBHm6HDY6lU0R1Y9gIzezjNieXK1VCxsxRXIV9eAbRgw4eInadGNsGuDTc3dAGB5unC57wbA+ImZpOkZuXNzdp2avD6StXdPFNO3ROYTsRE1FUiIgIiICIiAiIgUZQQQdQRYjtE4jaPQypTJqYSqWA13FUi9uxanuzeszr8di1pKC3zmCjxsT8JE4vFluJuOzl7IHL4LFVjfMrLYkWbThN4491BsxHbYkA+M28Q6kSA2lilQG5gY93isbVNKiOFt47aU6YPMnt7ANT7TO06N9F6GCGYfKVWFnrOOtbmFHzF7vaTMnRHC7vCU7rlapmquCLHrG6378uUeqTMDl+mGIs9BO6ox9qgfGRArzL08cjEUvqf8Am35TnxioHnn6VKubHr3YWl/uVPynofRGt/4/Bf3WgP8ALE5vpL0bp42qlXeGmwCpUsMwemCToD5ranXhrwMn8GEpU0pU9FpoqICbmwFhrA3NpVuqZm2hXLLRvywmGH+UD7yZE41iVMkcaLLR/umF/wBlZkdNd29YW9F2no6Oq6rTpjTrZEQMcoJI4ewE+qaONrbsquRGZyAqhzcAsFzscvVQEi59lzpM+PwK4igKbC+lNh1ijKRYgqw1Vh2zW2fsupTUiowqVKlRGq1nbrOqOCi5ctgABa3C5Y85qRlDGxjM9f0/nn8XUcXhyBmZVORX+UG6DKysQyhuRCOe0ZTe0qmKwrLmz0wLuOsyDzahpk8eGZSLzKNkUrW6x6gpgl2LBACFUHjpmax468Zamx6IbNYk5g5Ym7FxVNXNfiOsToLC2lrTtExYhSCwWmLDgbD0bn+O6aRw9cOTy4Bd2tr3I0N+6+vb6p0FotAj0rOVKMlhkqAm3GwNvcfymv0MY+Vp9XUv3iw09oHskpiPMf8AsN7jIvoV/S1+qf4TI13erH3n9lux2Vb0OIia6oREQEREBERAREQNPa2BFek1MmxOqN6LDUH+OV559jNpVMIxpYpShGisfMfvVuBH8G09NlGAPHXxgeY4WricXphqbMD/AOw9WiPFzofAXPdOo2H0Pp0mFXENvqo1AI+Rpn9lT5x7z6gJ00QKxKRA4v8ASLR1w9T6xD/hI/5TjWE9G6cYbPhGbnSdH9V8p+5r+qediBGYquykAAkkgAAEkkmwAA4mbuymNQ2IIIJBBBBBHEEcjNetUFOvh6h4U8TQc89FqqT7p0OzsIS9SsRY1atSqR2Z3LW++BrbTo5aZPdJPpHSyVAno0KC+ymB8Jh2hT3j06Q/9lWnT+0wHxm70z/pT/V0/cZk9M929YWtH2jPtLHChh0qMHKg0hUNO5ZENrtYa2HO2tjflNN8YKx/kzndo9IVa4quynM6g06dzYnK1y3zbi2uqygK7pc2gypqL3vpa1ud7TUpU8PRUKCURWzBSpp0wxfN2AedrbtmnETjyRxVTEYx83Pg0124wpN1ArCnXqUg+ZFKLTV6Ys2rOQ4FtLlKhuLTZ/XgtfdkDMEuzBcrnLo+nUC5usdcuVtDaSa1LgHXUX1BB9YPCC07QoXEdILI+Sm2YUndC2tMkUTUGo4iwY9+XvEurbe1AVLE1QgLsOAq00YW47zr3y9x10tJYvMdOq1hmFmsMwBuAbA8eehECKG3lqAoE1YMPPU2Bpo3rI3mo5ZW46XzdCP6WPqX+E3qdJG+SOl1crY2ZRcBrHs6w04TB0UwppY9qZ1tRcg+kCVsZma23VOos1+ESs2ao3dcO7iUiaasrEpIDA7SfF4ht0SMPRa2caeUOL3IPoXsBbjZjwy5g6CIiAiJSAiUgwKxLbxeBdKXlt4vAuvF5beam0cVu0uOJNh+MDPjKAq06lM8KiMh7ri08gcFSVbQqSCOwjQzt8RtCuvWSob9jWZT6j8Jx+Ko1sTi3smQVDndhcohIGci/abkDv7rwLNlbP39TeMOpTOn7T/l+E6DEYgILCY6tVKCBE0Ciw/jtkVhqVbG1d1RHe7nzKS9rH3DiYE30Qw5xGL3x8zDgm/I1GBCj1C59nbKdNP6U31VP/lOv2Rs+nhaK0afAasx852PFm7z+HZOP6aH+VH6mn72mV0x3b1ha0faMm0lqnDoaLBXU0XXOL02sRcPzC9pHC15o4as+Iy1a4CFatLc4YVFqFMtRc9RsvnNo1uQUX5mShxASnSJIBbdIuY2BZrAfE27pixuOamVWyszlbICVsCwXOx1soJHwmlERiJcRVVjZiPX9ePPvOY/DYHGU1yrUXzNNAwL7lRrm1UZwTpfW5I1tMtSji2ZrVMq6ZLrTZl6gF2I4sGzG1rEEa6Wm3R2lSKg5xfdir5jpnUhjmVW1I6jHS+kziqrXysDlNmsQcp7DbgZ2gR+EGJz3rMMpS+RQpVWNjlzWBOXUA21Fr6yWehvArK2U5QDdc4Nu641GvP2zXaY85HAkeBgblHDJRvUYlmIyl21a1/NVQLAXtoBc6XvLdgszbQzkdV8K27PcrKGU9jAnUd4mgK5VgztcA3DMbimbEH/AOSCQezjym85I+VS4KtdwNXpuB5wHM2Oo4Mp53nFdEV4z4Tl1FWHZXi80Nl7QFZeWZQM4BuLHzWXtU2Nj3EcQZp9I9rtRC0aFmxFfSkCMwpLezVWHMC4AHzmIGguR25au3sY+JqnZ+HJHDyyotxu0IB3QI4MwILEahSOBdTJ7A4RKNNadMWVQANAL6d38CaWwdlLhaWUau12quTdnYkkknmbkknmSeHASd4F0S28XgXSkRApeUJlCZYWgXXi8xlpQtAyZpTNMRaULwMuaQu2quZwvoj7z+VpJPVsCTyFzOfr1bkseZvA1q1UDjI3aG2EprYTHteudQJADCK1Oq9Q3Zvk6K30B0zOe2wNgO0nsgYKm0DXqKt7AsAT3E62nsGz8HSw6ClRUKo5Dix7WPEnvM8hwOynBByn2T0rZG0i6hX0dVFz6QGl/GBObycP0xP8pP1NP3vOr305DpU169/6pPe0y+mO7T94WdJ2jbxODSvhxScBlZKZIJIvbKeI1B04jhNfZ+y3pKVLZ2aojVK1Ry9VgjAovmgaAAcuJPMy7HYh6eGR0Q1LbjOinrsl1zZR8493PWadPEJiQHoDLSV6amqqmm9Vi6hkXgQoBsx7dORmhTMcPrh5EV7E8flzx/rnPpw2zsSkVdSWO8FmPUXlUBsFUBf5xuA468b3y4LAikWOYsWvckKAF3juFAA5Go3G5mnhtsEJSvTChggFmyqPNDdW1xqwsBcnuteatXb7mn1UUVNxvWAZnVGyqShFlPz117mHEGSK6eaYmmQmYmMDV2h/NVfq3/0mamwdpsqsGuRSp5s39WDbI3dc9U8r24GbO0T8lV+rf/SZo9G3ZDiGA87DtTBt1bllvf1AzL1momzfoqziMTlas29uiYxxysxnSdqWIptg1Z1FUBwUygswYPSW9tGIDE8AUJB0JHZdFMJfeYuswevVb5Q2IFIAdVFB1VQp6vcb8Xa/E4bHq+IXNSL2JUIup61gxtw1sL+FuFweow9Y0HV6ZuhAC62UrfRCeQuTlPzSbcCRLWk1G+o2sTHPgjvWt3Vh2N5W81cNiVqKHU6Ht0II0II5EHS0zBpaQst4vMYMuBgZBKyxZWBZMbS8zGxgWlpaWlpMsYwLi8sNSY2MwVGga+28aKdIn0mC/H4Tn/1kp5yU2tSSrTanUvY8wbEEcCD2zgto4EUyQlZz3GmCfaCPdAmMbVBubzBsaiDdzxJOvdfSQAFSx1c6cgB+MnNlYxEUBriw+cCIHSUwAJRsVkIbsOvhzkf+tqXpD1TXqYlqpC00Y3OrFSqgeJ4wOlXGg85A9IWvUVuTJl9akn3MPZN2jhSBqZix+HDIVbxBHEHkRK2s0+/tTQktXNiuKjD7Vo7tVqXBCqpGRmF1tqCB3XlVx+FHBjob2K1yL3vexFr318ZzlQ1UOUozjkyqdfEcpZ5S30VT920y/i9db+WbcTjyn8rW6sVcdp1f65oemfsVP+stO2KHp/4Kn4TlTiW+iqfu2/CWnEn6Op+7f8I+P1v/AD9p/JuLP+36OqO1aHp/4X/CY22pR9MfZb8Jy5xR+jqfu3/CKdYswUI4ueJRgB38J7/kNVHXb9pefD2vCpMbX2xRWi9iWLjIiKDmdm0AGn8fdOfo7fdHGFXrvcviWUnd0dLLSpgcSDYd5J4mRm28TUpFSAd/WBXDUvnYemdC5HKo33a9mnT/AKOOjQpgV31N7p+2/p96rqF7Tc9kuTZp1VETciPTnqj3nyjjHFybNXy88+0ec8O42DstKWHyOozVBmrdtzyuOzThzF5gr0jSYo3WVgTqPOHNrduvWHPiOYMvTBmDbCncMR5wKlCRfI2YAN4C5v2i8vU0xTTFMdUK8zMzmUXgcc1Gs1NDnO7FQpfzk4Lmbgj+iT5wFjwuJrDbYLEB6TID87PTcL42N/YDIfA4YD5OkNWJZjoMzHznYgceH3AchN/E4Jqa5ywOoDALa1zbt11InTxPAzIompgXvTQ/sj7tJurAuAlYEGBhaWGXGWmBhMsMyuJjIgY2mJ1mciWFYGhXoBuUj6uykPzRJwpLDTgQP6qQch7JUbOXsk0acoacCJGCA5S4Ye0kjTlDTgRxpTE+HkoaUtNKBDthJb5JJg0ZTcwIfySU8kkxuZTcwIY4UTUxOMp0eqRct5pFtPznQthrzSxGwaNTz0v6yJX1Wni/bmiZwls3d3XtYcbhtl062Ieq5HBVZgTnZfRHo99vznY4eqAAF0AAAA0AEy4bYVFBZUt6yffNtNnIOAnWns7q3FPW8u3NuqZWU657Ze+JNiDqCCCO0TKMEJd5EJMjQmH2juagF9DoDY6jsPf+E6MVs6lW4MCCO0EWMwpgAJs06FoGxheqqqOQA14mbqGalJZsiBsLKy1OEuga14lJUGBawmMiZSZZaBjIlpEy2lCIGIrLSszWlLQMOWUyTNljLAwZJTJM+WMsDXySmSbGWMsDW3cpu5s5YyQNbdxu5s5IyQNbdSopTZySuSBrinLhTmfLK5YGEJLgky5ZULAsCy4LL7SoEAizKolAJkQQLll0tEuga0pEQKREQKSkrECkpEQEpEQEpEQEREBERAREQKxEQKysRACViIFZUSkQMyiXiIgIMR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6" descr="data:image/jpeg;base64,/9j/4AAQSkZJRgABAQAAAQABAAD/2wCEAAkGBxAQEBAQEBMVFRUQDxAQDxEQEBAQDw8SFREWFxUWFxYYHSggGBolGxUVITEiJSkrLi4wGCA/ODMsNyguLisBCgoKDg0OGxAQGysmHyYuLS8vNzUtKys3MisvLS03LystLC43Kzc1NTcuNTcuNS0tLiswLS43NzIrLTY3NzEtK//AABEIANMA7wMBIgACEQEDEQH/xAAbAAEAAQUBAAAAAAAAAAAAAAAABQECAwQGB//EAEgQAAIBAgMEBQcIBQwDAQAAAAECAAMRBBIhBRMxQQYiUWFxFDJSgZGxwSNCU3OSodHhBxVik/AkMzRjcnSio7KzwtIlQ4IW/8QAGQEBAAMBAQAAAAAAAAAAAAAAAAMEBQIB/8QAMREBAAEDAQQIBQQDAAAAAAAAAAECAxEEEhMh8AUxMzRBYYGhFCJRcdGxweHxFVJT/9oADAMBAAIRAxEAPwD3GIiAiIgIiICIiAiUJlhqiBkiYt8JUVhAyRKKwPCVgIiICIiAiIgIiICIiAiIgIiICIiAiIgIiICIiAllWoFBJ5S+Qm2sX1wg+aLnxP5e+Bmq4u5+Ex+USKOIlPKIEt5RHlEiPKJXyiBMLiZv4XEh9OY++cyMRMtHGFSGHIwOpiW0nDKGHAgEeuXQEREBERAREQEREBERAREQEREBERAREQEREBOH2pib1qvdUYew2+E7iecdIiaeKrKeb5x4MM3xgXnESnlEiTiY8pgSvlEr5RInyiPKYEuMRLhiJDeUy4YiB6N0drZ6C/ssy/ff4yTkL0QU+Sq3ps7DwzW+EmoCIiAiIgIiICIiAiIgIiICIiAiIgIiICIiAnG/pC2aSi4pBfdjJWA9C+jeok38e6dlKOoIIIBBBBBFwQeIMDww4mU8qnTdLug9SkWrYMF6epaiLmpT/sD5693Ed/LhDV+7Q9xgS3lUeVSI3srvYEt5TNrZ6vXqJSp6tUYKvd2k9wFyfCROzcJWxNQUqCF2PJeCjtY8FHeZ650Q6LLglzuQ9ZxZ3HmoPRS/Lv5/dAnsHhhSppTXgiKo77DjM0RAREQEREBERAREQEREBERAREQEREBERAREQERMdesqKWY2A++Be7AAkkADiSbATh+ldDZuJJLU3NT6bDqqNf8AaLWD+sHum1tXa28NidAdF5evtM0soMDy7bFbD4Spuqxq3Kh1K01IKkkD53HSS3RrAYbEBa7740TeyoqJUYq1jcsdF0PDXwkf+mGkqjC2FmO/sRxygJce0id5szD06dCkFAVRSQKNAoGUWEDpdi7TwNBBTo0mpLzG7BJPaxBJY95vJmltWg3Bx6wy+8TimqgC4t6ph/WajnA9FSsreawPgQZcTPPk2oO2Ru0ttEZrsbDgL6CB6S20qIYKHBY8l6x+6ZBiRPM+hW0d5XqMTwygeu/4SY2xtKtQxIsC1I08xYEdXU30vc+qB3C1AZfOcwe1FdQQeIklgceGbIefm/hAkYiICIiAiIgIiICIiAiIgIlHYAEngASfASD/AP0KltLW8dYE7E1KO0KbDjbxm0rAi4N+8awKO4UEnQAXM4vpDtksTbQDgJNbe2kFBUHx7zPOtr4w1GFOkCzu2VEXVmY8hAwUcRXxGIyUhcUwatYk2VUHf2k2AHMnxnXURoJlwWwxgMDkaxrYmohruO0XYKP2VAI9ZPOUEDyv9MzfK4QdlKufa1P/AKzt8FhjVw9EkmzUaJtc2saag85wP6YXvi6C9mGv9qo3/WeidGHzYHBt24TDn/KWBH42jUQWS5voq35mwHE+qSK/o4xbAFsVTDEaqKTsoPZmzC/sjaWguOI1HiNROw27tgU6aZDY1ED35qh4W7z8DIb9+ixbm5X1Q7oomuqKYcFiuhmNon+fwx7mqVEf7OQ++YafQrG1WG9ZFQ6lkO8YjuVsv3kSbw1V3qoXutIsSzHRTYEi5PG5Ak95dT+kX7QlfQ6m5qKZrqp2Y8Pr90l+3TbnZicygtr7Op4HDIaAyrRuWLnNVrM9gSxA87qjuFuQmt0dx74xKykqR1NCWzpYk3ta2vC9+3TWdKcbT+kX7QlBi6X0i/aEvIHHbQxowFbdG+VlDjQhQSTcA8+F+68luiu0hWq75yVpUtQxR8rsdAAbW0vf2SabE0jxdD4sDDYmkQVLqQRYjMOE8nOOBHm6HDY6lU0R1Y9gIzezjNieXK1VCxsxRXIV9eAbRgw4eInadGNsGuDTc3dAGB5unC57wbA+ImZpOkZuXNzdp2avD6StXdPFNO3ROYTsRE1FUiIgIiICIiAiIgUZQQQdQRYjtE4jaPQypTJqYSqWA13FUi9uxanuzeszr8di1pKC3zmCjxsT8JE4vFluJuOzl7IHL4LFVjfMrLYkWbThN4491BsxHbYkA+M28Q6kSA2lilQG5gY93isbVNKiOFt47aU6YPMnt7ANT7TO06N9F6GCGYfKVWFnrOOtbmFHzF7vaTMnRHC7vCU7rlapmquCLHrG6378uUeqTMDl+mGIs9BO6ox9qgfGRArzL08cjEUvqf8Am35TnxioHnn6VKubHr3YWl/uVPynofRGt/4/Bf3WgP8ALE5vpL0bp42qlXeGmwCpUsMwemCToD5ranXhrwMn8GEpU0pU9FpoqICbmwFhrA3NpVuqZm2hXLLRvywmGH+UD7yZE41iVMkcaLLR/umF/wBlZkdNd29YW9F2no6Oq6rTpjTrZEQMcoJI4ewE+qaONrbsquRGZyAqhzcAsFzscvVQEi59lzpM+PwK4igKbC+lNh1ijKRYgqw1Vh2zW2fsupTUiowqVKlRGq1nbrOqOCi5ctgABa3C5Y85qRlDGxjM9f0/nn8XUcXhyBmZVORX+UG6DKysQyhuRCOe0ZTe0qmKwrLmz0wLuOsyDzahpk8eGZSLzKNkUrW6x6gpgl2LBACFUHjpmax468Zamx6IbNYk5g5Ym7FxVNXNfiOsToLC2lrTtExYhSCwWmLDgbD0bn+O6aRw9cOTy4Bd2tr3I0N+6+vb6p0FotAj0rOVKMlhkqAm3GwNvcfymv0MY+Vp9XUv3iw09oHskpiPMf8AsN7jIvoV/S1+qf4TI13erH3n9lux2Vb0OIia6oREQEREBERAREQNPa2BFek1MmxOqN6LDUH+OV559jNpVMIxpYpShGisfMfvVuBH8G09NlGAPHXxgeY4WricXphqbMD/AOw9WiPFzofAXPdOo2H0Pp0mFXENvqo1AI+Rpn9lT5x7z6gJ00QKxKRA4v8ASLR1w9T6xD/hI/5TjWE9G6cYbPhGbnSdH9V8p+5r+qediBGYquykAAkkgAAEkkmwAA4mbuymNQ2IIIJBBBBBHEEcjNetUFOvh6h4U8TQc89FqqT7p0OzsIS9SsRY1atSqR2Z3LW++BrbTo5aZPdJPpHSyVAno0KC+ymB8Jh2hT3j06Q/9lWnT+0wHxm70z/pT/V0/cZk9M929YWtH2jPtLHChh0qMHKg0hUNO5ZENrtYa2HO2tjflNN8YKx/kzndo9IVa4quynM6g06dzYnK1y3zbi2uqygK7pc2gypqL3vpa1ud7TUpU8PRUKCURWzBSpp0wxfN2AedrbtmnETjyRxVTEYx83Pg0124wpN1ArCnXqUg+ZFKLTV6Ys2rOQ4FtLlKhuLTZ/XgtfdkDMEuzBcrnLo+nUC5usdcuVtDaSa1LgHXUX1BB9YPCC07QoXEdILI+Sm2YUndC2tMkUTUGo4iwY9+XvEurbe1AVLE1QgLsOAq00YW47zr3y9x10tJYvMdOq1hmFmsMwBuAbA8eehECKG3lqAoE1YMPPU2Bpo3rI3mo5ZW46XzdCP6WPqX+E3qdJG+SOl1crY2ZRcBrHs6w04TB0UwppY9qZ1tRcg+kCVsZma23VOos1+ESs2ao3dcO7iUiaasrEpIDA7SfF4ht0SMPRa2caeUOL3IPoXsBbjZjwy5g6CIiAiJSAiUgwKxLbxeBdKXlt4vAuvF5beam0cVu0uOJNh+MDPjKAq06lM8KiMh7ri08gcFSVbQqSCOwjQzt8RtCuvWSob9jWZT6j8Jx+Ko1sTi3smQVDndhcohIGci/abkDv7rwLNlbP39TeMOpTOn7T/l+E6DEYgILCY6tVKCBE0Ciw/jtkVhqVbG1d1RHe7nzKS9rH3DiYE30Qw5xGL3x8zDgm/I1GBCj1C59nbKdNP6U31VP/lOv2Rs+nhaK0afAasx852PFm7z+HZOP6aH+VH6mn72mV0x3b1ha0faMm0lqnDoaLBXU0XXOL02sRcPzC9pHC15o4as+Iy1a4CFatLc4YVFqFMtRc9RsvnNo1uQUX5mShxASnSJIBbdIuY2BZrAfE27pixuOamVWyszlbICVsCwXOx1soJHwmlERiJcRVVjZiPX9ePPvOY/DYHGU1yrUXzNNAwL7lRrm1UZwTpfW5I1tMtSji2ZrVMq6ZLrTZl6gF2I4sGzG1rEEa6Wm3R2lSKg5xfdir5jpnUhjmVW1I6jHS+kziqrXysDlNmsQcp7DbgZ2gR+EGJz3rMMpS+RQpVWNjlzWBOXUA21Fr6yWehvArK2U5QDdc4Nu641GvP2zXaY85HAkeBgblHDJRvUYlmIyl21a1/NVQLAXtoBc6XvLdgszbQzkdV8K27PcrKGU9jAnUd4mgK5VgztcA3DMbimbEH/AOSCQezjym85I+VS4KtdwNXpuB5wHM2Oo4Mp53nFdEV4z4Tl1FWHZXi80Nl7QFZeWZQM4BuLHzWXtU2Nj3EcQZp9I9rtRC0aFmxFfSkCMwpLezVWHMC4AHzmIGguR25au3sY+JqnZ+HJHDyyotxu0IB3QI4MwILEahSOBdTJ7A4RKNNadMWVQANAL6d38CaWwdlLhaWUau12quTdnYkkknmbkknmSeHASd4F0S28XgXSkRApeUJlCZYWgXXi8xlpQtAyZpTNMRaULwMuaQu2quZwvoj7z+VpJPVsCTyFzOfr1bkseZvA1q1UDjI3aG2EprYTHteudQJADCK1Oq9Q3Zvk6K30B0zOe2wNgO0nsgYKm0DXqKt7AsAT3E62nsGz8HSw6ClRUKo5Dix7WPEnvM8hwOynBByn2T0rZG0i6hX0dVFz6QGl/GBObycP0xP8pP1NP3vOr305DpU169/6pPe0y+mO7T94WdJ2jbxODSvhxScBlZKZIJIvbKeI1B04jhNfZ+y3pKVLZ2aojVK1Ry9VgjAovmgaAAcuJPMy7HYh6eGR0Q1LbjOinrsl1zZR8493PWadPEJiQHoDLSV6amqqmm9Vi6hkXgQoBsx7dORmhTMcPrh5EV7E8flzx/rnPpw2zsSkVdSWO8FmPUXlUBsFUBf5xuA468b3y4LAikWOYsWvckKAF3juFAA5Go3G5mnhtsEJSvTChggFmyqPNDdW1xqwsBcnuteatXb7mn1UUVNxvWAZnVGyqShFlPz117mHEGSK6eaYmmQmYmMDV2h/NVfq3/0mamwdpsqsGuRSp5s39WDbI3dc9U8r24GbO0T8lV+rf/SZo9G3ZDiGA87DtTBt1bllvf1AzL1momzfoqziMTlas29uiYxxysxnSdqWIptg1Z1FUBwUygswYPSW9tGIDE8AUJB0JHZdFMJfeYuswevVb5Q2IFIAdVFB1VQp6vcb8Xa/E4bHq+IXNSL2JUIup61gxtw1sL+FuFweow9Y0HV6ZuhAC62UrfRCeQuTlPzSbcCRLWk1G+o2sTHPgjvWt3Vh2N5W81cNiVqKHU6Ht0II0II5EHS0zBpaQst4vMYMuBgZBKyxZWBZMbS8zGxgWlpaWlpMsYwLi8sNSY2MwVGga+28aKdIn0mC/H4Tn/1kp5yU2tSSrTanUvY8wbEEcCD2zgto4EUyQlZz3GmCfaCPdAmMbVBubzBsaiDdzxJOvdfSQAFSx1c6cgB+MnNlYxEUBriw+cCIHSUwAJRsVkIbsOvhzkf+tqXpD1TXqYlqpC00Y3OrFSqgeJ4wOlXGg85A9IWvUVuTJl9akn3MPZN2jhSBqZix+HDIVbxBHEHkRK2s0+/tTQktXNiuKjD7Vo7tVqXBCqpGRmF1tqCB3XlVx+FHBjob2K1yL3vexFr318ZzlQ1UOUozjkyqdfEcpZ5S30VT920y/i9db+WbcTjyn8rW6sVcdp1f65oemfsVP+stO2KHp/4Kn4TlTiW+iqfu2/CWnEn6Op+7f8I+P1v/AD9p/JuLP+36OqO1aHp/4X/CY22pR9MfZb8Jy5xR+jqfu3/CKdYswUI4ueJRgB38J7/kNVHXb9pefD2vCpMbX2xRWi9iWLjIiKDmdm0AGn8fdOfo7fdHGFXrvcviWUnd0dLLSpgcSDYd5J4mRm28TUpFSAd/WBXDUvnYemdC5HKo33a9mnT/AKOOjQpgV31N7p+2/p96rqF7Tc9kuTZp1VETciPTnqj3nyjjHFybNXy88+0ec8O42DstKWHyOozVBmrdtzyuOzThzF5gr0jSYo3WVgTqPOHNrduvWHPiOYMvTBmDbCncMR5wKlCRfI2YAN4C5v2i8vU0xTTFMdUK8zMzmUXgcc1Gs1NDnO7FQpfzk4Lmbgj+iT5wFjwuJrDbYLEB6TID87PTcL42N/YDIfA4YD5OkNWJZjoMzHznYgceH3AchN/E4Jqa5ywOoDALa1zbt11InTxPAzIompgXvTQ/sj7tJurAuAlYEGBhaWGXGWmBhMsMyuJjIgY2mJ1mciWFYGhXoBuUj6uykPzRJwpLDTgQP6qQch7JUbOXsk0acoacCJGCA5S4Ye0kjTlDTgRxpTE+HkoaUtNKBDthJb5JJg0ZTcwIfySU8kkxuZTcwIY4UTUxOMp0eqRct5pFtPznQthrzSxGwaNTz0v6yJX1Wni/bmiZwls3d3XtYcbhtl062Ieq5HBVZgTnZfRHo99vznY4eqAAF0AAAA0AEy4bYVFBZUt6yffNtNnIOAnWns7q3FPW8u3NuqZWU657Ze+JNiDqCCCO0TKMEJd5EJMjQmH2juagF9DoDY6jsPf+E6MVs6lW4MCCO0EWMwpgAJs06FoGxheqqqOQA14mbqGalJZsiBsLKy1OEuga14lJUGBawmMiZSZZaBjIlpEy2lCIGIrLSszWlLQMOWUyTNljLAwZJTJM+WMsDXySmSbGWMsDW3cpu5s5YyQNbdxu5s5IyQNbdSopTZySuSBrinLhTmfLK5YGEJLgky5ZULAsCy4LL7SoEAizKolAJkQQLll0tEuga0pEQKREQKSkrECkpEQEpEQEpEQEREBERAREQKxEQKysRACViIFZUSkQMyiXiIgIMR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9" y="956732"/>
            <a:ext cx="2687265" cy="237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1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568" y="0"/>
            <a:ext cx="8229600" cy="576262"/>
          </a:xfrm>
        </p:spPr>
        <p:txBody>
          <a:bodyPr/>
          <a:lstStyle/>
          <a:p>
            <a:r>
              <a:rPr lang="da-DK" dirty="0" smtClean="0"/>
              <a:t>3. Gode testdata?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pic>
        <p:nvPicPr>
          <p:cNvPr id="4098" name="Picture 2" descr="C:\Users\B013841\Pictures\BorderbetweenBAnd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0" y="474921"/>
            <a:ext cx="7914236" cy="59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9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560388"/>
            <a:ext cx="8229600" cy="576262"/>
          </a:xfrm>
        </p:spPr>
        <p:txBody>
          <a:bodyPr/>
          <a:lstStyle/>
          <a:p>
            <a:r>
              <a:rPr lang="da-DK" dirty="0" smtClean="0"/>
              <a:t>3. Testdata </a:t>
            </a:r>
            <a:r>
              <a:rPr lang="da-DK" dirty="0"/>
              <a:t>- Ejendomsdannelse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20454"/>
              </p:ext>
            </p:extLst>
          </p:nvPr>
        </p:nvGraphicFramePr>
        <p:xfrm>
          <a:off x="386316" y="1325378"/>
          <a:ext cx="8403266" cy="2759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04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Datavarianter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Matrikulær forandring af Samlet fast ejendom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Udstykning fra én ejendom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Arealoverførsel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 dirty="0">
                          <a:effectLst/>
                        </a:rPr>
                        <a:t>Sammenlægning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Ejerlejlighedsopdeling og forandring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Opdeling af én ejerlejlighed i to ejerlejligheder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 dirty="0">
                          <a:effectLst/>
                        </a:rPr>
                        <a:t>Sammenlægning af to ejerlejligheder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Nedlæggelse af en ejerlejlighed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Oprettelse af BPFG via kommunen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En SFE med én ejer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Tre typer af ejere: CPR, CVR og Fiktiv P/V-nummer.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Flere ejere til en BPFG som kombinationsmuligheder af ovenstående tre typer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09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 dirty="0">
                          <a:effectLst/>
                        </a:rPr>
                        <a:t>Fejlsituationen hvor en BPFG oprettes med et Fiktiv P/V-nummer, som ikke kendes af Ejerfortegnelsen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Opdatering af Ejendomsbeliggenhed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Samlet fast ejendom med en adresse, hvor adressen nedlægges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BPFG, hvor adresserelationen forsvinder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>
                          <a:effectLst/>
                        </a:rPr>
                        <a:t>Sammenlægning af 2 Samlet fast ejendom i hver sin kommune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u="none" strike="noStrike" dirty="0">
                          <a:effectLst/>
                        </a:rPr>
                        <a:t>Repræsentativ adresse for grund i BBR opdateres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78" marR="8478" marT="8478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33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560388"/>
            <a:ext cx="8229600" cy="576262"/>
          </a:xfrm>
        </p:spPr>
        <p:txBody>
          <a:bodyPr/>
          <a:lstStyle/>
          <a:p>
            <a:r>
              <a:rPr lang="da-DK" dirty="0" smtClean="0"/>
              <a:t>3. Testdata </a:t>
            </a:r>
            <a:r>
              <a:rPr lang="da-DK" dirty="0"/>
              <a:t>- </a:t>
            </a:r>
            <a:r>
              <a:rPr lang="da-DK" dirty="0" smtClean="0"/>
              <a:t>Ejerskifte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018545"/>
              </p:ext>
            </p:extLst>
          </p:nvPr>
        </p:nvGraphicFramePr>
        <p:xfrm>
          <a:off x="428847" y="1398870"/>
          <a:ext cx="8229600" cy="2695113"/>
        </p:xfrm>
        <a:graphic>
          <a:graphicData uri="http://schemas.openxmlformats.org/drawingml/2006/table">
            <a:tbl>
              <a:tblPr/>
              <a:tblGrid>
                <a:gridCol w="375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04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Datavarianter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Ejerskifte via Digital Tinglysning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almindeligt tinglyst ejerskifte med tilhørende overtagelsesdato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32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tinglyst ejerskifte hvor en eksisterende ejer overtager en større andel af ejendommen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32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Tinglysning af et tidligere gennemført manuelt ejerskifte, dvs. ingen ændring i den faktiske ejer, kun af den tinglyste ejer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Ejerskifte via Kommunen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almindeligt ejerskifte af en faktisk ejer med tilhørende overtagelsesdato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ejerskifte hvor en eksisterende ejer overtager en større andel af ejendommen.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tilbagerulning af et ejerskab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Ændring af personforhold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skift i CPR-nummer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Statusskift på en person – fx et dødsfald.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Skift af virksomhedsform og virksomhedslukning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skift i virksomhedsform, som medfører skift i ejerforholdskode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044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Lukning af virksomhed (CVR-nummer)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132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Lukning af virksomhed (CVR-nummer) med underliggende produktionsheder (P-nummer)</a:t>
                      </a:r>
                    </a:p>
                  </a:txBody>
                  <a:tcPr marL="8478" marR="8478" marT="84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39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560388"/>
            <a:ext cx="8229600" cy="576262"/>
          </a:xfrm>
        </p:spPr>
        <p:txBody>
          <a:bodyPr/>
          <a:lstStyle/>
          <a:p>
            <a:r>
              <a:rPr lang="da-DK" dirty="0" smtClean="0"/>
              <a:t>3. Testdata </a:t>
            </a:r>
            <a:r>
              <a:rPr lang="da-DK" dirty="0"/>
              <a:t>- Adressedannelse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6926-518D-4F26-9A0D-097BC7A1DEB2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88777"/>
              </p:ext>
            </p:extLst>
          </p:nvPr>
        </p:nvGraphicFramePr>
        <p:xfrm>
          <a:off x="507669" y="1234481"/>
          <a:ext cx="8310265" cy="4999028"/>
        </p:xfrm>
        <a:graphic>
          <a:graphicData uri="http://schemas.openxmlformats.org/drawingml/2006/table">
            <a:tbl>
              <a:tblPr/>
              <a:tblGrid>
                <a:gridCol w="3791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98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Datavarianter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 Administrativ inddeling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Oprettelse og nedlæggelse af administrativ inddeling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Ændring af stavemåde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Geometriske ændringer som påvirker ingen, ét eller flere husnumre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Ændring som omfatter flere inddelinger, dvs. en ændring som medfører hhv. to og tre datanære hændelser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 Supplerende bynavn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Oprettelse og nedlæggelse af et supplerende bynavn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Ændring af stavemåde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Geometriske ændringer som påvirker ingen, ét eller flere husnumre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 Gadepostnummer og Postnummer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Ændringer af Postnummer/Gadepostnummer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Ændring som omfatter flere Postnummer/Gadepostnummer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 BBR Bygning og Teknisk anlæg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Oprettelse af hhv. Bygning og Teknisk anlæg uden et Husnummer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Oprettelse af hhv. Bygning og Teknisk anlæg med et Husnummer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Nedlæggelse af hhv. Bygning, Teknisk anlæg og Enhed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Opdatering af hhv. Bygning, Teknisk anlæg og Enhed med BFE-nummer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 GeoDanmark Bygning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Opdatering af Bygning uden et husnummer Husnummer tilknyttet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Opdatering af Bygning hvor Husnummer (adgangspunkt) ændres 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Opdatering af Bygning hvor Husnummer (adgangspunkt) ikke ændres 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Opdatering af Bygning med flere adgangspunkter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Oprettelse af en ny Bygning med tilhørende Husnummer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Oprettelse af en ny Bygning uden Husnummer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Opdater GeoDanmark Vejmidte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Mindre flytning af Vejmidte uden betydning for DAR.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Flytning af Vejmidte som betyder flytning af én, flere eller alle relaterede </a:t>
                      </a:r>
                      <a:r>
                        <a:rPr lang="da-D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Husnum-mer</a:t>
                      </a: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/Vejpunkter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Ændring af Vejmidte på vej uden Husnumre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Flytning af Vejpunkt til anden vej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Erstat eksisterende vejmidte med ny vejmidte (fx omlægning af vej)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347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Nedlæggelse af en vej</a:t>
                      </a:r>
                    </a:p>
                  </a:txBody>
                  <a:tcPr marL="7162" marR="7162" marT="71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0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970" y="578650"/>
            <a:ext cx="8229600" cy="576262"/>
          </a:xfrm>
        </p:spPr>
        <p:txBody>
          <a:bodyPr/>
          <a:lstStyle/>
          <a:p>
            <a:r>
              <a:rPr lang="da-DK" dirty="0" smtClean="0"/>
              <a:t>3. Testdata – geografisk afgrænsning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09-02-2016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Testforum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1AB46-FA4B-4A59-B3B3-84FE949474FA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  <p:grpSp>
        <p:nvGrpSpPr>
          <p:cNvPr id="23" name="Gruppe 22"/>
          <p:cNvGrpSpPr/>
          <p:nvPr/>
        </p:nvGrpSpPr>
        <p:grpSpPr>
          <a:xfrm>
            <a:off x="2393949" y="1111249"/>
            <a:ext cx="6635501" cy="5012325"/>
            <a:chOff x="2393949" y="1111249"/>
            <a:chExt cx="6635501" cy="501232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949" y="1111249"/>
              <a:ext cx="5750983" cy="501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uppe 21"/>
            <p:cNvGrpSpPr/>
            <p:nvPr/>
          </p:nvGrpSpPr>
          <p:grpSpPr>
            <a:xfrm>
              <a:off x="3695892" y="3455254"/>
              <a:ext cx="5333558" cy="1413657"/>
              <a:chOff x="3810442" y="3952817"/>
              <a:chExt cx="5333558" cy="1413657"/>
            </a:xfrm>
          </p:grpSpPr>
          <p:sp>
            <p:nvSpPr>
              <p:cNvPr id="6" name="Tekstboks 5"/>
              <p:cNvSpPr txBox="1"/>
              <p:nvPr/>
            </p:nvSpPr>
            <p:spPr>
              <a:xfrm>
                <a:off x="4473770" y="4741712"/>
                <a:ext cx="21903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/>
                  <a:t>Roskilde</a:t>
                </a:r>
                <a:endParaRPr lang="da-DK" sz="1200" dirty="0"/>
              </a:p>
            </p:txBody>
          </p:sp>
          <p:sp>
            <p:nvSpPr>
              <p:cNvPr id="8" name="Tekstboks 7"/>
              <p:cNvSpPr txBox="1"/>
              <p:nvPr/>
            </p:nvSpPr>
            <p:spPr>
              <a:xfrm>
                <a:off x="3810442" y="4880212"/>
                <a:ext cx="21903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/>
                  <a:t>Lejre</a:t>
                </a:r>
                <a:endParaRPr lang="da-DK" sz="1200" dirty="0"/>
              </a:p>
            </p:txBody>
          </p:sp>
          <p:sp>
            <p:nvSpPr>
              <p:cNvPr id="9" name="Tekstboks 8"/>
              <p:cNvSpPr txBox="1"/>
              <p:nvPr/>
            </p:nvSpPr>
            <p:spPr>
              <a:xfrm>
                <a:off x="5831414" y="5089475"/>
                <a:ext cx="21903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/>
                  <a:t>Rødovre</a:t>
                </a:r>
                <a:endParaRPr lang="da-DK" sz="1200" dirty="0"/>
              </a:p>
            </p:txBody>
          </p:sp>
          <p:sp>
            <p:nvSpPr>
              <p:cNvPr id="10" name="Tekstboks 9"/>
              <p:cNvSpPr txBox="1"/>
              <p:nvPr/>
            </p:nvSpPr>
            <p:spPr>
              <a:xfrm>
                <a:off x="6953693" y="4253841"/>
                <a:ext cx="21903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/>
                  <a:t>København</a:t>
                </a:r>
                <a:endParaRPr lang="da-DK" sz="1200" dirty="0"/>
              </a:p>
            </p:txBody>
          </p:sp>
          <p:sp>
            <p:nvSpPr>
              <p:cNvPr id="11" name="Tekstboks 10"/>
              <p:cNvSpPr txBox="1"/>
              <p:nvPr/>
            </p:nvSpPr>
            <p:spPr>
              <a:xfrm>
                <a:off x="6832796" y="3952817"/>
                <a:ext cx="21903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 smtClean="0"/>
                  <a:t>Frederiksberg</a:t>
                </a:r>
                <a:endParaRPr lang="da-DK" sz="1200" dirty="0"/>
              </a:p>
            </p:txBody>
          </p:sp>
          <p:cxnSp>
            <p:nvCxnSpPr>
              <p:cNvPr id="13" name="Lige pilforbindelse 12"/>
              <p:cNvCxnSpPr/>
              <p:nvPr/>
            </p:nvCxnSpPr>
            <p:spPr bwMode="auto">
              <a:xfrm flipH="1">
                <a:off x="7171267" y="4124441"/>
                <a:ext cx="317054" cy="337492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Lige pilforbindelse 18"/>
              <p:cNvCxnSpPr/>
              <p:nvPr/>
            </p:nvCxnSpPr>
            <p:spPr bwMode="auto">
              <a:xfrm flipH="1">
                <a:off x="7399867" y="4411133"/>
                <a:ext cx="296039" cy="101600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Lige pilforbindelse 19"/>
              <p:cNvCxnSpPr/>
              <p:nvPr/>
            </p:nvCxnSpPr>
            <p:spPr bwMode="auto">
              <a:xfrm flipV="1">
                <a:off x="6926567" y="4512733"/>
                <a:ext cx="0" cy="685608"/>
              </a:xfrm>
              <a:prstGeom prst="straightConnector1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41833291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CCFFCC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7461</TotalTime>
  <Words>1942</Words>
  <Application>Microsoft Office PowerPoint</Application>
  <PresentationFormat>Skærmshow (4:3)</PresentationFormat>
  <Paragraphs>1125</Paragraphs>
  <Slides>31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Master</vt:lpstr>
      <vt:lpstr>Document</vt:lpstr>
      <vt:lpstr>Møde  i  GD1-GD2 Testforum</vt:lpstr>
      <vt:lpstr>Agenda</vt:lpstr>
      <vt:lpstr>2. Status for testprojektet</vt:lpstr>
      <vt:lpstr>2. Status for projekterne</vt:lpstr>
      <vt:lpstr>3. Gode testdata?</vt:lpstr>
      <vt:lpstr>3. Testdata - Ejendomsdannelse </vt:lpstr>
      <vt:lpstr>3. Testdata - Ejerskifte </vt:lpstr>
      <vt:lpstr>3. Testdata - Adressedannelse</vt:lpstr>
      <vt:lpstr>3. Testdata – geografisk afgrænsning</vt:lpstr>
      <vt:lpstr>3. Migreringsprocedure</vt:lpstr>
      <vt:lpstr>3. Migreringsprocedure</vt:lpstr>
      <vt:lpstr>3. Planlægning af snitfladetesten</vt:lpstr>
      <vt:lpstr>3. Ansvar og Rollefordeling for Snitfladetesten</vt:lpstr>
      <vt:lpstr>3. Forudsætninger for snitfladetesten</vt:lpstr>
      <vt:lpstr>3. Forudsætninger for snitfladetesten</vt:lpstr>
      <vt:lpstr>3. Snitfladetest leverance fra registrene– datoer</vt:lpstr>
      <vt:lpstr>3. Registerafhængigheder</vt:lpstr>
      <vt:lpstr>3. Hvornår skal testene ligge register til register?</vt:lpstr>
      <vt:lpstr>3. Fejlfinding og -håndtering under test</vt:lpstr>
      <vt:lpstr>3. Fejlfinding og -håndtering under test</vt:lpstr>
      <vt:lpstr>PowerPoint-præsentation</vt:lpstr>
      <vt:lpstr>3. Proces for ændring af DLS</vt:lpstr>
      <vt:lpstr>4. Samlet overblik over projekter </vt:lpstr>
      <vt:lpstr>4. Samlet overblik over testmiljøer </vt:lpstr>
      <vt:lpstr>5. Aktionsliste </vt:lpstr>
      <vt:lpstr>6. Risici </vt:lpstr>
      <vt:lpstr>7. Eventuelt </vt:lpstr>
      <vt:lpstr>Ansvarlige</vt:lpstr>
      <vt:lpstr>Mail Adresser</vt:lpstr>
      <vt:lpstr>Adgang til projektforum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Møde  i  GD1-GD2 Testforum</dc:title>
  <dc:creator>Michael Michaelsen</dc:creator>
  <cp:lastModifiedBy>Jonas Hermann Damsbo</cp:lastModifiedBy>
  <cp:revision>242</cp:revision>
  <cp:lastPrinted>2016-02-09T07:37:57Z</cp:lastPrinted>
  <dcterms:created xsi:type="dcterms:W3CDTF">2015-04-13T06:44:46Z</dcterms:created>
  <dcterms:modified xsi:type="dcterms:W3CDTF">2017-12-20T10:19:19Z</dcterms:modified>
</cp:coreProperties>
</file>