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74" r:id="rId2"/>
    <p:sldId id="542" r:id="rId3"/>
    <p:sldId id="631" r:id="rId4"/>
    <p:sldId id="632" r:id="rId5"/>
    <p:sldId id="630" r:id="rId6"/>
    <p:sldId id="629" r:id="rId7"/>
    <p:sldId id="543" r:id="rId8"/>
    <p:sldId id="628" r:id="rId9"/>
    <p:sldId id="476" r:id="rId10"/>
    <p:sldId id="608" r:id="rId11"/>
    <p:sldId id="619" r:id="rId12"/>
    <p:sldId id="620" r:id="rId13"/>
    <p:sldId id="621" r:id="rId14"/>
    <p:sldId id="622" r:id="rId15"/>
    <p:sldId id="623" r:id="rId16"/>
    <p:sldId id="624" r:id="rId17"/>
    <p:sldId id="625" r:id="rId18"/>
    <p:sldId id="626" r:id="rId19"/>
    <p:sldId id="634" r:id="rId20"/>
    <p:sldId id="635" r:id="rId21"/>
    <p:sldId id="627" r:id="rId22"/>
    <p:sldId id="636" r:id="rId23"/>
    <p:sldId id="607" r:id="rId24"/>
    <p:sldId id="573" r:id="rId25"/>
    <p:sldId id="618" r:id="rId26"/>
    <p:sldId id="541" r:id="rId27"/>
    <p:sldId id="532" r:id="rId28"/>
    <p:sldId id="559" r:id="rId29"/>
  </p:sldIdLst>
  <p:sldSz cx="9144000" cy="6858000" type="screen4x3"/>
  <p:notesSz cx="6808788" cy="9940925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FFCC99"/>
    <a:srgbClr val="FF3300"/>
    <a:srgbClr val="FF0000"/>
    <a:srgbClr val="FFCCCC"/>
    <a:srgbClr val="CC9900"/>
    <a:srgbClr val="0000CC"/>
    <a:srgbClr val="FFFF00"/>
    <a:srgbClr val="B8C15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yst layout 1 - Markerin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7" autoAdjust="0"/>
    <p:restoredTop sz="99287" autoAdjust="0"/>
  </p:normalViewPr>
  <p:slideViewPr>
    <p:cSldViewPr snapToGrid="0" showGuides="1">
      <p:cViewPr varScale="1">
        <p:scale>
          <a:sx n="115" d="100"/>
          <a:sy n="115" d="100"/>
        </p:scale>
        <p:origin x="1908" y="114"/>
      </p:cViewPr>
      <p:guideLst>
        <p:guide orient="horz" pos="170"/>
        <p:guide pos="28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 snapToGrid="0">
      <p:cViewPr varScale="1">
        <p:scale>
          <a:sx n="94" d="100"/>
          <a:sy n="94" d="100"/>
        </p:scale>
        <p:origin x="-3432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6727" y="1"/>
            <a:ext cx="2950475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20-12-2017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2530"/>
            <a:ext cx="2950475" cy="4968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6727" y="9442530"/>
            <a:ext cx="2950475" cy="4968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475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7" y="1"/>
            <a:ext cx="2950475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80" y="4722060"/>
            <a:ext cx="5447030" cy="4472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530"/>
            <a:ext cx="2950475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7" y="9442530"/>
            <a:ext cx="2950475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954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A431E8-F087-485B-AE71-60B5E774E180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117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8875" cy="37258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828BF-AF83-40C2-B972-9895A24F9C3F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870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6926-518D-4F26-9A0D-097BC7A1DE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09-02-2016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2" name="Rektangel 1"/>
          <p:cNvSpPr/>
          <p:nvPr userDrawn="1"/>
        </p:nvSpPr>
        <p:spPr>
          <a:xfrm>
            <a:off x="7698220" y="18240"/>
            <a:ext cx="1445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/>
              <a:t>Testforum</a:t>
            </a:r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eta.rammearkitektur.dk/QLM-modeller/GD1ogGD2/GD1ogGD2.htm" TargetMode="External"/><Relationship Id="rId2" Type="http://schemas.openxmlformats.org/officeDocument/2006/relationships/hyperlink" Target="http://www.grunddataprogrammet.dk/Sekvensdiagramme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Møde </a:t>
            </a:r>
            <a:br>
              <a:rPr lang="da-DK" dirty="0" smtClean="0"/>
            </a:br>
            <a:r>
              <a:rPr lang="da-DK" dirty="0" smtClean="0"/>
              <a:t>i </a:t>
            </a:r>
            <a:br>
              <a:rPr lang="da-DK" dirty="0" smtClean="0"/>
            </a:br>
            <a:r>
              <a:rPr lang="da-DK" dirty="0" smtClean="0"/>
              <a:t>GD1-GD2 Testforum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Mandag den 14. marts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39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4. Samlet overblik over projekter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15128"/>
              </p:ext>
            </p:extLst>
          </p:nvPr>
        </p:nvGraphicFramePr>
        <p:xfrm>
          <a:off x="355599" y="1437812"/>
          <a:ext cx="8229603" cy="338148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74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96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84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da-DK" sz="1000" b="1" u="none" strike="noStrike" dirty="0">
                          <a:effectLst/>
                        </a:rPr>
                        <a:t>2016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a-DK" sz="1000" b="1" u="none" strike="noStrike" dirty="0">
                          <a:effectLst/>
                        </a:rPr>
                        <a:t>2017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Mar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apr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maj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jun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Jul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Aug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Sep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Okt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Nov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Dec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>
                          <a:effectLst/>
                        </a:rPr>
                        <a:t>Jan</a:t>
                      </a:r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>
                          <a:effectLst/>
                        </a:rPr>
                        <a:t>Feb</a:t>
                      </a:r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>
                          <a:effectLst/>
                        </a:rPr>
                        <a:t>Mar</a:t>
                      </a:r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Apr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Maj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Jun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MAT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SFE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Ejerlejl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BPFG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EJF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Drift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EBR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r>
                        <a:rPr lang="da-DK" sz="1000" u="none" strike="noStrike" dirty="0" smtClean="0">
                          <a:effectLst/>
                        </a:rPr>
                        <a:t>Fabriksprøve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Drift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BBR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BFE-</a:t>
                      </a:r>
                      <a:r>
                        <a:rPr lang="da-D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  <a:endParaRPr lang="da-D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da-D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 drift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DAR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502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DAGI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 err="1">
                          <a:effectLst/>
                        </a:rPr>
                        <a:t>Suppl</a:t>
                      </a:r>
                      <a:r>
                        <a:rPr lang="da-DK" sz="1000" u="none" strike="noStrike" dirty="0">
                          <a:effectLst/>
                        </a:rPr>
                        <a:t> bynavn, </a:t>
                      </a:r>
                      <a:r>
                        <a:rPr lang="da-DK" sz="1000" u="none" strike="noStrike" dirty="0" err="1">
                          <a:effectLst/>
                        </a:rPr>
                        <a:t>Afst_områd</a:t>
                      </a:r>
                      <a:r>
                        <a:rPr lang="da-DK" sz="1000" u="none" strike="noStrike" dirty="0">
                          <a:effectLst/>
                        </a:rPr>
                        <a:t>, </a:t>
                      </a:r>
                      <a:r>
                        <a:rPr lang="da-DK" sz="1000" u="none" strike="noStrike" dirty="0" err="1">
                          <a:effectLst/>
                        </a:rPr>
                        <a:t>Men_afst_omr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DS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GeoDK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CPR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CVR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ESR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E&amp;E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DAF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TL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BFE-nr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Tekstboks 5"/>
          <p:cNvSpPr txBox="1"/>
          <p:nvPr/>
        </p:nvSpPr>
        <p:spPr>
          <a:xfrm>
            <a:off x="3090530" y="5372986"/>
            <a:ext cx="2310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Har vi noget nyt til den her?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502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Snitfladetesten</a:t>
            </a:r>
            <a:br>
              <a:rPr lang="da-DK" dirty="0" smtClean="0"/>
            </a:br>
            <a:r>
              <a:rPr lang="da-DK" dirty="0" smtClean="0"/>
              <a:t>Formål og roller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Registrene er ansvarlige for testcase og afvikling</a:t>
            </a:r>
          </a:p>
          <a:p>
            <a:r>
              <a:rPr lang="da-DK" dirty="0" smtClean="0"/>
              <a:t>Testprojektet er ansvarlig for fælles værktøjer og koordinering</a:t>
            </a:r>
          </a:p>
        </p:txBody>
      </p:sp>
    </p:spTree>
    <p:extLst>
      <p:ext uri="{BB962C8B-B14F-4D97-AF65-F5344CB8AC3E}">
        <p14:creationId xmlns:p14="http://schemas.microsoft.com/office/powerpoint/2010/main" val="42652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95636" y="2491455"/>
            <a:ext cx="64807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dirty="0" smtClean="0"/>
              <a:t>Samtlige </a:t>
            </a:r>
            <a:r>
              <a:rPr lang="da-DK" dirty="0"/>
              <a:t>ajourføringsservices mellem to register bliver testet.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dirty="0"/>
              <a:t>Det forventes, at integrationen </a:t>
            </a:r>
            <a:r>
              <a:rPr lang="da-DK" dirty="0" smtClean="0"/>
              <a:t>med </a:t>
            </a:r>
            <a:r>
              <a:rPr lang="da-DK" dirty="0"/>
              <a:t>datafordeleren testes – og derved at udstillingsservices bliver testet.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dirty="0" smtClean="0"/>
              <a:t>Samtlige </a:t>
            </a:r>
            <a:r>
              <a:rPr lang="da-DK" dirty="0"/>
              <a:t>hændelser (datanære – og forretningshændelser) er defineret i DLS og at den grundlæggende funktionalitet bliver testet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971600" y="692696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da-DK" sz="3600" dirty="0" err="1">
                <a:latin typeface="+mj-lt"/>
                <a:ea typeface="+mj-ea"/>
                <a:cs typeface="+mj-cs"/>
              </a:rPr>
              <a:t>Scope</a:t>
            </a:r>
            <a:r>
              <a:rPr lang="da-DK" sz="3600" dirty="0">
                <a:latin typeface="+mj-lt"/>
                <a:ea typeface="+mj-ea"/>
                <a:cs typeface="+mj-cs"/>
              </a:rPr>
              <a:t> fra den overordnede testplan version 1.0</a:t>
            </a:r>
          </a:p>
        </p:txBody>
      </p:sp>
    </p:spTree>
    <p:extLst>
      <p:ext uri="{BB962C8B-B14F-4D97-AF65-F5344CB8AC3E}">
        <p14:creationId xmlns:p14="http://schemas.microsoft.com/office/powerpoint/2010/main" val="41832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Begreber - hierarki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60654"/>
              </p:ext>
            </p:extLst>
          </p:nvPr>
        </p:nvGraphicFramePr>
        <p:xfrm>
          <a:off x="1547664" y="2204864"/>
          <a:ext cx="60960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2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Begreb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Navn/eksempel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Testprojekt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Snitfladetest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Test </a:t>
                      </a:r>
                      <a:r>
                        <a:rPr lang="da-DK" dirty="0" err="1" smtClean="0"/>
                        <a:t>cycle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BBR-MU </a:t>
                      </a:r>
                      <a:br>
                        <a:rPr lang="da-D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a-D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Udstilling</a:t>
                      </a:r>
                      <a:br>
                        <a:rPr lang="da-D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a-D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Hændelser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Testcase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Test af ajourføringsservice</a:t>
                      </a:r>
                    </a:p>
                    <a:p>
                      <a:r>
                        <a:rPr lang="da-DK" dirty="0" err="1" smtClean="0"/>
                        <a:t>EJDmABygningPaaFremmedGrundOpret</a:t>
                      </a:r>
                      <a:endParaRPr lang="da-DK" dirty="0" smtClean="0"/>
                    </a:p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9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8733" y="655638"/>
            <a:ext cx="8229600" cy="576262"/>
          </a:xfrm>
        </p:spPr>
        <p:txBody>
          <a:bodyPr/>
          <a:lstStyle/>
          <a:p>
            <a:r>
              <a:rPr lang="da-DK" dirty="0" err="1" smtClean="0"/>
              <a:t>Testscope</a:t>
            </a:r>
            <a:r>
              <a:rPr lang="da-DK" dirty="0" smtClean="0"/>
              <a:t> per </a:t>
            </a:r>
            <a:r>
              <a:rPr lang="da-DK" dirty="0" err="1" smtClean="0"/>
              <a:t>Testcycle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691680" y="1628800"/>
            <a:ext cx="5166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2400" dirty="0" smtClean="0"/>
              <a:t>Positive</a:t>
            </a:r>
            <a:endParaRPr lang="da-DK" sz="24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2400" dirty="0" smtClean="0"/>
              <a:t>Fejlhåndtering/Negative </a:t>
            </a:r>
            <a:endParaRPr lang="da-DK" sz="24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2400" dirty="0"/>
              <a:t>Sikkerhed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2400" dirty="0" smtClean="0"/>
              <a:t>Timestamp/historik</a:t>
            </a:r>
            <a:endParaRPr lang="da-DK" sz="2400" dirty="0"/>
          </a:p>
        </p:txBody>
      </p:sp>
      <p:sp>
        <p:nvSpPr>
          <p:cNvPr id="5" name="Tekstboks 4"/>
          <p:cNvSpPr txBox="1"/>
          <p:nvPr/>
        </p:nvSpPr>
        <p:spPr>
          <a:xfrm>
            <a:off x="971600" y="341092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Er der overlap med Datafordelerens test i DL4?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78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Testcycle</a:t>
            </a:r>
            <a:r>
              <a:rPr lang="da-DK" dirty="0" smtClean="0"/>
              <a:t> - niveau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 ”Test </a:t>
            </a:r>
            <a:r>
              <a:rPr lang="da-DK" dirty="0" err="1" smtClean="0"/>
              <a:t>Cycle</a:t>
            </a:r>
            <a:r>
              <a:rPr lang="da-DK" dirty="0" smtClean="0"/>
              <a:t>” dækker </a:t>
            </a:r>
          </a:p>
          <a:p>
            <a:pPr lvl="1"/>
            <a:r>
              <a:rPr lang="da-DK" dirty="0" smtClean="0"/>
              <a:t>Et sæt af </a:t>
            </a:r>
            <a:r>
              <a:rPr lang="da-DK" dirty="0" err="1" smtClean="0"/>
              <a:t>udstillingsservies</a:t>
            </a:r>
            <a:r>
              <a:rPr lang="da-DK" dirty="0" smtClean="0"/>
              <a:t> med tilhørende hændelser (og omvendt) (REG-DAF)</a:t>
            </a:r>
          </a:p>
          <a:p>
            <a:pPr lvl="1"/>
            <a:r>
              <a:rPr lang="da-DK" dirty="0" smtClean="0"/>
              <a:t>Et sæt ajourføringsservices (mellem to registre)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6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Testcase - niveau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 testcase dækker en af følgende </a:t>
            </a:r>
          </a:p>
          <a:p>
            <a:pPr lvl="1"/>
            <a:r>
              <a:rPr lang="da-DK" dirty="0" smtClean="0"/>
              <a:t>udstillingsservice</a:t>
            </a:r>
          </a:p>
          <a:p>
            <a:pPr lvl="1"/>
            <a:r>
              <a:rPr lang="da-DK" dirty="0" smtClean="0"/>
              <a:t>hændelse med udstillingsservice</a:t>
            </a:r>
          </a:p>
          <a:p>
            <a:pPr lvl="1"/>
            <a:r>
              <a:rPr lang="da-DK" dirty="0" smtClean="0"/>
              <a:t>ajourføringsservice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14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2123728" y="83671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Nødvendig dokumentation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99381"/>
              </p:ext>
            </p:extLst>
          </p:nvPr>
        </p:nvGraphicFramePr>
        <p:xfrm>
          <a:off x="1043608" y="1628801"/>
          <a:ext cx="6632907" cy="4293722"/>
        </p:xfrm>
        <a:graphic>
          <a:graphicData uri="http://schemas.openxmlformats.org/drawingml/2006/table">
            <a:tbl>
              <a:tblPr firstRow="1" firstCol="1" bandRow="1"/>
              <a:tblGrid>
                <a:gridCol w="3439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4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Ansvarlig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Connectivity beskrivelse til datafordeler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 tilstrækkelig</a:t>
                      </a:r>
                      <a:r>
                        <a:rPr lang="da-DK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Connectivity beskrivelse mellem de enkelte registre (til brug for test af ajourføringsservices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Ønskeliste fra </a:t>
                      </a:r>
                      <a:r>
                        <a:rPr lang="da-DK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NC 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Beskrivelse af hændelser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 har en liste af hændelser og en generel  beskrivelse  ”Anvendelse af hændelser og tjenester” – er det tilstrækkeligt?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Beskrivelse af udstillingsservices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 har en liste af udstillingsservices og en generel  beskrivelse  ”Anvendelse af hændelser og tjenester” – er det tilstrækkeligt</a:t>
                      </a:r>
                      <a:r>
                        <a:rPr lang="da-DK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Beskrivelse af ajourføringsservices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 har beskrivelser af ajourføringsservices fra</a:t>
                      </a: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BBR</a:t>
                      </a: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DAGI</a:t>
                      </a: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DAR</a:t>
                      </a: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EJF</a:t>
                      </a: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 det tilstrækkeligt?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1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564" y="414338"/>
            <a:ext cx="8229600" cy="576262"/>
          </a:xfrm>
        </p:spPr>
        <p:txBody>
          <a:bodyPr/>
          <a:lstStyle/>
          <a:p>
            <a:r>
              <a:rPr lang="da-DK" dirty="0" smtClean="0"/>
              <a:t>Overordnet testafviklingsplan</a:t>
            </a:r>
            <a:endParaRPr lang="da-DK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528298"/>
              </p:ext>
            </p:extLst>
          </p:nvPr>
        </p:nvGraphicFramePr>
        <p:xfrm>
          <a:off x="457202" y="2076729"/>
          <a:ext cx="8229596" cy="3616551"/>
        </p:xfrm>
        <a:graphic>
          <a:graphicData uri="http://schemas.openxmlformats.org/drawingml/2006/table">
            <a:tbl>
              <a:tblPr/>
              <a:tblGrid>
                <a:gridCol w="57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645"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Uger i 2016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BBR-MU </a:t>
                      </a:r>
                      <a:b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  <a:b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Hændelser 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BBR-MU Ajourføring 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BBR-EBR Ajourføring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BBR-DAR Ajourføring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EJF-DAR Udstilling  Hændelser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EJF-CVR Udstilling Hændelser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EJR-MU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Ajourføring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EJF-MU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EJF-DAR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EJF-EBR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MU-BBR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Hændelser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MU-EJF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MU-DAR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Hændelser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MU-GeoDK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MU-DAR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Ajourføring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MU-EBR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(MU-CVR)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DAR-MU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DAR-EJF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DAR-BBR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Hændelser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DAGI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DS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GeoDK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CVR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kstboks 5"/>
          <p:cNvSpPr txBox="1"/>
          <p:nvPr/>
        </p:nvSpPr>
        <p:spPr>
          <a:xfrm>
            <a:off x="2123728" y="1194273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Model for planlægning af testafvikling i snitfladetesten</a:t>
            </a:r>
            <a:endParaRPr lang="da-DK" dirty="0"/>
          </a:p>
        </p:txBody>
      </p:sp>
      <p:sp>
        <p:nvSpPr>
          <p:cNvPr id="7" name="Ellipse 6"/>
          <p:cNvSpPr/>
          <p:nvPr/>
        </p:nvSpPr>
        <p:spPr>
          <a:xfrm>
            <a:off x="1619672" y="2780928"/>
            <a:ext cx="1296144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9" name="Lige pilforbindelse 8"/>
          <p:cNvCxnSpPr>
            <a:endCxn id="7" idx="1"/>
          </p:cNvCxnSpPr>
          <p:nvPr/>
        </p:nvCxnSpPr>
        <p:spPr>
          <a:xfrm>
            <a:off x="647564" y="1456006"/>
            <a:ext cx="1161924" cy="147255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203341" y="1196752"/>
            <a:ext cx="176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Testcycle</a:t>
            </a:r>
            <a:endParaRPr lang="da-DK" dirty="0"/>
          </a:p>
        </p:txBody>
      </p:sp>
      <p:sp>
        <p:nvSpPr>
          <p:cNvPr id="13" name="Stregbilledforklaring 1 12"/>
          <p:cNvSpPr/>
          <p:nvPr/>
        </p:nvSpPr>
        <p:spPr>
          <a:xfrm>
            <a:off x="1809488" y="5949280"/>
            <a:ext cx="1826408" cy="576064"/>
          </a:xfrm>
          <a:prstGeom prst="borderCallout1">
            <a:avLst>
              <a:gd name="adj1" fmla="val 18750"/>
              <a:gd name="adj2" fmla="val -8333"/>
              <a:gd name="adj3" fmla="val -126244"/>
              <a:gd name="adj4" fmla="val -263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Verifikation og klargøring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/>
        </p:nvSpPr>
        <p:spPr>
          <a:xfrm>
            <a:off x="3739843" y="1898988"/>
            <a:ext cx="1620000" cy="2412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2214959" y="-3280"/>
            <a:ext cx="4788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smtClean="0"/>
              <a:t>Snitfladetest uge 18 til 24 2016</a:t>
            </a:r>
            <a:endParaRPr lang="da-DK" sz="2800" b="1" dirty="0"/>
          </a:p>
        </p:txBody>
      </p:sp>
      <p:sp>
        <p:nvSpPr>
          <p:cNvPr id="19" name="Tekstfelt 18"/>
          <p:cNvSpPr txBox="1"/>
          <p:nvPr/>
        </p:nvSpPr>
        <p:spPr>
          <a:xfrm>
            <a:off x="3732419" y="1015318"/>
            <a:ext cx="168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Periode 2 </a:t>
            </a:r>
          </a:p>
          <a:p>
            <a:pPr algn="ctr"/>
            <a:r>
              <a:rPr lang="da-DK" sz="1600" b="1" dirty="0" smtClean="0"/>
              <a:t>Uge 21 til 22</a:t>
            </a:r>
            <a:endParaRPr lang="da-DK" sz="1600" b="1" dirty="0"/>
          </a:p>
        </p:txBody>
      </p:sp>
      <p:sp>
        <p:nvSpPr>
          <p:cNvPr id="39" name="Højre klammeparentes 38"/>
          <p:cNvSpPr/>
          <p:nvPr/>
        </p:nvSpPr>
        <p:spPr>
          <a:xfrm rot="16200000">
            <a:off x="4477772" y="959963"/>
            <a:ext cx="180000" cy="1593000"/>
          </a:xfrm>
          <a:prstGeom prst="rightBrace">
            <a:avLst>
              <a:gd name="adj1" fmla="val 8333"/>
              <a:gd name="adj2" fmla="val 520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2000"/>
          </a:p>
        </p:txBody>
      </p:sp>
      <p:sp>
        <p:nvSpPr>
          <p:cNvPr id="29" name="Rektangel 8"/>
          <p:cNvSpPr/>
          <p:nvPr/>
        </p:nvSpPr>
        <p:spPr>
          <a:xfrm>
            <a:off x="3808474" y="2001360"/>
            <a:ext cx="459000" cy="288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0" name="Rektangel 8"/>
          <p:cNvSpPr/>
          <p:nvPr/>
        </p:nvSpPr>
        <p:spPr>
          <a:xfrm>
            <a:off x="6075104" y="2386604"/>
            <a:ext cx="459000" cy="288000"/>
          </a:xfrm>
          <a:prstGeom prst="rect">
            <a:avLst/>
          </a:prstGeom>
          <a:solidFill>
            <a:srgbClr val="E7F7FF"/>
          </a:solidFill>
          <a:ln w="38100" cap="flat">
            <a:solidFill>
              <a:srgbClr val="66CC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1" name="Rektangel 8"/>
          <p:cNvSpPr/>
          <p:nvPr/>
        </p:nvSpPr>
        <p:spPr>
          <a:xfrm>
            <a:off x="3808474" y="2771848"/>
            <a:ext cx="459000" cy="288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2" name="Rektangel 8"/>
          <p:cNvSpPr/>
          <p:nvPr/>
        </p:nvSpPr>
        <p:spPr>
          <a:xfrm>
            <a:off x="3808474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5" name="Rektangel 8"/>
          <p:cNvSpPr/>
          <p:nvPr/>
        </p:nvSpPr>
        <p:spPr>
          <a:xfrm>
            <a:off x="4343169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6" name="Rektangel 8"/>
          <p:cNvSpPr/>
          <p:nvPr/>
        </p:nvSpPr>
        <p:spPr>
          <a:xfrm>
            <a:off x="3808474" y="3932990"/>
            <a:ext cx="459000" cy="288000"/>
          </a:xfrm>
          <a:prstGeom prst="rect">
            <a:avLst/>
          </a:prstGeom>
          <a:solidFill>
            <a:srgbClr val="FFBDBD"/>
          </a:solidFill>
          <a:ln w="38100" cap="flat">
            <a:solidFill>
              <a:srgbClr val="CC0066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5495024" y="1898988"/>
            <a:ext cx="1620000" cy="2412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51" name="Tekstfelt 50"/>
          <p:cNvSpPr txBox="1"/>
          <p:nvPr/>
        </p:nvSpPr>
        <p:spPr>
          <a:xfrm>
            <a:off x="5487601" y="1015318"/>
            <a:ext cx="168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Periode 3 </a:t>
            </a:r>
          </a:p>
          <a:p>
            <a:pPr algn="ctr"/>
            <a:r>
              <a:rPr lang="da-DK" sz="1600" b="1" dirty="0" smtClean="0"/>
              <a:t>Uge 23 til 24</a:t>
            </a:r>
            <a:endParaRPr lang="da-DK" sz="1600" b="1" dirty="0"/>
          </a:p>
        </p:txBody>
      </p:sp>
      <p:sp>
        <p:nvSpPr>
          <p:cNvPr id="52" name="Højre klammeparentes 51"/>
          <p:cNvSpPr/>
          <p:nvPr/>
        </p:nvSpPr>
        <p:spPr>
          <a:xfrm rot="16200000">
            <a:off x="6232954" y="959963"/>
            <a:ext cx="180000" cy="1593000"/>
          </a:xfrm>
          <a:prstGeom prst="rightBrace">
            <a:avLst>
              <a:gd name="adj1" fmla="val 8333"/>
              <a:gd name="adj2" fmla="val 520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2000"/>
          </a:p>
        </p:txBody>
      </p:sp>
      <p:sp>
        <p:nvSpPr>
          <p:cNvPr id="59" name="Rektangel 8"/>
          <p:cNvSpPr/>
          <p:nvPr/>
        </p:nvSpPr>
        <p:spPr>
          <a:xfrm>
            <a:off x="5563655" y="2001360"/>
            <a:ext cx="459000" cy="288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0" name="Rektangel 8"/>
          <p:cNvSpPr/>
          <p:nvPr/>
        </p:nvSpPr>
        <p:spPr>
          <a:xfrm>
            <a:off x="6086713" y="2386604"/>
            <a:ext cx="459000" cy="288000"/>
          </a:xfrm>
          <a:prstGeom prst="rect">
            <a:avLst/>
          </a:prstGeom>
          <a:solidFill>
            <a:srgbClr val="E7F7FF"/>
          </a:solidFill>
          <a:ln w="38100" cap="flat">
            <a:solidFill>
              <a:srgbClr val="66CC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1" name="Rektangel 8"/>
          <p:cNvSpPr/>
          <p:nvPr/>
        </p:nvSpPr>
        <p:spPr>
          <a:xfrm>
            <a:off x="6086721" y="2771848"/>
            <a:ext cx="459000" cy="288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2" name="Rektangel 8"/>
          <p:cNvSpPr/>
          <p:nvPr/>
        </p:nvSpPr>
        <p:spPr>
          <a:xfrm>
            <a:off x="5563655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3" name="Rektangel 8"/>
          <p:cNvSpPr/>
          <p:nvPr/>
        </p:nvSpPr>
        <p:spPr>
          <a:xfrm>
            <a:off x="5563655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4" name="Rektangel 8"/>
          <p:cNvSpPr/>
          <p:nvPr/>
        </p:nvSpPr>
        <p:spPr>
          <a:xfrm>
            <a:off x="5563655" y="3932990"/>
            <a:ext cx="459000" cy="288000"/>
          </a:xfrm>
          <a:prstGeom prst="rect">
            <a:avLst/>
          </a:prstGeom>
          <a:solidFill>
            <a:srgbClr val="FFBDBD"/>
          </a:solidFill>
          <a:ln w="38100" cap="flat">
            <a:solidFill>
              <a:srgbClr val="CC0066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5" name="Rektangel 64"/>
          <p:cNvSpPr/>
          <p:nvPr/>
        </p:nvSpPr>
        <p:spPr>
          <a:xfrm>
            <a:off x="1031513" y="1898988"/>
            <a:ext cx="810000" cy="2412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66" name="Tekstfelt 65"/>
          <p:cNvSpPr txBox="1"/>
          <p:nvPr/>
        </p:nvSpPr>
        <p:spPr>
          <a:xfrm>
            <a:off x="7231164" y="1015318"/>
            <a:ext cx="168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Gentest </a:t>
            </a:r>
          </a:p>
          <a:p>
            <a:pPr algn="ctr"/>
            <a:r>
              <a:rPr lang="da-DK" sz="1600" b="1" dirty="0" smtClean="0"/>
              <a:t>Uge 25 til 26</a:t>
            </a:r>
            <a:endParaRPr lang="da-DK" sz="1600" b="1" dirty="0"/>
          </a:p>
        </p:txBody>
      </p:sp>
      <p:sp>
        <p:nvSpPr>
          <p:cNvPr id="67" name="Højre klammeparentes 66"/>
          <p:cNvSpPr/>
          <p:nvPr/>
        </p:nvSpPr>
        <p:spPr>
          <a:xfrm rot="16200000">
            <a:off x="7976517" y="959963"/>
            <a:ext cx="180000" cy="1593000"/>
          </a:xfrm>
          <a:prstGeom prst="rightBrace">
            <a:avLst>
              <a:gd name="adj1" fmla="val 8333"/>
              <a:gd name="adj2" fmla="val 520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2000"/>
          </a:p>
        </p:txBody>
      </p:sp>
      <p:sp>
        <p:nvSpPr>
          <p:cNvPr id="74" name="Rektangel 73"/>
          <p:cNvSpPr/>
          <p:nvPr/>
        </p:nvSpPr>
        <p:spPr>
          <a:xfrm>
            <a:off x="1973036" y="1898988"/>
            <a:ext cx="1620000" cy="2412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75" name="Tekstfelt 74"/>
          <p:cNvSpPr txBox="1"/>
          <p:nvPr/>
        </p:nvSpPr>
        <p:spPr>
          <a:xfrm>
            <a:off x="1046140" y="1015318"/>
            <a:ext cx="848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Opstart </a:t>
            </a:r>
          </a:p>
          <a:p>
            <a:pPr algn="ctr"/>
            <a:r>
              <a:rPr lang="da-DK" sz="1600" b="1" dirty="0" smtClean="0"/>
              <a:t>Uge 18</a:t>
            </a:r>
            <a:endParaRPr lang="da-DK" sz="1600" b="1" dirty="0"/>
          </a:p>
        </p:txBody>
      </p:sp>
      <p:sp>
        <p:nvSpPr>
          <p:cNvPr id="76" name="Højre klammeparentes 75"/>
          <p:cNvSpPr/>
          <p:nvPr/>
        </p:nvSpPr>
        <p:spPr>
          <a:xfrm rot="16200000">
            <a:off x="1341198" y="1364963"/>
            <a:ext cx="180000" cy="783000"/>
          </a:xfrm>
          <a:prstGeom prst="rightBrace">
            <a:avLst>
              <a:gd name="adj1" fmla="val 8333"/>
              <a:gd name="adj2" fmla="val 520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2000"/>
          </a:p>
        </p:txBody>
      </p:sp>
      <p:sp>
        <p:nvSpPr>
          <p:cNvPr id="77" name="Rektangel 8"/>
          <p:cNvSpPr/>
          <p:nvPr/>
        </p:nvSpPr>
        <p:spPr>
          <a:xfrm>
            <a:off x="4331540" y="2001360"/>
            <a:ext cx="459000" cy="288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9" name="Rektangel 8"/>
          <p:cNvSpPr/>
          <p:nvPr/>
        </p:nvSpPr>
        <p:spPr>
          <a:xfrm>
            <a:off x="2553111" y="2771848"/>
            <a:ext cx="459000" cy="288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0" name="Rektangel 8"/>
          <p:cNvSpPr/>
          <p:nvPr/>
        </p:nvSpPr>
        <p:spPr>
          <a:xfrm>
            <a:off x="2553110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1" name="Rektangel 8"/>
          <p:cNvSpPr/>
          <p:nvPr/>
        </p:nvSpPr>
        <p:spPr>
          <a:xfrm>
            <a:off x="2041667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3" name="Rektangel 82"/>
          <p:cNvSpPr/>
          <p:nvPr/>
        </p:nvSpPr>
        <p:spPr>
          <a:xfrm>
            <a:off x="7238588" y="1898988"/>
            <a:ext cx="1620000" cy="2412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84" name="Tekstfelt 83"/>
          <p:cNvSpPr txBox="1"/>
          <p:nvPr/>
        </p:nvSpPr>
        <p:spPr>
          <a:xfrm>
            <a:off x="1965613" y="1015318"/>
            <a:ext cx="168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Periode 1 </a:t>
            </a:r>
          </a:p>
          <a:p>
            <a:pPr algn="ctr"/>
            <a:r>
              <a:rPr lang="da-DK" sz="1600" b="1" dirty="0" smtClean="0"/>
              <a:t>Uge 19 til 20</a:t>
            </a:r>
            <a:endParaRPr lang="da-DK" sz="1600" b="1" dirty="0"/>
          </a:p>
        </p:txBody>
      </p:sp>
      <p:sp>
        <p:nvSpPr>
          <p:cNvPr id="85" name="Højre klammeparentes 84"/>
          <p:cNvSpPr/>
          <p:nvPr/>
        </p:nvSpPr>
        <p:spPr>
          <a:xfrm rot="16200000">
            <a:off x="2710966" y="959963"/>
            <a:ext cx="180000" cy="1593000"/>
          </a:xfrm>
          <a:prstGeom prst="rightBrace">
            <a:avLst>
              <a:gd name="adj1" fmla="val 8333"/>
              <a:gd name="adj2" fmla="val 520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2000"/>
          </a:p>
        </p:txBody>
      </p:sp>
      <p:sp>
        <p:nvSpPr>
          <p:cNvPr id="2" name="Tekstfelt 1"/>
          <p:cNvSpPr txBox="1"/>
          <p:nvPr/>
        </p:nvSpPr>
        <p:spPr>
          <a:xfrm>
            <a:off x="157518" y="2332360"/>
            <a:ext cx="523615" cy="38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BEA</a:t>
            </a:r>
            <a:endParaRPr lang="da-DK" sz="1400" dirty="0"/>
          </a:p>
        </p:txBody>
      </p:sp>
      <p:sp>
        <p:nvSpPr>
          <p:cNvPr id="86" name="Tekstfelt 85"/>
          <p:cNvSpPr txBox="1"/>
          <p:nvPr/>
        </p:nvSpPr>
        <p:spPr>
          <a:xfrm>
            <a:off x="157518" y="2677196"/>
            <a:ext cx="523615" cy="38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EF</a:t>
            </a:r>
            <a:endParaRPr lang="da-DK" sz="1400" dirty="0"/>
          </a:p>
        </p:txBody>
      </p:sp>
      <p:sp>
        <p:nvSpPr>
          <p:cNvPr id="87" name="Tekstfelt 86"/>
          <p:cNvSpPr txBox="1"/>
          <p:nvPr/>
        </p:nvSpPr>
        <p:spPr>
          <a:xfrm>
            <a:off x="157517" y="3053353"/>
            <a:ext cx="523615" cy="38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BBR</a:t>
            </a:r>
            <a:endParaRPr lang="da-DK" sz="1400" dirty="0"/>
          </a:p>
        </p:txBody>
      </p:sp>
      <p:sp>
        <p:nvSpPr>
          <p:cNvPr id="88" name="Tekstfelt 87"/>
          <p:cNvSpPr txBox="1"/>
          <p:nvPr/>
        </p:nvSpPr>
        <p:spPr>
          <a:xfrm>
            <a:off x="157517" y="3527780"/>
            <a:ext cx="523615" cy="38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DAR</a:t>
            </a:r>
            <a:endParaRPr lang="da-DK" sz="1400" dirty="0"/>
          </a:p>
        </p:txBody>
      </p:sp>
      <p:sp>
        <p:nvSpPr>
          <p:cNvPr id="89" name="Tekstfelt 88"/>
          <p:cNvSpPr txBox="1"/>
          <p:nvPr/>
        </p:nvSpPr>
        <p:spPr>
          <a:xfrm>
            <a:off x="159221" y="3883260"/>
            <a:ext cx="491708" cy="4097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DAGI</a:t>
            </a:r>
            <a:endParaRPr lang="da-DK" sz="1400" dirty="0"/>
          </a:p>
        </p:txBody>
      </p:sp>
      <p:sp>
        <p:nvSpPr>
          <p:cNvPr id="90" name="Tekstfelt 89"/>
          <p:cNvSpPr txBox="1"/>
          <p:nvPr/>
        </p:nvSpPr>
        <p:spPr>
          <a:xfrm>
            <a:off x="172688" y="1951631"/>
            <a:ext cx="523615" cy="38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MU</a:t>
            </a:r>
            <a:endParaRPr lang="da-DK" sz="1400" dirty="0"/>
          </a:p>
        </p:txBody>
      </p:sp>
      <p:cxnSp>
        <p:nvCxnSpPr>
          <p:cNvPr id="4" name="Lige pilforbindelse 3"/>
          <p:cNvCxnSpPr/>
          <p:nvPr/>
        </p:nvCxnSpPr>
        <p:spPr>
          <a:xfrm flipV="1">
            <a:off x="696302" y="4098137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ge pilforbindelse 95"/>
          <p:cNvCxnSpPr/>
          <p:nvPr/>
        </p:nvCxnSpPr>
        <p:spPr>
          <a:xfrm flipV="1">
            <a:off x="696302" y="3726187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Lige pilforbindelse 96"/>
          <p:cNvCxnSpPr/>
          <p:nvPr/>
        </p:nvCxnSpPr>
        <p:spPr>
          <a:xfrm flipV="1">
            <a:off x="696302" y="3261237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ge pilforbindelse 97"/>
          <p:cNvCxnSpPr/>
          <p:nvPr/>
        </p:nvCxnSpPr>
        <p:spPr>
          <a:xfrm flipV="1">
            <a:off x="696302" y="2889281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Lige pilforbindelse 98"/>
          <p:cNvCxnSpPr/>
          <p:nvPr/>
        </p:nvCxnSpPr>
        <p:spPr>
          <a:xfrm flipV="1">
            <a:off x="696302" y="2517320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Lige pilforbindelse 99"/>
          <p:cNvCxnSpPr/>
          <p:nvPr/>
        </p:nvCxnSpPr>
        <p:spPr>
          <a:xfrm flipV="1">
            <a:off x="696302" y="2145360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ktangel 8"/>
          <p:cNvSpPr/>
          <p:nvPr/>
        </p:nvSpPr>
        <p:spPr>
          <a:xfrm>
            <a:off x="4842987" y="2001360"/>
            <a:ext cx="459000" cy="288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2" name="Rektangel 8"/>
          <p:cNvSpPr/>
          <p:nvPr/>
        </p:nvSpPr>
        <p:spPr>
          <a:xfrm>
            <a:off x="2041667" y="2771848"/>
            <a:ext cx="459000" cy="288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3" name="Rektangel 8"/>
          <p:cNvSpPr/>
          <p:nvPr/>
        </p:nvSpPr>
        <p:spPr>
          <a:xfrm>
            <a:off x="5563655" y="2771848"/>
            <a:ext cx="459000" cy="288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4" name="Rektangel 8"/>
          <p:cNvSpPr/>
          <p:nvPr/>
        </p:nvSpPr>
        <p:spPr>
          <a:xfrm>
            <a:off x="3076182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5" name="Rektangel 8"/>
          <p:cNvSpPr/>
          <p:nvPr/>
        </p:nvSpPr>
        <p:spPr>
          <a:xfrm>
            <a:off x="4331542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6" name="Rektangel 8"/>
          <p:cNvSpPr/>
          <p:nvPr/>
        </p:nvSpPr>
        <p:spPr>
          <a:xfrm>
            <a:off x="6086724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7" name="Rektangel 8"/>
          <p:cNvSpPr/>
          <p:nvPr/>
        </p:nvSpPr>
        <p:spPr>
          <a:xfrm>
            <a:off x="6609784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8" name="Rektangel 8"/>
          <p:cNvSpPr/>
          <p:nvPr/>
        </p:nvSpPr>
        <p:spPr>
          <a:xfrm>
            <a:off x="2041667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9" name="Rektangel 8"/>
          <p:cNvSpPr/>
          <p:nvPr/>
        </p:nvSpPr>
        <p:spPr>
          <a:xfrm>
            <a:off x="4877853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0" name="Rektangel 8"/>
          <p:cNvSpPr/>
          <p:nvPr/>
        </p:nvSpPr>
        <p:spPr>
          <a:xfrm>
            <a:off x="6098346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1" name="Rektangel 8"/>
          <p:cNvSpPr/>
          <p:nvPr/>
        </p:nvSpPr>
        <p:spPr>
          <a:xfrm>
            <a:off x="3808474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2" name="Rektangel 8"/>
          <p:cNvSpPr/>
          <p:nvPr/>
        </p:nvSpPr>
        <p:spPr>
          <a:xfrm>
            <a:off x="5563655" y="2386604"/>
            <a:ext cx="459000" cy="288000"/>
          </a:xfrm>
          <a:prstGeom prst="rect">
            <a:avLst/>
          </a:prstGeom>
          <a:solidFill>
            <a:srgbClr val="E7F7FF"/>
          </a:solidFill>
          <a:ln w="38100" cap="flat">
            <a:solidFill>
              <a:srgbClr val="66CC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3" name="Tekstfelt 112"/>
          <p:cNvSpPr txBox="1"/>
          <p:nvPr/>
        </p:nvSpPr>
        <p:spPr>
          <a:xfrm>
            <a:off x="7449787" y="2674605"/>
            <a:ext cx="1233459" cy="8182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a-DK" b="1" dirty="0" smtClean="0"/>
              <a:t>Gentest</a:t>
            </a:r>
            <a:endParaRPr lang="da-DK" b="1" dirty="0"/>
          </a:p>
        </p:txBody>
      </p:sp>
      <p:sp>
        <p:nvSpPr>
          <p:cNvPr id="8" name="Opadgående pil 7"/>
          <p:cNvSpPr/>
          <p:nvPr/>
        </p:nvSpPr>
        <p:spPr>
          <a:xfrm>
            <a:off x="5364142" y="4368378"/>
            <a:ext cx="189000" cy="288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4" name="Opadgående pil 113"/>
          <p:cNvSpPr/>
          <p:nvPr/>
        </p:nvSpPr>
        <p:spPr>
          <a:xfrm>
            <a:off x="7084453" y="4368378"/>
            <a:ext cx="189000" cy="288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5" name="Opadgående pil 114"/>
          <p:cNvSpPr/>
          <p:nvPr/>
        </p:nvSpPr>
        <p:spPr>
          <a:xfrm>
            <a:off x="8828012" y="4368378"/>
            <a:ext cx="189000" cy="288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6" name="Opadgående pil 115"/>
          <p:cNvSpPr/>
          <p:nvPr/>
        </p:nvSpPr>
        <p:spPr>
          <a:xfrm>
            <a:off x="3585715" y="4368378"/>
            <a:ext cx="189000" cy="288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7" name="Tekstfelt 116"/>
          <p:cNvSpPr txBox="1"/>
          <p:nvPr/>
        </p:nvSpPr>
        <p:spPr>
          <a:xfrm>
            <a:off x="51211" y="5037766"/>
            <a:ext cx="55130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Projekter indplacerer testområder</a:t>
            </a:r>
          </a:p>
          <a:p>
            <a:r>
              <a:rPr lang="da-DK" dirty="0"/>
              <a:t>i</a:t>
            </a:r>
            <a:r>
              <a:rPr lang="da-DK" dirty="0" smtClean="0"/>
              <a:t> de tre testperioder: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Ajourføring i andre registre (pr. register)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Services/hændelser fra DAF (pr. register)</a:t>
            </a:r>
            <a:endParaRPr lang="da-DK" dirty="0"/>
          </a:p>
        </p:txBody>
      </p:sp>
      <p:cxnSp>
        <p:nvCxnSpPr>
          <p:cNvPr id="118" name="Lige pilforbindelse 117"/>
          <p:cNvCxnSpPr>
            <a:stCxn id="117" idx="0"/>
          </p:cNvCxnSpPr>
          <p:nvPr/>
        </p:nvCxnSpPr>
        <p:spPr>
          <a:xfrm flipV="1">
            <a:off x="2807735" y="4609886"/>
            <a:ext cx="439962" cy="427880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47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0048"/>
            <a:ext cx="8229600" cy="576262"/>
          </a:xfrm>
        </p:spPr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11150" y="6524625"/>
            <a:ext cx="2170113" cy="33337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803565" y="785931"/>
            <a:ext cx="811876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da-DK" dirty="0"/>
              <a:t>Velkomst og præsentation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/>
              <a:t>Status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da-DK" dirty="0"/>
              <a:t>Testprojektet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da-DK" dirty="0" smtClean="0"/>
              <a:t>Projekter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 smtClean="0"/>
              <a:t>Tema Fælles værktøjer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 err="1"/>
              <a:t>Zephyr</a:t>
            </a:r>
            <a:r>
              <a:rPr lang="da-DK" dirty="0"/>
              <a:t> </a:t>
            </a:r>
            <a:r>
              <a:rPr lang="da-DK" dirty="0" smtClean="0"/>
              <a:t>		- </a:t>
            </a:r>
            <a:r>
              <a:rPr lang="da-DK" dirty="0"/>
              <a:t>fælles Teststyringsværktøj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 err="1" smtClean="0"/>
              <a:t>SoapUI</a:t>
            </a:r>
            <a:r>
              <a:rPr lang="da-DK" dirty="0" smtClean="0"/>
              <a:t> 		- </a:t>
            </a:r>
            <a:r>
              <a:rPr lang="da-DK" dirty="0"/>
              <a:t>eksempler på afvikling af test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 err="1"/>
              <a:t>Jira</a:t>
            </a:r>
            <a:r>
              <a:rPr lang="da-DK" dirty="0"/>
              <a:t> </a:t>
            </a:r>
            <a:r>
              <a:rPr lang="da-DK" dirty="0" smtClean="0"/>
              <a:t>		- </a:t>
            </a:r>
            <a:r>
              <a:rPr lang="da-DK" dirty="0"/>
              <a:t>fælles </a:t>
            </a:r>
            <a:r>
              <a:rPr lang="da-DK" dirty="0" smtClean="0"/>
              <a:t>Fejlrapporteringsværktøj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 smtClean="0"/>
              <a:t>Fælles behov</a:t>
            </a:r>
            <a:endParaRPr lang="da-DK" dirty="0"/>
          </a:p>
          <a:p>
            <a:pPr marL="457200" lvl="0" indent="-457200" algn="l">
              <a:buFont typeface="+mj-lt"/>
              <a:buAutoNum type="arabicPeriod"/>
            </a:pPr>
            <a:r>
              <a:rPr lang="da-DK" dirty="0" smtClean="0"/>
              <a:t>Aktionsliste</a:t>
            </a:r>
            <a:endParaRPr lang="da-DK" dirty="0"/>
          </a:p>
          <a:p>
            <a:pPr marL="457200" lvl="0" indent="-457200" algn="l">
              <a:buFont typeface="+mj-lt"/>
              <a:buAutoNum type="arabicPeriod"/>
            </a:pPr>
            <a:r>
              <a:rPr lang="da-DK" dirty="0"/>
              <a:t>Liste af risici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/>
              <a:t>Eventuelt</a:t>
            </a:r>
          </a:p>
          <a:p>
            <a:pPr lvl="0" algn="l">
              <a:spcAft>
                <a:spcPts val="0"/>
              </a:spcAft>
            </a:pPr>
            <a:endParaRPr lang="da-DK" sz="20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98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 37"/>
          <p:cNvSpPr/>
          <p:nvPr/>
        </p:nvSpPr>
        <p:spPr>
          <a:xfrm>
            <a:off x="3089593" y="1372050"/>
            <a:ext cx="2970000" cy="5400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1873" y="1372050"/>
            <a:ext cx="2970000" cy="5400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3732407" y="674355"/>
            <a:ext cx="2386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/>
              <a:t>Periode 1 - Uge 19 til 20</a:t>
            </a:r>
            <a:endParaRPr lang="da-DK" sz="2000" b="1" dirty="0"/>
          </a:p>
        </p:txBody>
      </p:sp>
      <p:sp>
        <p:nvSpPr>
          <p:cNvPr id="14" name="Tekstfelt 13"/>
          <p:cNvSpPr txBox="1"/>
          <p:nvPr/>
        </p:nvSpPr>
        <p:spPr>
          <a:xfrm>
            <a:off x="2002930" y="-18778"/>
            <a:ext cx="6484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smtClean="0"/>
              <a:t>Snitfladetest uge 19 til 24 2016 - Eksempel</a:t>
            </a:r>
            <a:endParaRPr lang="da-DK" sz="2800" b="1" dirty="0"/>
          </a:p>
        </p:txBody>
      </p:sp>
      <p:sp>
        <p:nvSpPr>
          <p:cNvPr id="23" name="Højre klammeparentes 22"/>
          <p:cNvSpPr/>
          <p:nvPr/>
        </p:nvSpPr>
        <p:spPr>
          <a:xfrm rot="16200000">
            <a:off x="4490218" y="-241975"/>
            <a:ext cx="180000" cy="2943000"/>
          </a:xfrm>
          <a:prstGeom prst="rightBrace">
            <a:avLst>
              <a:gd name="adj1" fmla="val 8333"/>
              <a:gd name="adj2" fmla="val 5201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  <p:sp>
        <p:nvSpPr>
          <p:cNvPr id="27" name="Rektangel 8"/>
          <p:cNvSpPr/>
          <p:nvPr/>
        </p:nvSpPr>
        <p:spPr>
          <a:xfrm>
            <a:off x="144208" y="1541577"/>
            <a:ext cx="864000" cy="684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DAF/EF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6766202" y="674355"/>
            <a:ext cx="2386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/>
              <a:t>Periode 1 - Uge 19 til 20</a:t>
            </a:r>
            <a:endParaRPr lang="da-DK" sz="2000" b="1" dirty="0"/>
          </a:p>
        </p:txBody>
      </p:sp>
      <p:sp>
        <p:nvSpPr>
          <p:cNvPr id="19" name="Tekstfelt 18"/>
          <p:cNvSpPr txBox="1"/>
          <p:nvPr/>
        </p:nvSpPr>
        <p:spPr>
          <a:xfrm>
            <a:off x="710242" y="674355"/>
            <a:ext cx="2386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/>
              <a:t>Periode 1 - Uge 19 til 20</a:t>
            </a:r>
            <a:endParaRPr lang="da-DK" sz="2000" b="1" dirty="0"/>
          </a:p>
        </p:txBody>
      </p:sp>
      <p:sp>
        <p:nvSpPr>
          <p:cNvPr id="33" name="Rektangel 8"/>
          <p:cNvSpPr/>
          <p:nvPr/>
        </p:nvSpPr>
        <p:spPr>
          <a:xfrm>
            <a:off x="1119872" y="3277384"/>
            <a:ext cx="864000" cy="684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DAF/CVR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 og hændelser</a:t>
            </a: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4" name="Rektangel 8"/>
          <p:cNvSpPr/>
          <p:nvPr/>
        </p:nvSpPr>
        <p:spPr>
          <a:xfrm>
            <a:off x="3195066" y="3274300"/>
            <a:ext cx="864000" cy="684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DAF/MU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5" name="Rektangel 34"/>
          <p:cNvSpPr/>
          <p:nvPr/>
        </p:nvSpPr>
        <p:spPr>
          <a:xfrm>
            <a:off x="6154134" y="1372050"/>
            <a:ext cx="2970000" cy="5400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37" name="Højre klammeparentes 36"/>
          <p:cNvSpPr/>
          <p:nvPr/>
        </p:nvSpPr>
        <p:spPr>
          <a:xfrm rot="16200000">
            <a:off x="7547259" y="-241975"/>
            <a:ext cx="180000" cy="2943000"/>
          </a:xfrm>
          <a:prstGeom prst="rightBrace">
            <a:avLst>
              <a:gd name="adj1" fmla="val 8333"/>
              <a:gd name="adj2" fmla="val 5201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  <p:sp>
        <p:nvSpPr>
          <p:cNvPr id="39" name="Højre klammeparentes 38"/>
          <p:cNvSpPr/>
          <p:nvPr/>
        </p:nvSpPr>
        <p:spPr>
          <a:xfrm rot="16200000">
            <a:off x="1444802" y="-241975"/>
            <a:ext cx="180000" cy="2943000"/>
          </a:xfrm>
          <a:prstGeom prst="rightBrace">
            <a:avLst>
              <a:gd name="adj1" fmla="val 8333"/>
              <a:gd name="adj2" fmla="val 5201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  <p:sp>
        <p:nvSpPr>
          <p:cNvPr id="40" name="Rektangel 8"/>
          <p:cNvSpPr/>
          <p:nvPr/>
        </p:nvSpPr>
        <p:spPr>
          <a:xfrm>
            <a:off x="6260667" y="2412955"/>
            <a:ext cx="864000" cy="684000"/>
          </a:xfrm>
          <a:prstGeom prst="rect">
            <a:avLst/>
          </a:prstGeom>
          <a:solidFill>
            <a:srgbClr val="E7F7FF"/>
          </a:solidFill>
          <a:ln w="38100" cap="flat">
            <a:solidFill>
              <a:srgbClr val="66CC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DAF/DAR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 og hændelser</a:t>
            </a: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1" name="Rektangel 8"/>
          <p:cNvSpPr/>
          <p:nvPr/>
        </p:nvSpPr>
        <p:spPr>
          <a:xfrm>
            <a:off x="144208" y="3307099"/>
            <a:ext cx="864000" cy="684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DAF/CPR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 og hændelser</a:t>
            </a: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2" name="Rektangel 8"/>
          <p:cNvSpPr/>
          <p:nvPr/>
        </p:nvSpPr>
        <p:spPr>
          <a:xfrm>
            <a:off x="144208" y="5950512"/>
            <a:ext cx="864000" cy="684000"/>
          </a:xfrm>
          <a:prstGeom prst="rect">
            <a:avLst/>
          </a:prstGeom>
          <a:solidFill>
            <a:srgbClr val="FFBDBD"/>
          </a:solidFill>
          <a:ln w="38100" cap="flat">
            <a:solidFill>
              <a:srgbClr val="CC0066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400" b="1" dirty="0" smtClean="0">
                <a:solidFill>
                  <a:srgbClr val="000000"/>
                </a:solidFill>
              </a:rPr>
              <a:t>DAGI/???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4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3" name="Rektangel 8"/>
          <p:cNvSpPr/>
          <p:nvPr/>
        </p:nvSpPr>
        <p:spPr>
          <a:xfrm>
            <a:off x="144208" y="5070186"/>
            <a:ext cx="864000" cy="684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DAF/BBR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 og hændelser</a:t>
            </a: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4" name="Rektangel 8"/>
          <p:cNvSpPr/>
          <p:nvPr/>
        </p:nvSpPr>
        <p:spPr>
          <a:xfrm>
            <a:off x="144208" y="4189860"/>
            <a:ext cx="864000" cy="684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DAF/DAR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 og hændelser</a:t>
            </a: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7" name="Rektangel 8"/>
          <p:cNvSpPr/>
          <p:nvPr/>
        </p:nvSpPr>
        <p:spPr>
          <a:xfrm>
            <a:off x="6228852" y="3274300"/>
            <a:ext cx="864000" cy="684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DAF/BEA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8" name="Rektangel 8"/>
          <p:cNvSpPr/>
          <p:nvPr/>
        </p:nvSpPr>
        <p:spPr>
          <a:xfrm>
            <a:off x="7170377" y="3274300"/>
            <a:ext cx="864000" cy="684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DAF/DAR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0" name="Rektangel 8"/>
          <p:cNvSpPr/>
          <p:nvPr/>
        </p:nvSpPr>
        <p:spPr>
          <a:xfrm>
            <a:off x="3195066" y="1541577"/>
            <a:ext cx="864000" cy="684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MU -&gt; EF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3" name="Rektangel 8"/>
          <p:cNvSpPr/>
          <p:nvPr/>
        </p:nvSpPr>
        <p:spPr>
          <a:xfrm>
            <a:off x="4164539" y="1539069"/>
            <a:ext cx="864000" cy="684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MU -&gt; BBR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4" name="Rektangel 8"/>
          <p:cNvSpPr/>
          <p:nvPr/>
        </p:nvSpPr>
        <p:spPr>
          <a:xfrm>
            <a:off x="5112066" y="1539069"/>
            <a:ext cx="864000" cy="684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MU -&gt; DAR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5" name="Rektangel 8"/>
          <p:cNvSpPr/>
          <p:nvPr/>
        </p:nvSpPr>
        <p:spPr>
          <a:xfrm>
            <a:off x="6270539" y="1539069"/>
            <a:ext cx="864000" cy="684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DAF/BEA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6" name="Rektangel 8"/>
          <p:cNvSpPr/>
          <p:nvPr/>
        </p:nvSpPr>
        <p:spPr>
          <a:xfrm>
            <a:off x="3195066" y="4189860"/>
            <a:ext cx="864000" cy="684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BBR -&gt; MU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7" name="Rektangel 8"/>
          <p:cNvSpPr/>
          <p:nvPr/>
        </p:nvSpPr>
        <p:spPr>
          <a:xfrm>
            <a:off x="4164539" y="4189860"/>
            <a:ext cx="864000" cy="684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BBR -&gt; DAR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8" name="Rektangel 8"/>
          <p:cNvSpPr/>
          <p:nvPr/>
        </p:nvSpPr>
        <p:spPr>
          <a:xfrm>
            <a:off x="3199060" y="5070186"/>
            <a:ext cx="864000" cy="684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DAR -&gt; BBR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9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288" y="951578"/>
            <a:ext cx="8229600" cy="576262"/>
          </a:xfrm>
        </p:spPr>
        <p:txBody>
          <a:bodyPr/>
          <a:lstStyle/>
          <a:p>
            <a:r>
              <a:rPr lang="da-DK" dirty="0" smtClean="0"/>
              <a:t>Tidsplan - Hvornår og hvad?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Hvert register gennemgår deres plan for snitfladetest og melder tilbage til testprojektet inden onsdag den 16. marts</a:t>
            </a:r>
          </a:p>
          <a:p>
            <a:r>
              <a:rPr lang="da-DK" dirty="0" smtClean="0"/>
              <a:t>Registrene afleverer en beskrivelse af testcykle per uge (fra uge 19 til uge 25)</a:t>
            </a:r>
          </a:p>
          <a:p>
            <a:r>
              <a:rPr lang="da-DK" dirty="0" smtClean="0"/>
              <a:t>Fredag den 18. marts fremsendes en revideret tidsplan til alle registre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35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Kommunikation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Der er brug for en mere effektiv form for kommunikation under testen – forberedelser og afvikling</a:t>
            </a:r>
          </a:p>
          <a:p>
            <a:r>
              <a:rPr lang="da-DK" dirty="0" smtClean="0"/>
              <a:t>Regelmæssige </a:t>
            </a:r>
            <a:r>
              <a:rPr lang="da-DK" dirty="0" err="1" smtClean="0"/>
              <a:t>telco</a:t>
            </a:r>
            <a:endParaRPr lang="da-DK" dirty="0"/>
          </a:p>
          <a:p>
            <a:pPr lvl="1"/>
            <a:r>
              <a:rPr lang="da-DK" dirty="0" smtClean="0"/>
              <a:t>Hver torsdag kl 10 i marts</a:t>
            </a:r>
          </a:p>
          <a:p>
            <a:pPr lvl="1"/>
            <a:r>
              <a:rPr lang="da-DK" dirty="0" smtClean="0"/>
              <a:t>Hver dag kl 10 i april</a:t>
            </a:r>
          </a:p>
          <a:p>
            <a:pPr lvl="1"/>
            <a:r>
              <a:rPr lang="da-DK" dirty="0" smtClean="0"/>
              <a:t>Eller?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68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5. Aktionsliste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23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493520" y="1455420"/>
            <a:ext cx="544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Er der kommet nye </a:t>
            </a:r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input til aktionslisten i løbet af mødet?</a:t>
            </a:r>
            <a:endParaRPr lang="da-DK" b="1" dirty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807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/>
              <a:t>5</a:t>
            </a:r>
            <a:r>
              <a:rPr lang="da-DK" dirty="0" smtClean="0"/>
              <a:t>. Risici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24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493520" y="1455420"/>
            <a:ext cx="544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Er der kommet nye risici frem i løbet af </a:t>
            </a:r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mødet?</a:t>
            </a:r>
            <a:endParaRPr lang="da-DK" b="1" dirty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37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900" y="477838"/>
            <a:ext cx="8229600" cy="576262"/>
          </a:xfrm>
        </p:spPr>
        <p:txBody>
          <a:bodyPr/>
          <a:lstStyle/>
          <a:p>
            <a:r>
              <a:rPr lang="da-DK" dirty="0"/>
              <a:t>Ansvarlige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323850" y="6524625"/>
            <a:ext cx="2170113" cy="33337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25</a:t>
            </a:fld>
            <a:endParaRPr lang="da-DK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349259"/>
              </p:ext>
            </p:extLst>
          </p:nvPr>
        </p:nvGraphicFramePr>
        <p:xfrm>
          <a:off x="498475" y="981075"/>
          <a:ext cx="8593138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3" imgW="6217116" imgH="4082663" progId="Word.Document.12">
                  <p:embed/>
                </p:oleObj>
              </mc:Choice>
              <mc:Fallback>
                <p:oleObj name="Document" r:id="rId3" imgW="6217116" imgH="40826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8475" y="981075"/>
                        <a:ext cx="8593138" cy="564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22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00" y="528638"/>
            <a:ext cx="8229600" cy="576262"/>
          </a:xfrm>
        </p:spPr>
        <p:txBody>
          <a:bodyPr/>
          <a:lstStyle/>
          <a:p>
            <a:r>
              <a:rPr lang="da-DK" dirty="0" smtClean="0"/>
              <a:t>Mail Adresser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9900" y="1108074"/>
            <a:ext cx="8229600" cy="4987925"/>
          </a:xfrm>
        </p:spPr>
        <p:txBody>
          <a:bodyPr/>
          <a:lstStyle/>
          <a:p>
            <a:r>
              <a:rPr lang="da-DK" sz="1800" dirty="0"/>
              <a:t>Amina Schmidt </a:t>
            </a:r>
            <a:r>
              <a:rPr lang="da-DK" sz="1800" dirty="0" smtClean="0"/>
              <a:t>		as@e-nettet.dk</a:t>
            </a:r>
            <a:endParaRPr lang="da-DK" sz="1800" dirty="0"/>
          </a:p>
          <a:p>
            <a:r>
              <a:rPr lang="da-DK" sz="1800" dirty="0"/>
              <a:t>Annette Petersen </a:t>
            </a:r>
            <a:r>
              <a:rPr lang="da-DK" sz="1800" dirty="0" smtClean="0"/>
              <a:t>	anpet@gst.dk</a:t>
            </a:r>
            <a:endParaRPr lang="da-DK" sz="1800" dirty="0"/>
          </a:p>
          <a:p>
            <a:r>
              <a:rPr lang="da-DK" sz="1800" dirty="0"/>
              <a:t>Bo Dalsby </a:t>
            </a:r>
            <a:r>
              <a:rPr lang="da-DK" sz="1800" dirty="0" smtClean="0"/>
              <a:t>		bo.dalsby@skat.dk</a:t>
            </a:r>
            <a:endParaRPr lang="da-DK" sz="1800" dirty="0"/>
          </a:p>
          <a:p>
            <a:r>
              <a:rPr lang="da-DK" sz="1800" dirty="0"/>
              <a:t>Henrik Løje </a:t>
            </a:r>
            <a:r>
              <a:rPr lang="da-DK" sz="1800" dirty="0" smtClean="0"/>
              <a:t>		henlo@gst.dk</a:t>
            </a:r>
            <a:endParaRPr lang="da-DK" sz="1800" dirty="0"/>
          </a:p>
          <a:p>
            <a:r>
              <a:rPr lang="da-DK" sz="1800" dirty="0"/>
              <a:t>Jakob Schou </a:t>
            </a:r>
            <a:r>
              <a:rPr lang="da-DK" sz="1800" dirty="0" smtClean="0"/>
              <a:t>		jasch@gst.dk</a:t>
            </a:r>
            <a:endParaRPr lang="da-DK" sz="1800" dirty="0"/>
          </a:p>
          <a:p>
            <a:r>
              <a:rPr lang="da-DK" sz="1800" dirty="0"/>
              <a:t>Jeanne Olsen </a:t>
            </a:r>
            <a:r>
              <a:rPr lang="da-DK" sz="1800" dirty="0" smtClean="0"/>
              <a:t>		jo@cpr.dk</a:t>
            </a:r>
            <a:endParaRPr lang="da-DK" sz="1800" dirty="0"/>
          </a:p>
          <a:p>
            <a:r>
              <a:rPr lang="da-DK" sz="1800" dirty="0"/>
              <a:t>Jørgen Larsen De Martino jolde@gst.dk</a:t>
            </a:r>
          </a:p>
          <a:p>
            <a:r>
              <a:rPr lang="da-DK" sz="1800" dirty="0"/>
              <a:t>Jørgen Skrubbeltrang </a:t>
            </a:r>
            <a:r>
              <a:rPr lang="da-DK" sz="1800" dirty="0" smtClean="0"/>
              <a:t>	joesk@gst.dk</a:t>
            </a:r>
            <a:endParaRPr lang="da-DK" sz="1800" dirty="0"/>
          </a:p>
          <a:p>
            <a:r>
              <a:rPr lang="da-DK" sz="1800" dirty="0"/>
              <a:t>Lise Pedersen </a:t>
            </a:r>
            <a:r>
              <a:rPr lang="da-DK" sz="1800" dirty="0" smtClean="0"/>
              <a:t>		Lise.Pedersen@gst.dk</a:t>
            </a:r>
            <a:endParaRPr lang="da-DK" sz="1800" dirty="0"/>
          </a:p>
          <a:p>
            <a:r>
              <a:rPr lang="da-DK" sz="1800" dirty="0"/>
              <a:t>Morten Romanow Bøgemose morbo@gst.dk</a:t>
            </a:r>
          </a:p>
          <a:p>
            <a:r>
              <a:rPr lang="da-DK" sz="1800" dirty="0"/>
              <a:t>Morten Rostved </a:t>
            </a:r>
            <a:r>
              <a:rPr lang="da-DK" sz="1800" dirty="0" smtClean="0"/>
              <a:t>	moro@kombit.dk</a:t>
            </a:r>
            <a:endParaRPr lang="da-DK" sz="1800" dirty="0"/>
          </a:p>
          <a:p>
            <a:r>
              <a:rPr lang="da-DK" sz="1800" dirty="0"/>
              <a:t>Peter Laulund </a:t>
            </a:r>
            <a:r>
              <a:rPr lang="da-DK" sz="1800" dirty="0" smtClean="0"/>
              <a:t>		pelau@gst.dk</a:t>
            </a:r>
            <a:endParaRPr lang="da-DK" sz="1800" dirty="0"/>
          </a:p>
          <a:p>
            <a:r>
              <a:rPr lang="da-DK" sz="1800" dirty="0"/>
              <a:t>Peter Snedker </a:t>
            </a:r>
            <a:r>
              <a:rPr lang="da-DK" sz="1800" dirty="0" smtClean="0"/>
              <a:t>		pesne@gst.dk</a:t>
            </a:r>
            <a:endParaRPr lang="da-DK" sz="1800" dirty="0"/>
          </a:p>
          <a:p>
            <a:r>
              <a:rPr lang="da-DK" sz="1800" dirty="0"/>
              <a:t>Tadeusz Tajchman </a:t>
            </a:r>
            <a:r>
              <a:rPr lang="da-DK" sz="1800" dirty="0" smtClean="0"/>
              <a:t>	tat@gst.dk</a:t>
            </a:r>
            <a:endParaRPr lang="da-DK" sz="1800" dirty="0"/>
          </a:p>
          <a:p>
            <a:r>
              <a:rPr lang="da-DK" sz="1800" dirty="0"/>
              <a:t>Trine </a:t>
            </a:r>
            <a:r>
              <a:rPr lang="da-DK" sz="1800" dirty="0" err="1"/>
              <a:t>Wrist</a:t>
            </a:r>
            <a:r>
              <a:rPr lang="da-DK" sz="1800" dirty="0"/>
              <a:t> Lundorf </a:t>
            </a:r>
            <a:r>
              <a:rPr lang="da-DK" sz="1800" dirty="0" smtClean="0"/>
              <a:t>	TWL@skm.dk</a:t>
            </a:r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23850" y="6524625"/>
            <a:ext cx="2170113" cy="25717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85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858838"/>
            <a:ext cx="8229600" cy="576262"/>
          </a:xfrm>
        </p:spPr>
        <p:txBody>
          <a:bodyPr/>
          <a:lstStyle/>
          <a:p>
            <a:r>
              <a:rPr lang="da-DK" dirty="0" smtClean="0"/>
              <a:t>Adgang til projektforum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  <a:p>
            <a:pPr>
              <a:defRPr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  <a:p>
            <a:pPr>
              <a:defRPr/>
            </a:pP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27</a:t>
            </a:fld>
            <a:endParaRPr lang="da-DK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6" y="1824830"/>
            <a:ext cx="1296486" cy="98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331592"/>
              </p:ext>
            </p:extLst>
          </p:nvPr>
        </p:nvGraphicFramePr>
        <p:xfrm>
          <a:off x="2425700" y="1824830"/>
          <a:ext cx="5511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071">
                <a:tc gridSpan="2">
                  <a:txBody>
                    <a:bodyPr/>
                    <a:lstStyle/>
                    <a:p>
                      <a:r>
                        <a:rPr lang="da-DK" sz="1200" b="0" dirty="0" smtClean="0">
                          <a:solidFill>
                            <a:srgbClr val="0070C0"/>
                          </a:solidFill>
                        </a:rPr>
                        <a:t>Ejendomsdataprogrammet</a:t>
                      </a:r>
                      <a:endParaRPr lang="da-DK" sz="12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Url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http://grunddata-ejendom-adresse.dk/ejendomsdataprogrammet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Brugernavn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/>
                        <a:t>ejdprogram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Adgangskode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gd1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072231"/>
              </p:ext>
            </p:extLst>
          </p:nvPr>
        </p:nvGraphicFramePr>
        <p:xfrm>
          <a:off x="2425700" y="3202780"/>
          <a:ext cx="54991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0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071">
                <a:tc gridSpan="2">
                  <a:txBody>
                    <a:bodyPr/>
                    <a:lstStyle/>
                    <a:p>
                      <a:r>
                        <a:rPr lang="da-DK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Adresseprogrammet</a:t>
                      </a:r>
                      <a:endParaRPr lang="da-DK" sz="12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Url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http://grunddata-ejendom-adresse.dk/adresseprogrammet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Brugernavn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/>
                        <a:t>adrprogram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Adgangskode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gd2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12" y="3202780"/>
            <a:ext cx="1296000" cy="988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e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64705"/>
              </p:ext>
            </p:extLst>
          </p:nvPr>
        </p:nvGraphicFramePr>
        <p:xfrm>
          <a:off x="2425214" y="4636726"/>
          <a:ext cx="54991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0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071">
                <a:tc gridSpan="2">
                  <a:txBody>
                    <a:bodyPr/>
                    <a:lstStyle/>
                    <a:p>
                      <a:r>
                        <a:rPr lang="da-DK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Datafordeler</a:t>
                      </a:r>
                      <a:endParaRPr lang="da-DK" sz="12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Url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http://grunddata-ejendom-adresse.dk/datafordeleren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Brugernavn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daf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Adgangskode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gd7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6" y="4636726"/>
            <a:ext cx="1296000" cy="988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2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28</a:t>
            </a:fld>
            <a:endParaRPr lang="da-DK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56412"/>
              </p:ext>
            </p:extLst>
          </p:nvPr>
        </p:nvGraphicFramePr>
        <p:xfrm>
          <a:off x="1115616" y="620688"/>
          <a:ext cx="6120680" cy="5512549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18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b="1" dirty="0">
                          <a:effectLst/>
                        </a:rPr>
                        <a:t>Snitfladetest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b="0" dirty="0">
                          <a:effectLst/>
                        </a:rPr>
                        <a:t>Benævnelse for registerprojekterne egen test af ajourføringsservices og DAF </a:t>
                      </a:r>
                      <a:r>
                        <a:rPr lang="da-DK" sz="1200" b="0" dirty="0" smtClean="0">
                          <a:effectLst/>
                        </a:rPr>
                        <a:t>tjenester.</a:t>
                      </a:r>
                      <a:endParaRPr lang="da-DK" sz="1400" b="0" dirty="0">
                        <a:effectLst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Integrationstest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Benævnelse for den del af fællestesten, der omfatter de tværgående forretningsprocesser mellem registerprojekterne i GD1 og GD2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Anvendertest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Benævnelse for den del af fællestesten, der involverer GD1 og GD2 registerprojekternes primære anvendere, som ikke selv er en del af registerprojekterne i GD1 og GD2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Systemtest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Fælles benævnelse for snitfladetest, integrationstest og anvendertest. 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Begrebet anvendes til at skelne mellem kvalitetssikring af dokumenter og kvalitetssikring af de udviklede programmer.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Testdata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Testdata er et større udvalg af sammenhængende data fra flere grunddataregistre. Testdata bruges til integrationstest og snitfladetest.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Prøvedata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Prøvedata er de data, som bruges til integration af registrene på DAF. Prøvedata er en del af dataleverancespecifikationen.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Produktionsdata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Produktionsdata er de data, der er i produktionen.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kstboks 8"/>
          <p:cNvSpPr txBox="1"/>
          <p:nvPr/>
        </p:nvSpPr>
        <p:spPr>
          <a:xfrm>
            <a:off x="2202180" y="137160"/>
            <a:ext cx="418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3. Fælles begreber</a:t>
            </a:r>
          </a:p>
        </p:txBody>
      </p:sp>
    </p:spTree>
    <p:extLst>
      <p:ext uri="{BB962C8B-B14F-4D97-AF65-F5344CB8AC3E}">
        <p14:creationId xmlns:p14="http://schemas.microsoft.com/office/powerpoint/2010/main" val="209959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288" y="428970"/>
            <a:ext cx="8229600" cy="576262"/>
          </a:xfrm>
        </p:spPr>
        <p:txBody>
          <a:bodyPr/>
          <a:lstStyle/>
          <a:p>
            <a:r>
              <a:rPr lang="da-DK" dirty="0" smtClean="0"/>
              <a:t>2. Status – CPR-data i test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727365" y="1085211"/>
            <a:ext cx="69341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800" b="1" dirty="0" smtClean="0"/>
              <a:t>Redegørelsesnotat om anvendelse af CPR-data</a:t>
            </a:r>
          </a:p>
          <a:p>
            <a:pPr algn="l"/>
            <a:endParaRPr lang="da-DK" sz="1800" b="1" dirty="0" smtClean="0"/>
          </a:p>
          <a:p>
            <a:pPr algn="l"/>
            <a:r>
              <a:rPr lang="da-DK" sz="1800" b="1" dirty="0" smtClean="0"/>
              <a:t>Afstemning med CPR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CPR-projekt og testprojekt løbende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Møde med CPR-kontoret i torsdags</a:t>
            </a:r>
          </a:p>
          <a:p>
            <a:pPr algn="l"/>
            <a:endParaRPr lang="da-DK" sz="1800" b="1" dirty="0"/>
          </a:p>
          <a:p>
            <a:pPr algn="l"/>
            <a:r>
              <a:rPr lang="da-DK" sz="1800" b="1" dirty="0" smtClean="0"/>
              <a:t>Løsning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Generelt kort notat i form af anmodning til CPR-kontoret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Instruks for de, der lagrer/bruger data – DAF og EFT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a-DK" sz="1800" dirty="0" smtClean="0"/>
              <a:t>Godkendelse og registrering af brugere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a-DK" sz="1800" dirty="0" smtClean="0"/>
              <a:t>Instruks for lagring, anvendelse og sletning</a:t>
            </a:r>
          </a:p>
          <a:p>
            <a:pPr algn="l"/>
            <a:endParaRPr lang="da-DK" sz="1800" b="1" dirty="0"/>
          </a:p>
          <a:p>
            <a:pPr algn="l"/>
            <a:endParaRPr lang="da-DK" sz="1800" b="1" dirty="0"/>
          </a:p>
          <a:p>
            <a:pPr algn="l"/>
            <a:endParaRPr lang="da-DK" sz="1800" b="1" dirty="0" smtClean="0"/>
          </a:p>
          <a:p>
            <a:pPr algn="l"/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6711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288" y="428970"/>
            <a:ext cx="8229600" cy="576262"/>
          </a:xfrm>
        </p:spPr>
        <p:txBody>
          <a:bodyPr/>
          <a:lstStyle/>
          <a:p>
            <a:r>
              <a:rPr lang="da-DK" dirty="0" smtClean="0"/>
              <a:t>2. Status – Udfordring med tildeling af BFE-nummer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727365" y="1085211"/>
            <a:ext cx="69341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800" b="1" dirty="0" smtClean="0"/>
              <a:t>Problem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Tildeling af BFE-numre central for implementering i 2017 men også for test. </a:t>
            </a:r>
          </a:p>
          <a:p>
            <a:pPr algn="l"/>
            <a:endParaRPr lang="da-DK" sz="1800" b="1" dirty="0" smtClean="0"/>
          </a:p>
          <a:p>
            <a:pPr algn="l"/>
            <a:r>
              <a:rPr lang="da-DK" sz="1800" b="1" dirty="0" smtClean="0"/>
              <a:t>Løsningsmodel</a:t>
            </a:r>
          </a:p>
          <a:p>
            <a:pPr algn="l"/>
            <a:r>
              <a:rPr lang="da-DK" sz="1800" dirty="0" smtClean="0"/>
              <a:t>Reduceret udgave af implementeringsmodel: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Udtræk af ejerlejligheder fra TL til MAT 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MAT tildeler BFE på ejerlejligheder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Udtræk af BPFG fra ESR til MAT 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MAT tildeler BFE på BPFG  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MAT tildeler BFE til ejerlejligheder i BPFG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Udtræk af ejeroplysninger (inkl. administrator) fra ESR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EFT indlæser ejeroplysninger (inkl. administrator) fra ESR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BBR skal lægge BFE på samtlige ejendomstyper i BBR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EBR dannes ved udtræk fra MAT og DAR. </a:t>
            </a:r>
          </a:p>
          <a:p>
            <a:pPr algn="l"/>
            <a:endParaRPr lang="da-DK" sz="1800" dirty="0" smtClean="0"/>
          </a:p>
          <a:p>
            <a:pPr algn="l"/>
            <a:r>
              <a:rPr lang="da-DK" sz="1800" dirty="0" smtClean="0"/>
              <a:t>+ hente data fra OIS-distributør og få tabel med </a:t>
            </a:r>
            <a:r>
              <a:rPr lang="da-DK" sz="1800" i="1" dirty="0"/>
              <a:t>BFE-nummer, SFE-ejendomsnummer, </a:t>
            </a:r>
            <a:r>
              <a:rPr lang="da-DK" sz="1800" i="1" dirty="0" smtClean="0"/>
              <a:t>matrikelbetegnelse, ejerlejlighedsnummer, </a:t>
            </a:r>
            <a:r>
              <a:rPr lang="da-DK" sz="1800" i="1" dirty="0"/>
              <a:t>adresse og </a:t>
            </a:r>
            <a:r>
              <a:rPr lang="da-DK" sz="1800" i="1" dirty="0" smtClean="0"/>
              <a:t>artskode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4373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288" y="428970"/>
            <a:ext cx="8229600" cy="576262"/>
          </a:xfrm>
        </p:spPr>
        <p:txBody>
          <a:bodyPr/>
          <a:lstStyle/>
          <a:p>
            <a:r>
              <a:rPr lang="da-DK" dirty="0" smtClean="0"/>
              <a:t>2. Status – testforberedelse 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727360" y="1085211"/>
            <a:ext cx="73053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800" b="1" dirty="0" smtClean="0"/>
              <a:t>Behov for mere information – projektledere og testmanagere</a:t>
            </a:r>
          </a:p>
          <a:p>
            <a:pPr algn="l"/>
            <a:r>
              <a:rPr lang="da-DK" sz="1800" dirty="0" smtClean="0"/>
              <a:t>Fælles møde på torsdag</a:t>
            </a:r>
          </a:p>
          <a:p>
            <a:pPr algn="l"/>
            <a:endParaRPr lang="da-DK" sz="1800" dirty="0" smtClean="0"/>
          </a:p>
          <a:p>
            <a:pPr algn="l"/>
            <a:r>
              <a:rPr lang="da-DK" sz="1800" dirty="0" smtClean="0"/>
              <a:t>Dokumentation </a:t>
            </a:r>
            <a:endParaRPr lang="da-DK" sz="1800" dirty="0"/>
          </a:p>
          <a:p>
            <a:pPr algn="l"/>
            <a:r>
              <a:rPr lang="da-DK" sz="1800" dirty="0"/>
              <a:t>Forretningsmæssige beskrivelse af tværgående services i GD1 og GD2:</a:t>
            </a:r>
          </a:p>
          <a:p>
            <a:pPr algn="l"/>
            <a:r>
              <a:rPr lang="da-DK" sz="1800" u="sng" dirty="0">
                <a:hlinkClick r:id="rId2"/>
              </a:rPr>
              <a:t>http://www.grunddataprogrammet.dk/Sekvensdiagrammer.html</a:t>
            </a:r>
            <a:endParaRPr lang="da-DK" sz="1800" dirty="0"/>
          </a:p>
          <a:p>
            <a:pPr algn="l"/>
            <a:r>
              <a:rPr lang="da-DK" sz="1800" dirty="0"/>
              <a:t>Teknisk beskrivelse af tværgående services i GD1 og GD2:</a:t>
            </a:r>
          </a:p>
          <a:p>
            <a:pPr algn="l"/>
            <a:r>
              <a:rPr lang="da-DK" sz="1800" u="sng" dirty="0">
                <a:hlinkClick r:id="rId3"/>
              </a:rPr>
              <a:t>http://beta.rammearkitektur.dk/QLM-modeller/GD1ogGD2/GD1ogGD2.htm</a:t>
            </a:r>
            <a:endParaRPr lang="da-DK" sz="1800" dirty="0"/>
          </a:p>
          <a:p>
            <a:pPr algn="l"/>
            <a:r>
              <a:rPr lang="da-DK" sz="1800" dirty="0"/>
              <a:t> </a:t>
            </a:r>
          </a:p>
          <a:p>
            <a:pPr marL="285750" indent="-285750" algn="l">
              <a:buFontTx/>
              <a:buChar char="-"/>
            </a:pPr>
            <a:r>
              <a:rPr lang="da-DK" sz="1800" dirty="0" smtClean="0"/>
              <a:t>Meld gerne tilbage ved mangler eller andre behov for tilføjelser</a:t>
            </a:r>
          </a:p>
          <a:p>
            <a:pPr algn="l"/>
            <a:endParaRPr lang="da-DK" sz="1800" dirty="0"/>
          </a:p>
          <a:p>
            <a:pPr marL="285750" indent="-285750" algn="l">
              <a:buFontTx/>
              <a:buChar char="-"/>
            </a:pPr>
            <a:endParaRPr lang="da-DK" sz="1800" dirty="0" smtClean="0"/>
          </a:p>
          <a:p>
            <a:pPr algn="l"/>
            <a:r>
              <a:rPr lang="da-DK" sz="1800" b="1" dirty="0" smtClean="0"/>
              <a:t>Tilknytning af konsulenter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Testhuset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Strand og Donslund</a:t>
            </a:r>
            <a:endParaRPr lang="da-DK" sz="1800" dirty="0"/>
          </a:p>
          <a:p>
            <a:pPr algn="l"/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27628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288" y="428970"/>
            <a:ext cx="8229600" cy="576262"/>
          </a:xfrm>
        </p:spPr>
        <p:txBody>
          <a:bodyPr/>
          <a:lstStyle/>
          <a:p>
            <a:r>
              <a:rPr lang="da-DK" dirty="0" smtClean="0"/>
              <a:t>2. Status – testforberedelse i projekterne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221878"/>
              </p:ext>
            </p:extLst>
          </p:nvPr>
        </p:nvGraphicFramePr>
        <p:xfrm>
          <a:off x="864127" y="1454543"/>
          <a:ext cx="7210411" cy="4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3" imgW="5313488" imgH="3317006" progId="Word.Document.12">
                  <p:embed/>
                </p:oleObj>
              </mc:Choice>
              <mc:Fallback>
                <p:oleObj name="Document" r:id="rId3" imgW="5313488" imgH="33170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4127" y="1454543"/>
                        <a:ext cx="7210411" cy="4500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kstboks 6"/>
          <p:cNvSpPr txBox="1"/>
          <p:nvPr/>
        </p:nvSpPr>
        <p:spPr>
          <a:xfrm>
            <a:off x="864127" y="1085211"/>
            <a:ext cx="524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b="1" dirty="0" smtClean="0"/>
              <a:t>Fra cover til styregruppemøder GD1 og GD2 i morgen</a:t>
            </a:r>
            <a:endParaRPr lang="da-DK" sz="1800" b="1" dirty="0"/>
          </a:p>
        </p:txBody>
      </p:sp>
      <p:sp>
        <p:nvSpPr>
          <p:cNvPr id="9" name="Tekstboks 8"/>
          <p:cNvSpPr txBox="1"/>
          <p:nvPr/>
        </p:nvSpPr>
        <p:spPr>
          <a:xfrm>
            <a:off x="864127" y="5740338"/>
            <a:ext cx="3989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smtClean="0"/>
              <a:t>Hertil kommer status for Geodatabank?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4071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0375" y="528638"/>
            <a:ext cx="8229600" cy="576262"/>
          </a:xfrm>
        </p:spPr>
        <p:txBody>
          <a:bodyPr/>
          <a:lstStyle/>
          <a:p>
            <a:r>
              <a:rPr lang="da-DK" dirty="0" smtClean="0"/>
              <a:t>2. Status for projekterne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1303867" y="1055793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dirty="0" smtClean="0"/>
              <a:t>Noget nyt?</a:t>
            </a:r>
          </a:p>
          <a:p>
            <a:pPr algn="l"/>
            <a:endParaRPr lang="da-DK" dirty="0"/>
          </a:p>
          <a:p>
            <a:pPr algn="l"/>
            <a:endParaRPr lang="da-DK" dirty="0" smtClean="0"/>
          </a:p>
          <a:p>
            <a:pPr algn="l"/>
            <a:endParaRPr lang="da-DK" dirty="0" smtClean="0"/>
          </a:p>
        </p:txBody>
      </p:sp>
      <p:sp>
        <p:nvSpPr>
          <p:cNvPr id="3" name="AutoShape 2" descr="Image result for st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8" name="AutoShape 4" descr="data:image/jpeg;base64,/9j/4AAQSkZJRgABAQAAAQABAAD/2wCEAAkGBxAQEBAQEBMVFRUQDxAQDxEQEBAQDw8SFREWFxUWFxYYHSggGBolGxUVITEiJSkrLi4wGCA/ODMsNyguLisBCgoKDg0OGxAQGysmHyYuLS8vNzUtKys3MisvLS03LystLC43Kzc1NTcuNTcuNS0tLiswLS43NzIrLTY3NzEtK//AABEIANMA7wMBIgACEQEDEQH/xAAbAAEAAQUBAAAAAAAAAAAAAAAABQECAwQGB//EAEgQAAIBAgMEBQcIBQwDAQAAAAECAAMRBBIhBRMxQQYiUWFxFDJSgZGxwSNCU3OSodHhBxVik/AkMzRjcnSio7KzwtIlQ4IW/8QAGQEBAAMBAQAAAAAAAAAAAAAAAAMEBQIB/8QAMREBAAEDAQQIBQQDAAAAAAAAAAECAxEEEhMh8AUxMzRBYYGhFCJRcdGxweHxFVJT/9oADAMBAAIRAxEAPwD3GIiAiIgIiICIiAiUJlhqiBkiYt8JUVhAyRKKwPCVgIiICIiAiIgIiICIiAiIgIiICIiAiIgIiICIiAllWoFBJ5S+Qm2sX1wg+aLnxP5e+Bmq4u5+Ex+USKOIlPKIEt5RHlEiPKJXyiBMLiZv4XEh9OY++cyMRMtHGFSGHIwOpiW0nDKGHAgEeuXQEREBERAREQEREBERAREQEREBERAREQEREBOH2pib1qvdUYew2+E7iecdIiaeKrKeb5x4MM3xgXnESnlEiTiY8pgSvlEr5RInyiPKYEuMRLhiJDeUy4YiB6N0drZ6C/ssy/ff4yTkL0QU+Sq3ps7DwzW+EmoCIiAiIgIiICIiAiIgIiICIiAiIgIiICIiAnG/pC2aSi4pBfdjJWA9C+jeok38e6dlKOoIIIBBBBBFwQeIMDww4mU8qnTdLug9SkWrYMF6epaiLmpT/sD5693Ed/LhDV+7Q9xgS3lUeVSI3srvYEt5TNrZ6vXqJSp6tUYKvd2k9wFyfCROzcJWxNQUqCF2PJeCjtY8FHeZ650Q6LLglzuQ9ZxZ3HmoPRS/Lv5/dAnsHhhSppTXgiKo77DjM0RAREQEREBERAREQEREBERAREQEREBERAREQERMdesqKWY2A++Be7AAkkADiSbATh+ldDZuJJLU3NT6bDqqNf8AaLWD+sHum1tXa28NidAdF5evtM0soMDy7bFbD4Spuqxq3Kh1K01IKkkD53HSS3RrAYbEBa7740TeyoqJUYq1jcsdF0PDXwkf+mGkqjC2FmO/sRxygJce0id5szD06dCkFAVRSQKNAoGUWEDpdi7TwNBBTo0mpLzG7BJPaxBJY95vJmltWg3Bx6wy+8TimqgC4t6ph/WajnA9FSsreawPgQZcTPPk2oO2Ru0ttEZrsbDgL6CB6S20qIYKHBY8l6x+6ZBiRPM+hW0d5XqMTwygeu/4SY2xtKtQxIsC1I08xYEdXU30vc+qB3C1AZfOcwe1FdQQeIklgceGbIefm/hAkYiICIiAiIgIiICIiAiIgIlHYAEngASfASD/AP0KltLW8dYE7E1KO0KbDjbxm0rAi4N+8awKO4UEnQAXM4vpDtksTbQDgJNbe2kFBUHx7zPOtr4w1GFOkCzu2VEXVmY8hAwUcRXxGIyUhcUwatYk2VUHf2k2AHMnxnXURoJlwWwxgMDkaxrYmohruO0XYKP2VAI9ZPOUEDyv9MzfK4QdlKufa1P/AKzt8FhjVw9EkmzUaJtc2saag85wP6YXvi6C9mGv9qo3/WeidGHzYHBt24TDn/KWBH42jUQWS5voq35mwHE+qSK/o4xbAFsVTDEaqKTsoPZmzC/sjaWguOI1HiNROw27tgU6aZDY1ED35qh4W7z8DIb9+ixbm5X1Q7oomuqKYcFiuhmNon+fwx7mqVEf7OQ++YafQrG1WG9ZFQ6lkO8YjuVsv3kSbw1V3qoXutIsSzHRTYEi5PG5Ak95dT+kX7QlfQ6m5qKZrqp2Y8Pr90l+3TbnZicygtr7Op4HDIaAyrRuWLnNVrM9gSxA87qjuFuQmt0dx74xKykqR1NCWzpYk3ta2vC9+3TWdKcbT+kX7QlBi6X0i/aEvIHHbQxowFbdG+VlDjQhQSTcA8+F+68luiu0hWq75yVpUtQxR8rsdAAbW0vf2SabE0jxdD4sDDYmkQVLqQRYjMOE8nOOBHm6HDY6lU0R1Y9gIzezjNieXK1VCxsxRXIV9eAbRgw4eInadGNsGuDTc3dAGB5unC57wbA+ImZpOkZuXNzdp2avD6StXdPFNO3ROYTsRE1FUiIgIiICIiAiIgUZQQQdQRYjtE4jaPQypTJqYSqWA13FUi9uxanuzeszr8di1pKC3zmCjxsT8JE4vFluJuOzl7IHL4LFVjfMrLYkWbThN4491BsxHbYkA+M28Q6kSA2lilQG5gY93isbVNKiOFt47aU6YPMnt7ANT7TO06N9F6GCGYfKVWFnrOOtbmFHzF7vaTMnRHC7vCU7rlapmquCLHrG6378uUeqTMDl+mGIs9BO6ox9qgfGRArzL08cjEUvqf8Am35TnxioHnn6VKubHr3YWl/uVPynofRGt/4/Bf3WgP8ALE5vpL0bp42qlXeGmwCpUsMwemCToD5ranXhrwMn8GEpU0pU9FpoqICbmwFhrA3NpVuqZm2hXLLRvywmGH+UD7yZE41iVMkcaLLR/umF/wBlZkdNd29YW9F2no6Oq6rTpjTrZEQMcoJI4ewE+qaONrbsquRGZyAqhzcAsFzscvVQEi59lzpM+PwK4igKbC+lNh1ijKRYgqw1Vh2zW2fsupTUiowqVKlRGq1nbrOqOCi5ctgABa3C5Y85qRlDGxjM9f0/nn8XUcXhyBmZVORX+UG6DKysQyhuRCOe0ZTe0qmKwrLmz0wLuOsyDzahpk8eGZSLzKNkUrW6x6gpgl2LBACFUHjpmax468Zamx6IbNYk5g5Ym7FxVNXNfiOsToLC2lrTtExYhSCwWmLDgbD0bn+O6aRw9cOTy4Bd2tr3I0N+6+vb6p0FotAj0rOVKMlhkqAm3GwNvcfymv0MY+Vp9XUv3iw09oHskpiPMf8AsN7jIvoV/S1+qf4TI13erH3n9lux2Vb0OIia6oREQEREBERAREQNPa2BFek1MmxOqN6LDUH+OV559jNpVMIxpYpShGisfMfvVuBH8G09NlGAPHXxgeY4WricXphqbMD/AOw9WiPFzofAXPdOo2H0Pp0mFXENvqo1AI+Rpn9lT5x7z6gJ00QKxKRA4v8ASLR1w9T6xD/hI/5TjWE9G6cYbPhGbnSdH9V8p+5r+qediBGYquykAAkkgAAEkkmwAA4mbuymNQ2IIIJBBBBBHEEcjNetUFOvh6h4U8TQc89FqqT7p0OzsIS9SsRY1atSqR2Z3LW++BrbTo5aZPdJPpHSyVAno0KC+ymB8Jh2hT3j06Q/9lWnT+0wHxm70z/pT/V0/cZk9M929YWtH2jPtLHChh0qMHKg0hUNO5ZENrtYa2HO2tjflNN8YKx/kzndo9IVa4quynM6g06dzYnK1y3zbi2uqygK7pc2gypqL3vpa1ud7TUpU8PRUKCURWzBSpp0wxfN2AedrbtmnETjyRxVTEYx83Pg0124wpN1ArCnXqUg+ZFKLTV6Ys2rOQ4FtLlKhuLTZ/XgtfdkDMEuzBcrnLo+nUC5usdcuVtDaSa1LgHXUX1BB9YPCC07QoXEdILI+Sm2YUndC2tMkUTUGo4iwY9+XvEurbe1AVLE1QgLsOAq00YW47zr3y9x10tJYvMdOq1hmFmsMwBuAbA8eehECKG3lqAoE1YMPPU2Bpo3rI3mo5ZW46XzdCP6WPqX+E3qdJG+SOl1crY2ZRcBrHs6w04TB0UwppY9qZ1tRcg+kCVsZma23VOos1+ESs2ao3dcO7iUiaasrEpIDA7SfF4ht0SMPRa2caeUOL3IPoXsBbjZjwy5g6CIiAiJSAiUgwKxLbxeBdKXlt4vAuvF5beam0cVu0uOJNh+MDPjKAq06lM8KiMh7ri08gcFSVbQqSCOwjQzt8RtCuvWSob9jWZT6j8Jx+Ko1sTi3smQVDndhcohIGci/abkDv7rwLNlbP39TeMOpTOn7T/l+E6DEYgILCY6tVKCBE0Ciw/jtkVhqVbG1d1RHe7nzKS9rH3DiYE30Qw5xGL3x8zDgm/I1GBCj1C59nbKdNP6U31VP/lOv2Rs+nhaK0afAasx852PFm7z+HZOP6aH+VH6mn72mV0x3b1ha0faMm0lqnDoaLBXU0XXOL02sRcPzC9pHC15o4as+Iy1a4CFatLc4YVFqFMtRc9RsvnNo1uQUX5mShxASnSJIBbdIuY2BZrAfE27pixuOamVWyszlbICVsCwXOx1soJHwmlERiJcRVVjZiPX9ePPvOY/DYHGU1yrUXzNNAwL7lRrm1UZwTpfW5I1tMtSji2ZrVMq6ZLrTZl6gF2I4sGzG1rEEa6Wm3R2lSKg5xfdir5jpnUhjmVW1I6jHS+kziqrXysDlNmsQcp7DbgZ2gR+EGJz3rMMpS+RQpVWNjlzWBOXUA21Fr6yWehvArK2U5QDdc4Nu641GvP2zXaY85HAkeBgblHDJRvUYlmIyl21a1/NVQLAXtoBc6XvLdgszbQzkdV8K27PcrKGU9jAnUd4mgK5VgztcA3DMbimbEH/AOSCQezjym85I+VS4KtdwNXpuB5wHM2Oo4Mp53nFdEV4z4Tl1FWHZXi80Nl7QFZeWZQM4BuLHzWXtU2Nj3EcQZp9I9rtRC0aFmxFfSkCMwpLezVWHMC4AHzmIGguR25au3sY+JqnZ+HJHDyyotxu0IB3QI4MwILEahSOBdTJ7A4RKNNadMWVQANAL6d38CaWwdlLhaWUau12quTdnYkkknmbkknmSeHASd4F0S28XgXSkRApeUJlCZYWgXXi8xlpQtAyZpTNMRaULwMuaQu2quZwvoj7z+VpJPVsCTyFzOfr1bkseZvA1q1UDjI3aG2EprYTHteudQJADCK1Oq9Q3Zvk6K30B0zOe2wNgO0nsgYKm0DXqKt7AsAT3E62nsGz8HSw6ClRUKo5Dix7WPEnvM8hwOynBByn2T0rZG0i6hX0dVFz6QGl/GBObycP0xP8pP1NP3vOr305DpU169/6pPe0y+mO7T94WdJ2jbxODSvhxScBlZKZIJIvbKeI1B04jhNfZ+y3pKVLZ2aojVK1Ry9VgjAovmgaAAcuJPMy7HYh6eGR0Q1LbjOinrsl1zZR8493PWadPEJiQHoDLSV6amqqmm9Vi6hkXgQoBsx7dORmhTMcPrh5EV7E8flzx/rnPpw2zsSkVdSWO8FmPUXlUBsFUBf5xuA468b3y4LAikWOYsWvckKAF3juFAA5Go3G5mnhtsEJSvTChggFmyqPNDdW1xqwsBcnuteatXb7mn1UUVNxvWAZnVGyqShFlPz117mHEGSK6eaYmmQmYmMDV2h/NVfq3/0mamwdpsqsGuRSp5s39WDbI3dc9U8r24GbO0T8lV+rf/SZo9G3ZDiGA87DtTBt1bllvf1AzL1momzfoqziMTlas29uiYxxysxnSdqWIptg1Z1FUBwUygswYPSW9tGIDE8AUJB0JHZdFMJfeYuswevVb5Q2IFIAdVFB1VQp6vcb8Xa/E4bHq+IXNSL2JUIup61gxtw1sL+FuFweow9Y0HV6ZuhAC62UrfRCeQuTlPzSbcCRLWk1G+o2sTHPgjvWt3Vh2N5W81cNiVqKHU6Ht0II0II5EHS0zBpaQst4vMYMuBgZBKyxZWBZMbS8zGxgWlpaWlpMsYwLi8sNSY2MwVGga+28aKdIn0mC/H4Tn/1kp5yU2tSSrTanUvY8wbEEcCD2zgto4EUyQlZz3GmCfaCPdAmMbVBubzBsaiDdzxJOvdfSQAFSx1c6cgB+MnNlYxEUBriw+cCIHSUwAJRsVkIbsOvhzkf+tqXpD1TXqYlqpC00Y3OrFSqgeJ4wOlXGg85A9IWvUVuTJl9akn3MPZN2jhSBqZix+HDIVbxBHEHkRK2s0+/tTQktXNiuKjD7Vo7tVqXBCqpGRmF1tqCB3XlVx+FHBjob2K1yL3vexFr318ZzlQ1UOUozjkyqdfEcpZ5S30VT920y/i9db+WbcTjyn8rW6sVcdp1f65oemfsVP+stO2KHp/4Kn4TlTiW+iqfu2/CWnEn6Op+7f8I+P1v/AD9p/JuLP+36OqO1aHp/4X/CY22pR9MfZb8Jy5xR+jqfu3/CKdYswUI4ueJRgB38J7/kNVHXb9pefD2vCpMbX2xRWi9iWLjIiKDmdm0AGn8fdOfo7fdHGFXrvcviWUnd0dLLSpgcSDYd5J4mRm28TUpFSAd/WBXDUvnYemdC5HKo33a9mnT/AKOOjQpgV31N7p+2/p96rqF7Tc9kuTZp1VETciPTnqj3nyjjHFybNXy88+0ec8O42DstKWHyOozVBmrdtzyuOzThzF5gr0jSYo3WVgTqPOHNrduvWHPiOYMvTBmDbCncMR5wKlCRfI2YAN4C5v2i8vU0xTTFMdUK8zMzmUXgcc1Gs1NDnO7FQpfzk4Lmbgj+iT5wFjwuJrDbYLEB6TID87PTcL42N/YDIfA4YD5OkNWJZjoMzHznYgceH3AchN/E4Jqa5ywOoDALa1zbt11InTxPAzIompgXvTQ/sj7tJurAuAlYEGBhaWGXGWmBhMsMyuJjIgY2mJ1mciWFYGhXoBuUj6uykPzRJwpLDTgQP6qQch7JUbOXsk0acoacCJGCA5S4Ye0kjTlDTgRxpTE+HkoaUtNKBDthJb5JJg0ZTcwIfySU8kkxuZTcwIY4UTUxOMp0eqRct5pFtPznQthrzSxGwaNTz0v6yJX1Wni/bmiZwls3d3XtYcbhtl062Ieq5HBVZgTnZfRHo99vznY4eqAAF0AAAA0AEy4bYVFBZUt6yffNtNnIOAnWns7q3FPW8u3NuqZWU657Ze+JNiDqCCCO0TKMEJd5EJMjQmH2juagF9DoDY6jsPf+E6MVs6lW4MCCO0EWMwpgAJs06FoGxheqqqOQA14mbqGalJZsiBsLKy1OEuga14lJUGBawmMiZSZZaBjIlpEy2lCIGIrLSszWlLQMOWUyTNljLAwZJTJM+WMsDXySmSbGWMsDW3cpu5s5YyQNbdxu5s5IyQNbdSopTZySuSBrinLhTmfLK5YGEJLgky5ZULAsCy4LL7SoEAizKolAJkQQLll0tEuga0pEQKREQKSkrECkpEQEpEQEpEQEREBERAREQKxEQKysRACViIFZUSkQMyiXiIgIMRA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9" name="AutoShape 6" descr="data:image/jpeg;base64,/9j/4AAQSkZJRgABAQAAAQABAAD/2wCEAAkGBxAQEBAQEBMVFRUQDxAQDxEQEBAQDw8SFREWFxUWFxYYHSggGBolGxUVITEiJSkrLi4wGCA/ODMsNyguLisBCgoKDg0OGxAQGysmHyYuLS8vNzUtKys3MisvLS03LystLC43Kzc1NTcuNTcuNS0tLiswLS43NzIrLTY3NzEtK//AABEIANMA7wMBIgACEQEDEQH/xAAbAAEAAQUBAAAAAAAAAAAAAAAABQECAwQGB//EAEgQAAIBAgMEBQcIBQwDAQAAAAECAAMRBBIhBRMxQQYiUWFxFDJSgZGxwSNCU3OSodHhBxVik/AkMzRjcnSio7KzwtIlQ4IW/8QAGQEBAAMBAQAAAAAAAAAAAAAAAAMEBQIB/8QAMREBAAEDAQQIBQQDAAAAAAAAAAECAxEEEhMh8AUxMzRBYYGhFCJRcdGxweHxFVJT/9oADAMBAAIRAxEAPwD3GIiAiIgIiICIiAiUJlhqiBkiYt8JUVhAyRKKwPCVgIiICIiAiIgIiICIiAiIgIiICIiAiIgIiICIiAllWoFBJ5S+Qm2sX1wg+aLnxP5e+Bmq4u5+Ex+USKOIlPKIEt5RHlEiPKJXyiBMLiZv4XEh9OY++cyMRMtHGFSGHIwOpiW0nDKGHAgEeuXQEREBERAREQEREBERAREQEREBERAREQEREBOH2pib1qvdUYew2+E7iecdIiaeKrKeb5x4MM3xgXnESnlEiTiY8pgSvlEr5RInyiPKYEuMRLhiJDeUy4YiB6N0drZ6C/ssy/ff4yTkL0QU+Sq3ps7DwzW+EmoCIiAiIgIiICIiAiIgIiICIiAiIgIiICIiAnG/pC2aSi4pBfdjJWA9C+jeok38e6dlKOoIIIBBBBBFwQeIMDww4mU8qnTdLug9SkWrYMF6epaiLmpT/sD5693Ed/LhDV+7Q9xgS3lUeVSI3srvYEt5TNrZ6vXqJSp6tUYKvd2k9wFyfCROzcJWxNQUqCF2PJeCjtY8FHeZ650Q6LLglzuQ9ZxZ3HmoPRS/Lv5/dAnsHhhSppTXgiKo77DjM0RAREQEREBERAREQEREBERAREQEREBERAREQERMdesqKWY2A++Be7AAkkADiSbATh+ldDZuJJLU3NT6bDqqNf8AaLWD+sHum1tXa28NidAdF5evtM0soMDy7bFbD4Spuqxq3Kh1K01IKkkD53HSS3RrAYbEBa7740TeyoqJUYq1jcsdF0PDXwkf+mGkqjC2FmO/sRxygJce0id5szD06dCkFAVRSQKNAoGUWEDpdi7TwNBBTo0mpLzG7BJPaxBJY95vJmltWg3Bx6wy+8TimqgC4t6ph/WajnA9FSsreawPgQZcTPPk2oO2Ru0ttEZrsbDgL6CB6S20qIYKHBY8l6x+6ZBiRPM+hW0d5XqMTwygeu/4SY2xtKtQxIsC1I08xYEdXU30vc+qB3C1AZfOcwe1FdQQeIklgceGbIefm/hAkYiICIiAiIgIiICIiAiIgIlHYAEngASfASD/AP0KltLW8dYE7E1KO0KbDjbxm0rAi4N+8awKO4UEnQAXM4vpDtksTbQDgJNbe2kFBUHx7zPOtr4w1GFOkCzu2VEXVmY8hAwUcRXxGIyUhcUwatYk2VUHf2k2AHMnxnXURoJlwWwxgMDkaxrYmohruO0XYKP2VAI9ZPOUEDyv9MzfK4QdlKufa1P/AKzt8FhjVw9EkmzUaJtc2saag85wP6YXvi6C9mGv9qo3/WeidGHzYHBt24TDn/KWBH42jUQWS5voq35mwHE+qSK/o4xbAFsVTDEaqKTsoPZmzC/sjaWguOI1HiNROw27tgU6aZDY1ED35qh4W7z8DIb9+ixbm5X1Q7oomuqKYcFiuhmNon+fwx7mqVEf7OQ++YafQrG1WG9ZFQ6lkO8YjuVsv3kSbw1V3qoXutIsSzHRTYEi5PG5Ak95dT+kX7QlfQ6m5qKZrqp2Y8Pr90l+3TbnZicygtr7Op4HDIaAyrRuWLnNVrM9gSxA87qjuFuQmt0dx74xKykqR1NCWzpYk3ta2vC9+3TWdKcbT+kX7QlBi6X0i/aEvIHHbQxowFbdG+VlDjQhQSTcA8+F+68luiu0hWq75yVpUtQxR8rsdAAbW0vf2SabE0jxdD4sDDYmkQVLqQRYjMOE8nOOBHm6HDY6lU0R1Y9gIzezjNieXK1VCxsxRXIV9eAbRgw4eInadGNsGuDTc3dAGB5unC57wbA+ImZpOkZuXNzdp2avD6StXdPFNO3ROYTsRE1FUiIgIiICIiAiIgUZQQQdQRYjtE4jaPQypTJqYSqWA13FUi9uxanuzeszr8di1pKC3zmCjxsT8JE4vFluJuOzl7IHL4LFVjfMrLYkWbThN4491BsxHbYkA+M28Q6kSA2lilQG5gY93isbVNKiOFt47aU6YPMnt7ANT7TO06N9F6GCGYfKVWFnrOOtbmFHzF7vaTMnRHC7vCU7rlapmquCLHrG6378uUeqTMDl+mGIs9BO6ox9qgfGRArzL08cjEUvqf8Am35TnxioHnn6VKubHr3YWl/uVPynofRGt/4/Bf3WgP8ALE5vpL0bp42qlXeGmwCpUsMwemCToD5ranXhrwMn8GEpU0pU9FpoqICbmwFhrA3NpVuqZm2hXLLRvywmGH+UD7yZE41iVMkcaLLR/umF/wBlZkdNd29YW9F2no6Oq6rTpjTrZEQMcoJI4ewE+qaONrbsquRGZyAqhzcAsFzscvVQEi59lzpM+PwK4igKbC+lNh1ijKRYgqw1Vh2zW2fsupTUiowqVKlRGq1nbrOqOCi5ctgABa3C5Y85qRlDGxjM9f0/nn8XUcXhyBmZVORX+UG6DKysQyhuRCOe0ZTe0qmKwrLmz0wLuOsyDzahpk8eGZSLzKNkUrW6x6gpgl2LBACFUHjpmax468Zamx6IbNYk5g5Ym7FxVNXNfiOsToLC2lrTtExYhSCwWmLDgbD0bn+O6aRw9cOTy4Bd2tr3I0N+6+vb6p0FotAj0rOVKMlhkqAm3GwNvcfymv0MY+Vp9XUv3iw09oHskpiPMf8AsN7jIvoV/S1+qf4TI13erH3n9lux2Vb0OIia6oREQEREBERAREQNPa2BFek1MmxOqN6LDUH+OV559jNpVMIxpYpShGisfMfvVuBH8G09NlGAPHXxgeY4WricXphqbMD/AOw9WiPFzofAXPdOo2H0Pp0mFXENvqo1AI+Rpn9lT5x7z6gJ00QKxKRA4v8ASLR1w9T6xD/hI/5TjWE9G6cYbPhGbnSdH9V8p+5r+qediBGYquykAAkkgAAEkkmwAA4mbuymNQ2IIIJBBBBBHEEcjNetUFOvh6h4U8TQc89FqqT7p0OzsIS9SsRY1atSqR2Z3LW++BrbTo5aZPdJPpHSyVAno0KC+ymB8Jh2hT3j06Q/9lWnT+0wHxm70z/pT/V0/cZk9M929YWtH2jPtLHChh0qMHKg0hUNO5ZENrtYa2HO2tjflNN8YKx/kzndo9IVa4quynM6g06dzYnK1y3zbi2uqygK7pc2gypqL3vpa1ud7TUpU8PRUKCURWzBSpp0wxfN2AedrbtmnETjyRxVTEYx83Pg0124wpN1ArCnXqUg+ZFKLTV6Ys2rOQ4FtLlKhuLTZ/XgtfdkDMEuzBcrnLo+nUC5usdcuVtDaSa1LgHXUX1BB9YPCC07QoXEdILI+Sm2YUndC2tMkUTUGo4iwY9+XvEurbe1AVLE1QgLsOAq00YW47zr3y9x10tJYvMdOq1hmFmsMwBuAbA8eehECKG3lqAoE1YMPPU2Bpo3rI3mo5ZW46XzdCP6WPqX+E3qdJG+SOl1crY2ZRcBrHs6w04TB0UwppY9qZ1tRcg+kCVsZma23VOos1+ESs2ao3dcO7iUiaasrEpIDA7SfF4ht0SMPRa2caeUOL3IPoXsBbjZjwy5g6CIiAiJSAiUgwKxLbxeBdKXlt4vAuvF5beam0cVu0uOJNh+MDPjKAq06lM8KiMh7ri08gcFSVbQqSCOwjQzt8RtCuvWSob9jWZT6j8Jx+Ko1sTi3smQVDndhcohIGci/abkDv7rwLNlbP39TeMOpTOn7T/l+E6DEYgILCY6tVKCBE0Ciw/jtkVhqVbG1d1RHe7nzKS9rH3DiYE30Qw5xGL3x8zDgm/I1GBCj1C59nbKdNP6U31VP/lOv2Rs+nhaK0afAasx852PFm7z+HZOP6aH+VH6mn72mV0x3b1ha0faMm0lqnDoaLBXU0XXOL02sRcPzC9pHC15o4as+Iy1a4CFatLc4YVFqFMtRc9RsvnNo1uQUX5mShxASnSJIBbdIuY2BZrAfE27pixuOamVWyszlbICVsCwXOx1soJHwmlERiJcRVVjZiPX9ePPvOY/DYHGU1yrUXzNNAwL7lRrm1UZwTpfW5I1tMtSji2ZrVMq6ZLrTZl6gF2I4sGzG1rEEa6Wm3R2lSKg5xfdir5jpnUhjmVW1I6jHS+kziqrXysDlNmsQcp7DbgZ2gR+EGJz3rMMpS+RQpVWNjlzWBOXUA21Fr6yWehvArK2U5QDdc4Nu641GvP2zXaY85HAkeBgblHDJRvUYlmIyl21a1/NVQLAXtoBc6XvLdgszbQzkdV8K27PcrKGU9jAnUd4mgK5VgztcA3DMbimbEH/AOSCQezjym85I+VS4KtdwNXpuB5wHM2Oo4Mp53nFdEV4z4Tl1FWHZXi80Nl7QFZeWZQM4BuLHzWXtU2Nj3EcQZp9I9rtRC0aFmxFfSkCMwpLezVWHMC4AHzmIGguR25au3sY+JqnZ+HJHDyyotxu0IB3QI4MwILEahSOBdTJ7A4RKNNadMWVQANAL6d38CaWwdlLhaWUau12quTdnYkkknmbkknmSeHASd4F0S28XgXSkRApeUJlCZYWgXXi8xlpQtAyZpTNMRaULwMuaQu2quZwvoj7z+VpJPVsCTyFzOfr1bkseZvA1q1UDjI3aG2EprYTHteudQJADCK1Oq9Q3Zvk6K30B0zOe2wNgO0nsgYKm0DXqKt7AsAT3E62nsGz8HSw6ClRUKo5Dix7WPEnvM8hwOynBByn2T0rZG0i6hX0dVFz6QGl/GBObycP0xP8pP1NP3vOr305DpU169/6pPe0y+mO7T94WdJ2jbxODSvhxScBlZKZIJIvbKeI1B04jhNfZ+y3pKVLZ2aojVK1Ry9VgjAovmgaAAcuJPMy7HYh6eGR0Q1LbjOinrsl1zZR8493PWadPEJiQHoDLSV6amqqmm9Vi6hkXgQoBsx7dORmhTMcPrh5EV7E8flzx/rnPpw2zsSkVdSWO8FmPUXlUBsFUBf5xuA468b3y4LAikWOYsWvckKAF3juFAA5Go3G5mnhtsEJSvTChggFmyqPNDdW1xqwsBcnuteatXb7mn1UUVNxvWAZnVGyqShFlPz117mHEGSK6eaYmmQmYmMDV2h/NVfq3/0mamwdpsqsGuRSp5s39WDbI3dc9U8r24GbO0T8lV+rf/SZo9G3ZDiGA87DtTBt1bllvf1AzL1momzfoqziMTlas29uiYxxysxnSdqWIptg1Z1FUBwUygswYPSW9tGIDE8AUJB0JHZdFMJfeYuswevVb5Q2IFIAdVFB1VQp6vcb8Xa/E4bHq+IXNSL2JUIup61gxtw1sL+FuFweow9Y0HV6ZuhAC62UrfRCeQuTlPzSbcCRLWk1G+o2sTHPgjvWt3Vh2N5W81cNiVqKHU6Ht0II0II5EHS0zBpaQst4vMYMuBgZBKyxZWBZMbS8zGxgWlpaWlpMsYwLi8sNSY2MwVGga+28aKdIn0mC/H4Tn/1kp5yU2tSSrTanUvY8wbEEcCD2zgto4EUyQlZz3GmCfaCPdAmMbVBubzBsaiDdzxJOvdfSQAFSx1c6cgB+MnNlYxEUBriw+cCIHSUwAJRsVkIbsOvhzkf+tqXpD1TXqYlqpC00Y3OrFSqgeJ4wOlXGg85A9IWvUVuTJl9akn3MPZN2jhSBqZix+HDIVbxBHEHkRK2s0+/tTQktXNiuKjD7Vo7tVqXBCqpGRmF1tqCB3XlVx+FHBjob2K1yL3vexFr318ZzlQ1UOUozjkyqdfEcpZ5S30VT920y/i9db+WbcTjyn8rW6sVcdp1f65oemfsVP+stO2KHp/4Kn4TlTiW+iqfu2/CWnEn6Op+7f8I+P1v/AD9p/JuLP+36OqO1aHp/4X/CY22pR9MfZb8Jy5xR+jqfu3/CKdYswUI4ueJRgB38J7/kNVHXb9pefD2vCpMbX2xRWi9iWLjIiKDmdm0AGn8fdOfo7fdHGFXrvcviWUnd0dLLSpgcSDYd5J4mRm28TUpFSAd/WBXDUvnYemdC5HKo33a9mnT/AKOOjQpgV31N7p+2/p96rqF7Tc9kuTZp1VETciPTnqj3nyjjHFybNXy88+0ec8O42DstKWHyOozVBmrdtzyuOzThzF5gr0jSYo3WVgTqPOHNrduvWHPiOYMvTBmDbCncMR5wKlCRfI2YAN4C5v2i8vU0xTTFMdUK8zMzmUXgcc1Gs1NDnO7FQpfzk4Lmbgj+iT5wFjwuJrDbYLEB6TID87PTcL42N/YDIfA4YD5OkNWJZjoMzHznYgceH3AchN/E4Jqa5ywOoDALa1zbt11InTxPAzIompgXvTQ/sj7tJurAuAlYEGBhaWGXGWmBhMsMyuJjIgY2mJ1mciWFYGhXoBuUj6uykPzRJwpLDTgQP6qQch7JUbOXsk0acoacCJGCA5S4Ye0kjTlDTgRxpTE+HkoaUtNKBDthJb5JJg0ZTcwIfySU8kkxuZTcwIY4UTUxOMp0eqRct5pFtPznQthrzSxGwaNTz0v6yJX1Wni/bmiZwls3d3XtYcbhtl062Ieq5HBVZgTnZfRHo99vznY4eqAAF0AAAA0AEy4bYVFBZUt6yffNtNnIOAnWns7q3FPW8u3NuqZWU657Ze+JNiDqCCCO0TKMEJd5EJMjQmH2juagF9DoDY6jsPf+E6MVs6lW4MCCO0EWMwpgAJs06FoGxheqqqOQA14mbqGalJZsiBsLKy1OEuga14lJUGBawmMiZSZZaBjIlpEy2lCIGIrLSszWlLQMOWUyTNljLAwZJTJM+WMsDXySmSbGWMsDW3cpu5s5YyQNbdxu5s5IyQNbdSopTZySuSBrinLhTmfLK5YGEJLgky5ZULAsCy4LL7SoEAizKolAJkQQLll0tEuga0pEQKREQKSkrECkpEQEpEQEpEQEREBERAREQKxEQKysRACViIFZUSkQMyiXiIgIMRA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039" y="956732"/>
            <a:ext cx="2687265" cy="2372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1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Snitfladetesten</a:t>
            </a:r>
            <a:br>
              <a:rPr lang="da-DK" dirty="0" smtClean="0"/>
            </a:br>
            <a:r>
              <a:rPr lang="da-DK" dirty="0" smtClean="0"/>
              <a:t>Formål og roller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Registrene er ansvarlige for testcase og afvikling</a:t>
            </a:r>
          </a:p>
          <a:p>
            <a:r>
              <a:rPr lang="da-DK" dirty="0" smtClean="0"/>
              <a:t>Testprojektet er ansvarlig for fælles værktøjer og koordinering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11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522" y="536030"/>
            <a:ext cx="8229600" cy="816520"/>
          </a:xfrm>
        </p:spPr>
        <p:txBody>
          <a:bodyPr/>
          <a:lstStyle/>
          <a:p>
            <a:pPr marL="457200" indent="-457200"/>
            <a:r>
              <a:rPr lang="da-DK" dirty="0" smtClean="0"/>
              <a:t>2. Status for testprojektet</a:t>
            </a:r>
            <a:endParaRPr lang="da-D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19985" cy="58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18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7965</TotalTime>
  <Words>1146</Words>
  <Application>Microsoft Office PowerPoint</Application>
  <PresentationFormat>Skærmshow (4:3)</PresentationFormat>
  <Paragraphs>672</Paragraphs>
  <Slides>28</Slides>
  <Notes>3</Notes>
  <HiddenSlides>2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Master</vt:lpstr>
      <vt:lpstr>Document</vt:lpstr>
      <vt:lpstr>Møde  i  GD1-GD2 Testforum</vt:lpstr>
      <vt:lpstr>Agenda</vt:lpstr>
      <vt:lpstr>2. Status – CPR-data i test</vt:lpstr>
      <vt:lpstr>2. Status – Udfordring med tildeling af BFE-nummer</vt:lpstr>
      <vt:lpstr>2. Status – testforberedelse </vt:lpstr>
      <vt:lpstr>2. Status – testforberedelse i projekterne</vt:lpstr>
      <vt:lpstr>2. Status for projekterne</vt:lpstr>
      <vt:lpstr>Snitfladetesten Formål og roller</vt:lpstr>
      <vt:lpstr>2. Status for testprojektet</vt:lpstr>
      <vt:lpstr>4. Samlet overblik over projekter </vt:lpstr>
      <vt:lpstr>Snitfladetesten Formål og roller</vt:lpstr>
      <vt:lpstr>PowerPoint-præsentation</vt:lpstr>
      <vt:lpstr>Begreber - hierarki</vt:lpstr>
      <vt:lpstr>Testscope per Testcycle</vt:lpstr>
      <vt:lpstr>Testcycle - niveau</vt:lpstr>
      <vt:lpstr>Testcase - niveau</vt:lpstr>
      <vt:lpstr>PowerPoint-præsentation</vt:lpstr>
      <vt:lpstr>Overordnet testafviklingsplan</vt:lpstr>
      <vt:lpstr>PowerPoint-præsentation</vt:lpstr>
      <vt:lpstr>PowerPoint-præsentation</vt:lpstr>
      <vt:lpstr>Tidsplan - Hvornår og hvad?</vt:lpstr>
      <vt:lpstr>Kommunikation</vt:lpstr>
      <vt:lpstr>5. Aktionsliste </vt:lpstr>
      <vt:lpstr>5. Risici </vt:lpstr>
      <vt:lpstr>Ansvarlige</vt:lpstr>
      <vt:lpstr>Mail Adresser</vt:lpstr>
      <vt:lpstr>Adgang til projektforum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Møde  i  GD1-GD2 Testforum</dc:title>
  <dc:creator>Michael Michaelsen</dc:creator>
  <cp:lastModifiedBy>Jonas Hermann Damsbo</cp:lastModifiedBy>
  <cp:revision>258</cp:revision>
  <cp:lastPrinted>2016-03-14T07:16:28Z</cp:lastPrinted>
  <dcterms:created xsi:type="dcterms:W3CDTF">2015-04-13T06:44:46Z</dcterms:created>
  <dcterms:modified xsi:type="dcterms:W3CDTF">2017-12-20T10:19:39Z</dcterms:modified>
</cp:coreProperties>
</file>