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22" r:id="rId2"/>
    <p:sldId id="408" r:id="rId3"/>
    <p:sldId id="434" r:id="rId4"/>
    <p:sldId id="323" r:id="rId5"/>
    <p:sldId id="441" r:id="rId6"/>
    <p:sldId id="442" r:id="rId7"/>
    <p:sldId id="443" r:id="rId8"/>
    <p:sldId id="444" r:id="rId9"/>
    <p:sldId id="445" r:id="rId10"/>
    <p:sldId id="447" r:id="rId11"/>
    <p:sldId id="448" r:id="rId12"/>
    <p:sldId id="433" r:id="rId13"/>
    <p:sldId id="417" r:id="rId1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186" autoAdjust="0"/>
  </p:normalViewPr>
  <p:slideViewPr>
    <p:cSldViewPr>
      <p:cViewPr varScale="1">
        <p:scale>
          <a:sx n="83" d="100"/>
          <a:sy n="83" d="100"/>
        </p:scale>
        <p:origin x="1450" y="8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DCF6F-77E3-4B3A-82B5-464962F4EAF1}" type="datetimeFigureOut">
              <a:rPr lang="da-DK" smtClean="0"/>
              <a:t>27-11-2017</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10756-5166-4F5E-88C8-1CCBFEBF56CD}" type="slidenum">
              <a:rPr lang="da-DK" smtClean="0"/>
              <a:t>‹nr.›</a:t>
            </a:fld>
            <a:endParaRPr lang="da-DK"/>
          </a:p>
        </p:txBody>
      </p:sp>
    </p:spTree>
    <p:extLst>
      <p:ext uri="{BB962C8B-B14F-4D97-AF65-F5344CB8AC3E}">
        <p14:creationId xmlns:p14="http://schemas.microsoft.com/office/powerpoint/2010/main" val="991194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dirty="0"/>
          </a:p>
        </p:txBody>
      </p:sp>
      <p:sp>
        <p:nvSpPr>
          <p:cNvPr id="4" name="Pladsholder til slidenummer 3"/>
          <p:cNvSpPr>
            <a:spLocks noGrp="1"/>
          </p:cNvSpPr>
          <p:nvPr>
            <p:ph type="sldNum" sz="quarter" idx="10"/>
          </p:nvPr>
        </p:nvSpPr>
        <p:spPr/>
        <p:txBody>
          <a:bodyPr/>
          <a:lstStyle/>
          <a:p>
            <a:fld id="{19C10756-5166-4F5E-88C8-1CCBFEBF56CD}" type="slidenum">
              <a:rPr lang="da-DK" smtClean="0"/>
              <a:t>1</a:t>
            </a:fld>
            <a:endParaRPr lang="da-DK"/>
          </a:p>
        </p:txBody>
      </p:sp>
    </p:spTree>
    <p:extLst>
      <p:ext uri="{BB962C8B-B14F-4D97-AF65-F5344CB8AC3E}">
        <p14:creationId xmlns:p14="http://schemas.microsoft.com/office/powerpoint/2010/main" val="1761448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C259D6-03A4-45AA-AB58-2F397CD398D5}" type="slidenum">
              <a:rPr lang="da-DK"/>
              <a:pPr/>
              <a:t>11</a:t>
            </a:fld>
            <a:endParaRPr lang="da-DK"/>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19C10756-5166-4F5E-88C8-1CCBFEBF56CD}" type="slidenum">
              <a:rPr lang="da-DK" smtClean="0"/>
              <a:t>13</a:t>
            </a:fld>
            <a:endParaRPr lang="da-DK"/>
          </a:p>
        </p:txBody>
      </p:sp>
    </p:spTree>
    <p:extLst>
      <p:ext uri="{BB962C8B-B14F-4D97-AF65-F5344CB8AC3E}">
        <p14:creationId xmlns:p14="http://schemas.microsoft.com/office/powerpoint/2010/main" val="373766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effectLst/>
                <a:latin typeface="+mn-lt"/>
                <a:ea typeface="+mn-ea"/>
                <a:cs typeface="+mn-cs"/>
              </a:rPr>
              <a:t>Det offentlige registrerer en række grundlæggende oplysninger om borgere, virksomheder, fast ejendom, bygninger.</a:t>
            </a:r>
            <a:r>
              <a:rPr lang="da-DK" sz="1200" kern="1200" baseline="0" dirty="0" smtClean="0">
                <a:solidFill>
                  <a:schemeClr val="tx1"/>
                </a:solidFill>
                <a:effectLst/>
                <a:latin typeface="+mn-lt"/>
                <a:ea typeface="+mn-ea"/>
                <a:cs typeface="+mn-cs"/>
              </a:rPr>
              <a:t> Disse data betegnes som</a:t>
            </a:r>
            <a:r>
              <a:rPr lang="da-DK" sz="1200" kern="1200" dirty="0" smtClean="0">
                <a:solidFill>
                  <a:schemeClr val="tx1"/>
                </a:solidFill>
                <a:effectLst/>
                <a:latin typeface="+mn-lt"/>
                <a:ea typeface="+mn-ea"/>
                <a:cs typeface="+mn-cs"/>
              </a:rPr>
              <a:t> grunddata og anvendes overalt i den offentlige sektor. Grunddata skal let og sikkert kunne anvendes af alle – myndigheder, virksomheder og borgere. Derfor er grunddataprogrammet blevet etableret, og derfor er</a:t>
            </a:r>
            <a:r>
              <a:rPr lang="da-DK" sz="1200" kern="1200" baseline="0" dirty="0" smtClean="0">
                <a:solidFill>
                  <a:schemeClr val="tx1"/>
                </a:solidFill>
                <a:effectLst/>
                <a:latin typeface="+mn-lt"/>
                <a:ea typeface="+mn-ea"/>
                <a:cs typeface="+mn-cs"/>
              </a:rPr>
              <a:t> det blevet besluttet at lave en fællesoffentlig datafordeler</a:t>
            </a:r>
            <a:r>
              <a:rPr lang="da-DK" sz="1200" kern="1200" dirty="0" smtClean="0">
                <a:solidFill>
                  <a:schemeClr val="tx1"/>
                </a:solidFill>
                <a:effectLst/>
                <a:latin typeface="+mn-lt"/>
                <a:ea typeface="+mn-ea"/>
                <a:cs typeface="+mn-cs"/>
              </a:rPr>
              <a:t>.</a:t>
            </a:r>
          </a:p>
          <a:p>
            <a:endParaRPr lang="da-DK" sz="1200" b="1" kern="1200" dirty="0" smtClean="0">
              <a:solidFill>
                <a:schemeClr val="tx1"/>
              </a:solidFill>
              <a:effectLst/>
              <a:latin typeface="+mn-lt"/>
              <a:ea typeface="+mn-ea"/>
              <a:cs typeface="+mn-cs"/>
            </a:endParaRPr>
          </a:p>
          <a:p>
            <a:r>
              <a:rPr lang="da-DK" sz="1200" b="1" kern="1200" dirty="0" smtClean="0">
                <a:solidFill>
                  <a:schemeClr val="tx1"/>
                </a:solidFill>
                <a:effectLst/>
                <a:latin typeface="+mn-lt"/>
                <a:ea typeface="+mn-ea"/>
                <a:cs typeface="+mn-cs"/>
              </a:rPr>
              <a:t>Grunddataprogrammet skal sikre sammenhæng og ensartethed i data</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Formålet med grunddataprogrammet er at koordinere vedligeholdelse og anvendelse af grunddata. Data skal være nemme at tilgå, og de skal kunne bruges på tværs af myndighedsområder og sektorer. Grunddata skal desuden være gratis, og forskellige myndigheder skal ikke længere vedligeholde registre over samme data.</a:t>
            </a:r>
          </a:p>
          <a:p>
            <a:endParaRPr lang="da-DK" sz="1200" b="1"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For</a:t>
            </a:r>
            <a:r>
              <a:rPr lang="da-DK" sz="1200" kern="1200" baseline="0" dirty="0" smtClean="0">
                <a:solidFill>
                  <a:schemeClr val="tx1"/>
                </a:solidFill>
                <a:effectLst/>
                <a:latin typeface="+mn-lt"/>
                <a:ea typeface="+mn-ea"/>
                <a:cs typeface="+mn-cs"/>
              </a:rPr>
              <a:t> at nå målene, skal der bl.a. oprettes </a:t>
            </a:r>
            <a:r>
              <a:rPr lang="da-DK" sz="1200" kern="1200" dirty="0" smtClean="0">
                <a:solidFill>
                  <a:schemeClr val="tx1"/>
                </a:solidFill>
                <a:effectLst/>
                <a:latin typeface="+mn-lt"/>
                <a:ea typeface="+mn-ea"/>
                <a:cs typeface="+mn-cs"/>
              </a:rPr>
              <a:t>en fælles datafordeler, der skal sikre sikker og stabil distribution af grunddata til offentlige og private brugere.</a:t>
            </a:r>
          </a:p>
        </p:txBody>
      </p:sp>
      <p:sp>
        <p:nvSpPr>
          <p:cNvPr id="4" name="Pladsholder til diasnummer 3"/>
          <p:cNvSpPr>
            <a:spLocks noGrp="1"/>
          </p:cNvSpPr>
          <p:nvPr>
            <p:ph type="sldNum" sz="quarter" idx="10"/>
          </p:nvPr>
        </p:nvSpPr>
        <p:spPr/>
        <p:txBody>
          <a:bodyPr/>
          <a:lstStyle/>
          <a:p>
            <a:fld id="{C4B7C8CF-B1CD-4EEA-82C4-DA5212311121}" type="slidenum">
              <a:rPr lang="da-DK" smtClean="0"/>
              <a:t>2</a:t>
            </a:fld>
            <a:endParaRPr lang="da-DK"/>
          </a:p>
        </p:txBody>
      </p:sp>
    </p:spTree>
    <p:extLst>
      <p:ext uri="{BB962C8B-B14F-4D97-AF65-F5344CB8AC3E}">
        <p14:creationId xmlns:p14="http://schemas.microsoft.com/office/powerpoint/2010/main" val="398630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200" kern="1200" dirty="0" smtClean="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C4B7C8CF-B1CD-4EEA-82C4-DA5212311121}" type="slidenum">
              <a:rPr lang="da-DK" smtClean="0"/>
              <a:t>4</a:t>
            </a:fld>
            <a:endParaRPr lang="da-DK"/>
          </a:p>
        </p:txBody>
      </p:sp>
    </p:spTree>
    <p:extLst>
      <p:ext uri="{BB962C8B-B14F-4D97-AF65-F5344CB8AC3E}">
        <p14:creationId xmlns:p14="http://schemas.microsoft.com/office/powerpoint/2010/main" val="398630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5</a:t>
            </a:fld>
            <a:endParaRPr lang="da-DK"/>
          </a:p>
        </p:txBody>
      </p:sp>
    </p:spTree>
    <p:extLst>
      <p:ext uri="{BB962C8B-B14F-4D97-AF65-F5344CB8AC3E}">
        <p14:creationId xmlns:p14="http://schemas.microsoft.com/office/powerpoint/2010/main" val="413454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6</a:t>
            </a:fld>
            <a:endParaRPr lang="da-DK"/>
          </a:p>
        </p:txBody>
      </p:sp>
    </p:spTree>
    <p:extLst>
      <p:ext uri="{BB962C8B-B14F-4D97-AF65-F5344CB8AC3E}">
        <p14:creationId xmlns:p14="http://schemas.microsoft.com/office/powerpoint/2010/main" val="663832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7</a:t>
            </a:fld>
            <a:endParaRPr lang="da-DK"/>
          </a:p>
        </p:txBody>
      </p:sp>
    </p:spTree>
    <p:extLst>
      <p:ext uri="{BB962C8B-B14F-4D97-AF65-F5344CB8AC3E}">
        <p14:creationId xmlns:p14="http://schemas.microsoft.com/office/powerpoint/2010/main" val="1893752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FFE1CF-1A2A-47A0-A745-717910A9E21B}" type="slidenum">
              <a:rPr lang="da-DK"/>
              <a:pPr/>
              <a:t>8</a:t>
            </a:fld>
            <a:endParaRPr lang="da-DK"/>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39E6D-B02B-48DE-BEFA-C46BBE76FA04}" type="slidenum">
              <a:rPr lang="da-DK"/>
              <a:pPr/>
              <a:t>9</a:t>
            </a:fld>
            <a:endParaRPr lang="da-DK"/>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19473453-C2E5-4032-8307-CF0C3E347BDC}" type="slidenum">
              <a:rPr lang="da-DK" smtClean="0"/>
              <a:pPr>
                <a:defRPr/>
              </a:pPr>
              <a:t>10</a:t>
            </a:fld>
            <a:endParaRPr lang="da-DK"/>
          </a:p>
        </p:txBody>
      </p:sp>
    </p:spTree>
    <p:extLst>
      <p:ext uri="{BB962C8B-B14F-4D97-AF65-F5344CB8AC3E}">
        <p14:creationId xmlns:p14="http://schemas.microsoft.com/office/powerpoint/2010/main" val="555400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dirty="0"/>
          </a:p>
        </p:txBody>
      </p:sp>
      <p:sp>
        <p:nvSpPr>
          <p:cNvPr id="4" name="Pladsholder til dato 3"/>
          <p:cNvSpPr>
            <a:spLocks noGrp="1"/>
          </p:cNvSpPr>
          <p:nvPr>
            <p:ph type="dt" sz="half" idx="10"/>
          </p:nvPr>
        </p:nvSpPr>
        <p:spPr/>
        <p:txBody>
          <a:bodyPr/>
          <a:lstStyle/>
          <a:p>
            <a:r>
              <a:rPr lang="da-DK" smtClean="0"/>
              <a:t>12.juni 2014</a:t>
            </a:r>
            <a:endParaRPr lang="da-DK"/>
          </a:p>
        </p:txBody>
      </p:sp>
      <p:sp>
        <p:nvSpPr>
          <p:cNvPr id="5" name="Pladsholder til sidefod 4"/>
          <p:cNvSpPr>
            <a:spLocks noGrp="1"/>
          </p:cNvSpPr>
          <p:nvPr>
            <p:ph type="ftr" sz="quarter" idx="11"/>
          </p:nvPr>
        </p:nvSpPr>
        <p:spPr/>
        <p:txBody>
          <a:bodyPr/>
          <a:lstStyle/>
          <a:p>
            <a:r>
              <a:rPr lang="da-DK" smtClean="0"/>
              <a:t>Ejendomsdataprogrammet</a:t>
            </a:r>
            <a:endParaRPr lang="da-DK"/>
          </a:p>
        </p:txBody>
      </p:sp>
      <p:sp>
        <p:nvSpPr>
          <p:cNvPr id="6" name="Pladsholder til diasnummer 5"/>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2573184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r>
              <a:rPr lang="da-DK" smtClean="0"/>
              <a:t>12.juni 2014</a:t>
            </a:r>
            <a:endParaRPr lang="da-DK"/>
          </a:p>
        </p:txBody>
      </p:sp>
      <p:sp>
        <p:nvSpPr>
          <p:cNvPr id="5" name="Pladsholder til sidefod 4"/>
          <p:cNvSpPr>
            <a:spLocks noGrp="1"/>
          </p:cNvSpPr>
          <p:nvPr>
            <p:ph type="ftr" sz="quarter" idx="11"/>
          </p:nvPr>
        </p:nvSpPr>
        <p:spPr/>
        <p:txBody>
          <a:bodyPr/>
          <a:lstStyle/>
          <a:p>
            <a:r>
              <a:rPr lang="da-DK" smtClean="0"/>
              <a:t>Ejendomsdataprogrammet</a:t>
            </a:r>
            <a:endParaRPr lang="da-DK"/>
          </a:p>
        </p:txBody>
      </p:sp>
      <p:sp>
        <p:nvSpPr>
          <p:cNvPr id="6" name="Pladsholder til diasnummer 5"/>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14195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r>
              <a:rPr lang="da-DK" smtClean="0"/>
              <a:t>12.juni 2014</a:t>
            </a:r>
            <a:endParaRPr lang="da-DK"/>
          </a:p>
        </p:txBody>
      </p:sp>
      <p:sp>
        <p:nvSpPr>
          <p:cNvPr id="5" name="Pladsholder til sidefod 4"/>
          <p:cNvSpPr>
            <a:spLocks noGrp="1"/>
          </p:cNvSpPr>
          <p:nvPr>
            <p:ph type="ftr" sz="quarter" idx="11"/>
          </p:nvPr>
        </p:nvSpPr>
        <p:spPr/>
        <p:txBody>
          <a:bodyPr/>
          <a:lstStyle/>
          <a:p>
            <a:r>
              <a:rPr lang="da-DK" smtClean="0"/>
              <a:t>Ejendomsdataprogrammet</a:t>
            </a:r>
            <a:endParaRPr lang="da-DK"/>
          </a:p>
        </p:txBody>
      </p:sp>
      <p:sp>
        <p:nvSpPr>
          <p:cNvPr id="6" name="Pladsholder til diasnummer 5"/>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1021525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a-DK" smtClean="0"/>
              <a:t>Klik for at redigere i master</a:t>
            </a:r>
            <a:endParaRPr lang="da-DK" dirty="0"/>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Tree>
    <p:extLst>
      <p:ext uri="{BB962C8B-B14F-4D97-AF65-F5344CB8AC3E}">
        <p14:creationId xmlns:p14="http://schemas.microsoft.com/office/powerpoint/2010/main" val="211083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r>
              <a:rPr lang="da-DK" smtClean="0"/>
              <a:t>12.juni 2014</a:t>
            </a:r>
            <a:endParaRPr lang="da-DK"/>
          </a:p>
        </p:txBody>
      </p:sp>
      <p:sp>
        <p:nvSpPr>
          <p:cNvPr id="5" name="Pladsholder til sidefod 4"/>
          <p:cNvSpPr>
            <a:spLocks noGrp="1"/>
          </p:cNvSpPr>
          <p:nvPr>
            <p:ph type="ftr" sz="quarter" idx="11"/>
          </p:nvPr>
        </p:nvSpPr>
        <p:spPr/>
        <p:txBody>
          <a:bodyPr/>
          <a:lstStyle/>
          <a:p>
            <a:r>
              <a:rPr lang="da-DK" smtClean="0"/>
              <a:t>Ejendomsdataprogrammet</a:t>
            </a:r>
            <a:endParaRPr lang="da-DK"/>
          </a:p>
        </p:txBody>
      </p:sp>
      <p:sp>
        <p:nvSpPr>
          <p:cNvPr id="6" name="Pladsholder til diasnummer 5"/>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144922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dirty="0"/>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r>
              <a:rPr lang="da-DK" smtClean="0"/>
              <a:t>12.juni 2014</a:t>
            </a:r>
            <a:endParaRPr lang="da-DK"/>
          </a:p>
        </p:txBody>
      </p:sp>
      <p:sp>
        <p:nvSpPr>
          <p:cNvPr id="6" name="Pladsholder til sidefod 5"/>
          <p:cNvSpPr>
            <a:spLocks noGrp="1"/>
          </p:cNvSpPr>
          <p:nvPr>
            <p:ph type="ftr" sz="quarter" idx="11"/>
          </p:nvPr>
        </p:nvSpPr>
        <p:spPr/>
        <p:txBody>
          <a:bodyPr/>
          <a:lstStyle/>
          <a:p>
            <a:r>
              <a:rPr lang="da-DK" smtClean="0"/>
              <a:t>Ejendomsdataprogrammet</a:t>
            </a:r>
            <a:endParaRPr lang="da-DK"/>
          </a:p>
        </p:txBody>
      </p:sp>
      <p:sp>
        <p:nvSpPr>
          <p:cNvPr id="7" name="Pladsholder til diasnummer 6"/>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397626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r>
              <a:rPr lang="da-DK" smtClean="0"/>
              <a:t>12.juni 2014</a:t>
            </a:r>
            <a:endParaRPr lang="da-DK"/>
          </a:p>
        </p:txBody>
      </p:sp>
      <p:sp>
        <p:nvSpPr>
          <p:cNvPr id="8" name="Pladsholder til sidefod 7"/>
          <p:cNvSpPr>
            <a:spLocks noGrp="1"/>
          </p:cNvSpPr>
          <p:nvPr>
            <p:ph type="ftr" sz="quarter" idx="11"/>
          </p:nvPr>
        </p:nvSpPr>
        <p:spPr/>
        <p:txBody>
          <a:bodyPr/>
          <a:lstStyle/>
          <a:p>
            <a:r>
              <a:rPr lang="da-DK" smtClean="0"/>
              <a:t>Ejendomsdataprogrammet</a:t>
            </a:r>
            <a:endParaRPr lang="da-DK"/>
          </a:p>
        </p:txBody>
      </p:sp>
      <p:sp>
        <p:nvSpPr>
          <p:cNvPr id="9" name="Pladsholder til diasnummer 8"/>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292097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r>
              <a:rPr lang="da-DK" smtClean="0"/>
              <a:t>12.juni 2014</a:t>
            </a:r>
            <a:endParaRPr lang="da-DK"/>
          </a:p>
        </p:txBody>
      </p:sp>
      <p:sp>
        <p:nvSpPr>
          <p:cNvPr id="4" name="Pladsholder til sidefod 3"/>
          <p:cNvSpPr>
            <a:spLocks noGrp="1"/>
          </p:cNvSpPr>
          <p:nvPr>
            <p:ph type="ftr" sz="quarter" idx="11"/>
          </p:nvPr>
        </p:nvSpPr>
        <p:spPr/>
        <p:txBody>
          <a:bodyPr/>
          <a:lstStyle/>
          <a:p>
            <a:r>
              <a:rPr lang="da-DK" smtClean="0"/>
              <a:t>Ejendomsdataprogrammet</a:t>
            </a:r>
            <a:endParaRPr lang="da-DK"/>
          </a:p>
        </p:txBody>
      </p:sp>
      <p:sp>
        <p:nvSpPr>
          <p:cNvPr id="5" name="Pladsholder til diasnummer 4"/>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352569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smtClean="0"/>
              <a:t>12.juni 2014</a:t>
            </a:r>
            <a:endParaRPr lang="da-DK"/>
          </a:p>
        </p:txBody>
      </p:sp>
      <p:sp>
        <p:nvSpPr>
          <p:cNvPr id="3" name="Pladsholder til sidefod 2"/>
          <p:cNvSpPr>
            <a:spLocks noGrp="1"/>
          </p:cNvSpPr>
          <p:nvPr>
            <p:ph type="ftr" sz="quarter" idx="11"/>
          </p:nvPr>
        </p:nvSpPr>
        <p:spPr/>
        <p:txBody>
          <a:bodyPr/>
          <a:lstStyle/>
          <a:p>
            <a:r>
              <a:rPr lang="da-DK" smtClean="0"/>
              <a:t>Ejendomsdataprogrammet</a:t>
            </a:r>
            <a:endParaRPr lang="da-DK"/>
          </a:p>
        </p:txBody>
      </p:sp>
      <p:sp>
        <p:nvSpPr>
          <p:cNvPr id="4" name="Pladsholder til diasnummer 3"/>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392402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r>
              <a:rPr lang="da-DK" smtClean="0"/>
              <a:t>12.juni 2014</a:t>
            </a:r>
            <a:endParaRPr lang="da-DK"/>
          </a:p>
        </p:txBody>
      </p:sp>
      <p:sp>
        <p:nvSpPr>
          <p:cNvPr id="6" name="Pladsholder til sidefod 5"/>
          <p:cNvSpPr>
            <a:spLocks noGrp="1"/>
          </p:cNvSpPr>
          <p:nvPr>
            <p:ph type="ftr" sz="quarter" idx="11"/>
          </p:nvPr>
        </p:nvSpPr>
        <p:spPr/>
        <p:txBody>
          <a:bodyPr/>
          <a:lstStyle/>
          <a:p>
            <a:r>
              <a:rPr lang="da-DK" smtClean="0"/>
              <a:t>Ejendomsdataprogrammet</a:t>
            </a:r>
            <a:endParaRPr lang="da-DK"/>
          </a:p>
        </p:txBody>
      </p:sp>
      <p:sp>
        <p:nvSpPr>
          <p:cNvPr id="7" name="Pladsholder til diasnummer 6"/>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1494582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r>
              <a:rPr lang="da-DK" smtClean="0"/>
              <a:t>12.juni 2014</a:t>
            </a:r>
            <a:endParaRPr lang="da-DK"/>
          </a:p>
        </p:txBody>
      </p:sp>
      <p:sp>
        <p:nvSpPr>
          <p:cNvPr id="6" name="Pladsholder til sidefod 5"/>
          <p:cNvSpPr>
            <a:spLocks noGrp="1"/>
          </p:cNvSpPr>
          <p:nvPr>
            <p:ph type="ftr" sz="quarter" idx="11"/>
          </p:nvPr>
        </p:nvSpPr>
        <p:spPr/>
        <p:txBody>
          <a:bodyPr/>
          <a:lstStyle/>
          <a:p>
            <a:r>
              <a:rPr lang="da-DK" smtClean="0"/>
              <a:t>Ejendomsdataprogrammet</a:t>
            </a:r>
            <a:endParaRPr lang="da-DK"/>
          </a:p>
        </p:txBody>
      </p:sp>
      <p:sp>
        <p:nvSpPr>
          <p:cNvPr id="7" name="Pladsholder til diasnummer 6"/>
          <p:cNvSpPr>
            <a:spLocks noGrp="1"/>
          </p:cNvSpPr>
          <p:nvPr>
            <p:ph type="sldNum" sz="quarter" idx="12"/>
          </p:nvPr>
        </p:nvSpPr>
        <p:spPr/>
        <p:txBody>
          <a:bodyPr/>
          <a:lstStyle/>
          <a:p>
            <a:fld id="{810349D8-7C1C-442D-BF78-08BA8593C1E9}" type="slidenum">
              <a:rPr lang="da-DK" smtClean="0"/>
              <a:t>‹nr.›</a:t>
            </a:fld>
            <a:endParaRPr lang="da-DK"/>
          </a:p>
        </p:txBody>
      </p:sp>
    </p:spTree>
    <p:extLst>
      <p:ext uri="{BB962C8B-B14F-4D97-AF65-F5344CB8AC3E}">
        <p14:creationId xmlns:p14="http://schemas.microsoft.com/office/powerpoint/2010/main" val="413373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[Delprogrammet]</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a-DK" smtClean="0"/>
              <a:t>12.juni 2014</a:t>
            </a:r>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Ejendomsdataprogrammet</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349D8-7C1C-442D-BF78-08BA8593C1E9}" type="slidenum">
              <a:rPr lang="da-DK" smtClean="0"/>
              <a:t>‹nr.›</a:t>
            </a:fld>
            <a:endParaRPr lang="da-DK"/>
          </a:p>
        </p:txBody>
      </p:sp>
      <p:pic>
        <p:nvPicPr>
          <p:cNvPr id="205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6336" y="110327"/>
            <a:ext cx="13716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5573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mli@mbbl.dk"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www.adresseprogrammet.dk/" TargetMode="External"/><Relationship Id="rId4" Type="http://schemas.openxmlformats.org/officeDocument/2006/relationships/hyperlink" Target="mailto:thj@mbbl.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hyperlink" Target="http://www.tinglysningsretten.dk/" TargetMode="External"/><Relationship Id="rId9" Type="http://schemas.openxmlformats.org/officeDocument/2006/relationships/image" Target="../media/image8.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Ejendomsdataprogrammet</a:t>
            </a:r>
            <a:endParaRPr lang="da-DK" dirty="0"/>
          </a:p>
        </p:txBody>
      </p:sp>
      <p:sp>
        <p:nvSpPr>
          <p:cNvPr id="3" name="Undertitel 2"/>
          <p:cNvSpPr>
            <a:spLocks noGrp="1"/>
          </p:cNvSpPr>
          <p:nvPr>
            <p:ph type="subTitle" idx="1"/>
          </p:nvPr>
        </p:nvSpPr>
        <p:spPr/>
        <p:txBody>
          <a:bodyPr/>
          <a:lstStyle/>
          <a:p>
            <a:r>
              <a:rPr lang="da-DK" dirty="0" smtClean="0"/>
              <a:t>Grunddataprogrammets delaftale 1</a:t>
            </a:r>
            <a:endParaRPr lang="da-DK" dirty="0"/>
          </a:p>
        </p:txBody>
      </p:sp>
      <p:sp>
        <p:nvSpPr>
          <p:cNvPr id="8" name="Pladsholder til dato 7"/>
          <p:cNvSpPr>
            <a:spLocks noGrp="1"/>
          </p:cNvSpPr>
          <p:nvPr>
            <p:ph type="dt" sz="half" idx="10"/>
          </p:nvPr>
        </p:nvSpPr>
        <p:spPr/>
        <p:txBody>
          <a:bodyPr/>
          <a:lstStyle/>
          <a:p>
            <a:r>
              <a:rPr lang="da-DK" smtClean="0"/>
              <a:t>12.juni 2014</a:t>
            </a:r>
            <a:endParaRPr lang="da-DK"/>
          </a:p>
        </p:txBody>
      </p:sp>
      <p:sp>
        <p:nvSpPr>
          <p:cNvPr id="9" name="Pladsholder til sidefod 8"/>
          <p:cNvSpPr>
            <a:spLocks noGrp="1"/>
          </p:cNvSpPr>
          <p:nvPr>
            <p:ph type="ftr" sz="quarter" idx="11"/>
          </p:nvPr>
        </p:nvSpPr>
        <p:spPr/>
        <p:txBody>
          <a:bodyPr/>
          <a:lstStyle/>
          <a:p>
            <a:r>
              <a:rPr lang="da-DK" smtClean="0"/>
              <a:t>Ejendomsdataprogrammet</a:t>
            </a:r>
            <a:endParaRPr lang="da-DK"/>
          </a:p>
        </p:txBody>
      </p:sp>
      <p:sp>
        <p:nvSpPr>
          <p:cNvPr id="10" name="Pladsholder til diasnummer 9"/>
          <p:cNvSpPr>
            <a:spLocks noGrp="1"/>
          </p:cNvSpPr>
          <p:nvPr>
            <p:ph type="sldNum" sz="quarter" idx="12"/>
          </p:nvPr>
        </p:nvSpPr>
        <p:spPr/>
        <p:txBody>
          <a:bodyPr/>
          <a:lstStyle/>
          <a:p>
            <a:fld id="{810349D8-7C1C-442D-BF78-08BA8593C1E9}" type="slidenum">
              <a:rPr lang="da-DK" smtClean="0"/>
              <a:t>1</a:t>
            </a:fld>
            <a:endParaRPr lang="da-DK"/>
          </a:p>
        </p:txBody>
      </p:sp>
    </p:spTree>
    <p:extLst>
      <p:ext uri="{BB962C8B-B14F-4D97-AF65-F5344CB8AC3E}">
        <p14:creationId xmlns:p14="http://schemas.microsoft.com/office/powerpoint/2010/main" val="3014443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2800" dirty="0" err="1" smtClean="0"/>
              <a:t>Målarkitektur</a:t>
            </a:r>
            <a:r>
              <a:rPr lang="en-GB" sz="2800" dirty="0" smtClean="0"/>
              <a:t> for </a:t>
            </a:r>
            <a:r>
              <a:rPr lang="en-GB" sz="2800" dirty="0" err="1" smtClean="0"/>
              <a:t>Ejendom</a:t>
            </a:r>
            <a:r>
              <a:rPr lang="en-GB" sz="2800" dirty="0" smtClean="0"/>
              <a:t> og </a:t>
            </a:r>
            <a:r>
              <a:rPr lang="en-GB" sz="2800" dirty="0" err="1" smtClean="0"/>
              <a:t>Adresser</a:t>
            </a:r>
            <a:r>
              <a:rPr lang="en-GB" sz="2800" dirty="0" smtClean="0"/>
              <a:t>,</a:t>
            </a:r>
            <a:br>
              <a:rPr lang="en-GB" sz="2800" dirty="0" smtClean="0"/>
            </a:br>
            <a:r>
              <a:rPr lang="en-GB" sz="2800" dirty="0" err="1" smtClean="0"/>
              <a:t>Samarbejdende</a:t>
            </a:r>
            <a:r>
              <a:rPr lang="en-GB" sz="2800" dirty="0" smtClean="0"/>
              <a:t> </a:t>
            </a:r>
            <a:r>
              <a:rPr lang="en-GB" sz="2800" dirty="0" err="1" smtClean="0"/>
              <a:t>grunddataregistre</a:t>
            </a:r>
            <a:endParaRPr lang="en-GB" sz="2800" dirty="0"/>
          </a:p>
        </p:txBody>
      </p:sp>
      <p:sp>
        <p:nvSpPr>
          <p:cNvPr id="3" name="Pladsholder til dato 2"/>
          <p:cNvSpPr>
            <a:spLocks noGrp="1"/>
          </p:cNvSpPr>
          <p:nvPr>
            <p:ph type="dt" sz="half" idx="10"/>
          </p:nvPr>
        </p:nvSpPr>
        <p:spPr/>
        <p:txBody>
          <a:bodyPr/>
          <a:lstStyle/>
          <a:p>
            <a:pPr>
              <a:defRPr/>
            </a:pPr>
            <a:r>
              <a:rPr lang="da-DK" smtClean="0"/>
              <a:t>12.juni 2014</a:t>
            </a:r>
            <a:endParaRPr lang="da-DK"/>
          </a:p>
        </p:txBody>
      </p:sp>
      <p:sp>
        <p:nvSpPr>
          <p:cNvPr id="4" name="Pladsholder til sidefod 3"/>
          <p:cNvSpPr>
            <a:spLocks noGrp="1"/>
          </p:cNvSpPr>
          <p:nvPr>
            <p:ph type="ftr" sz="quarter" idx="11"/>
          </p:nvPr>
        </p:nvSpPr>
        <p:spPr/>
        <p:txBody>
          <a:bodyPr/>
          <a:lstStyle/>
          <a:p>
            <a:pPr>
              <a:defRPr/>
            </a:pPr>
            <a:r>
              <a:rPr lang="da-DK" smtClean="0"/>
              <a:t>Ejendomsdataprogrammet</a:t>
            </a:r>
            <a:endParaRPr lang="da-DK"/>
          </a:p>
        </p:txBody>
      </p:sp>
      <p:sp>
        <p:nvSpPr>
          <p:cNvPr id="5" name="Pladsholder til diasnummer 4"/>
          <p:cNvSpPr>
            <a:spLocks noGrp="1"/>
          </p:cNvSpPr>
          <p:nvPr>
            <p:ph type="sldNum" sz="quarter" idx="12"/>
          </p:nvPr>
        </p:nvSpPr>
        <p:spPr/>
        <p:txBody>
          <a:bodyPr/>
          <a:lstStyle/>
          <a:p>
            <a:pPr>
              <a:defRPr/>
            </a:pPr>
            <a:fld id="{CBF1AB46-FA4B-4A59-B3B3-84FE949474FA}" type="slidenum">
              <a:rPr lang="da-DK" smtClean="0"/>
              <a:pPr>
                <a:defRPr/>
              </a:pPr>
              <a:t>10</a:t>
            </a:fld>
            <a:endParaRPr lang="da-DK"/>
          </a:p>
        </p:txBody>
      </p:sp>
      <p:grpSp>
        <p:nvGrpSpPr>
          <p:cNvPr id="132" name="Gruppe 131"/>
          <p:cNvGrpSpPr/>
          <p:nvPr/>
        </p:nvGrpSpPr>
        <p:grpSpPr>
          <a:xfrm>
            <a:off x="551523" y="3268002"/>
            <a:ext cx="8004701" cy="423334"/>
            <a:chOff x="3528210" y="1157844"/>
            <a:chExt cx="5495019" cy="423334"/>
          </a:xfrm>
          <a:solidFill>
            <a:schemeClr val="bg1"/>
          </a:solidFill>
          <a:effectLst>
            <a:outerShdw blurRad="50800" dist="38100" dir="2700000" algn="tl" rotWithShape="0">
              <a:prstClr val="black">
                <a:alpha val="40000"/>
              </a:prstClr>
            </a:outerShdw>
          </a:effectLst>
        </p:grpSpPr>
        <p:sp>
          <p:nvSpPr>
            <p:cNvPr id="133" name="Rektangel 132"/>
            <p:cNvSpPr/>
            <p:nvPr/>
          </p:nvSpPr>
          <p:spPr bwMode="auto">
            <a:xfrm>
              <a:off x="3528210" y="1157844"/>
              <a:ext cx="5495019" cy="423334"/>
            </a:xfrm>
            <a:prstGeom prst="rect">
              <a:avLst/>
            </a:prstGeom>
            <a:grpFill/>
            <a:ln w="28575" cap="flat" cmpd="sng" algn="ctr">
              <a:solidFill>
                <a:srgbClr val="72B163"/>
              </a:solidFill>
              <a:prstDash val="solid"/>
              <a:round/>
              <a:headEnd type="none" w="med" len="med"/>
              <a:tailEnd type="none" w="med" len="me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34" name="Tekstboks 133"/>
            <p:cNvSpPr txBox="1"/>
            <p:nvPr/>
          </p:nvSpPr>
          <p:spPr>
            <a:xfrm>
              <a:off x="5338722" y="1209600"/>
              <a:ext cx="1913355" cy="307777"/>
            </a:xfrm>
            <a:prstGeom prst="rect">
              <a:avLst/>
            </a:prstGeom>
            <a:grpFill/>
          </p:spPr>
          <p:txBody>
            <a:bodyPr wrap="none" rtlCol="0">
              <a:spAutoFit/>
            </a:bodyPr>
            <a:lstStyle/>
            <a:p>
              <a:r>
                <a:rPr lang="da-DK" sz="1400" dirty="0" smtClean="0"/>
                <a:t>Fællesoffentlig data- og beskedfordeler</a:t>
              </a:r>
              <a:endParaRPr lang="da-DK" sz="1400" dirty="0"/>
            </a:p>
          </p:txBody>
        </p:sp>
      </p:grpSp>
      <p:sp>
        <p:nvSpPr>
          <p:cNvPr id="135" name="Højrepil 134"/>
          <p:cNvSpPr/>
          <p:nvPr/>
        </p:nvSpPr>
        <p:spPr bwMode="auto">
          <a:xfrm rot="16200000">
            <a:off x="4037402" y="3663169"/>
            <a:ext cx="462353" cy="522603"/>
          </a:xfrm>
          <a:prstGeom prst="rightArrow">
            <a:avLst/>
          </a:prstGeom>
          <a:solidFill>
            <a:srgbClr val="FFC9C9"/>
          </a:solidFill>
          <a:ln w="28575" cap="flat" cmpd="sng" algn="ctr">
            <a:solidFill>
              <a:srgbClr val="C0000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grpSp>
        <p:nvGrpSpPr>
          <p:cNvPr id="136" name="Gruppe 135"/>
          <p:cNvGrpSpPr/>
          <p:nvPr/>
        </p:nvGrpSpPr>
        <p:grpSpPr>
          <a:xfrm>
            <a:off x="6733919" y="2051851"/>
            <a:ext cx="1822305" cy="575782"/>
            <a:chOff x="5074769" y="2214079"/>
            <a:chExt cx="1822305" cy="575782"/>
          </a:xfrm>
        </p:grpSpPr>
        <p:sp>
          <p:nvSpPr>
            <p:cNvPr id="137" name="Rektangel 136"/>
            <p:cNvSpPr/>
            <p:nvPr/>
          </p:nvSpPr>
          <p:spPr bwMode="auto">
            <a:xfrm>
              <a:off x="5074769" y="2214079"/>
              <a:ext cx="1822305" cy="575782"/>
            </a:xfrm>
            <a:prstGeom prst="rect">
              <a:avLst/>
            </a:prstGeom>
            <a:solidFill>
              <a:schemeClr val="bg1"/>
            </a:solidFill>
            <a:ln w="28575" cap="flat" cmpd="sng" algn="ctr">
              <a:solidFill>
                <a:srgbClr val="72B163"/>
              </a:solidFill>
              <a:prstDash val="solid"/>
              <a:round/>
              <a:headEnd type="none" w="med" len="med"/>
              <a:tailEnd type="none" w="med" len="me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38" name="Tekstboks 137"/>
            <p:cNvSpPr txBox="1"/>
            <p:nvPr/>
          </p:nvSpPr>
          <p:spPr>
            <a:xfrm>
              <a:off x="5467209" y="2230643"/>
              <a:ext cx="961481" cy="523220"/>
            </a:xfrm>
            <a:prstGeom prst="rect">
              <a:avLst/>
            </a:prstGeom>
            <a:noFill/>
          </p:spPr>
          <p:txBody>
            <a:bodyPr wrap="none" rtlCol="0">
              <a:spAutoFit/>
            </a:bodyPr>
            <a:lstStyle/>
            <a:p>
              <a:r>
                <a:rPr lang="da-DK" sz="1400" dirty="0" smtClean="0"/>
                <a:t>Øvrige </a:t>
              </a:r>
            </a:p>
            <a:p>
              <a:r>
                <a:rPr lang="da-DK" sz="1400" dirty="0" smtClean="0"/>
                <a:t>anvendere</a:t>
              </a:r>
              <a:endParaRPr lang="da-DK" sz="1400" dirty="0"/>
            </a:p>
          </p:txBody>
        </p:sp>
      </p:grpSp>
      <p:sp>
        <p:nvSpPr>
          <p:cNvPr id="139" name="Højrepil 138"/>
          <p:cNvSpPr/>
          <p:nvPr/>
        </p:nvSpPr>
        <p:spPr bwMode="auto">
          <a:xfrm rot="16200000">
            <a:off x="1266909" y="2739136"/>
            <a:ext cx="663478" cy="394258"/>
          </a:xfrm>
          <a:prstGeom prst="rightArrow">
            <a:avLst/>
          </a:prstGeom>
          <a:solidFill>
            <a:srgbClr val="FFC9C9"/>
          </a:solidFill>
          <a:ln w="9525" cap="flat" cmpd="sng" algn="ctr">
            <a:solidFill>
              <a:srgbClr val="C0000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40" name="Højrepil 139"/>
          <p:cNvSpPr/>
          <p:nvPr/>
        </p:nvSpPr>
        <p:spPr bwMode="auto">
          <a:xfrm rot="16200000">
            <a:off x="3246164" y="2739136"/>
            <a:ext cx="663478" cy="394258"/>
          </a:xfrm>
          <a:prstGeom prst="rightArrow">
            <a:avLst/>
          </a:prstGeom>
          <a:solidFill>
            <a:srgbClr val="FFC9C9"/>
          </a:solidFill>
          <a:ln w="9525" cap="flat" cmpd="sng" algn="ctr">
            <a:solidFill>
              <a:srgbClr val="C0000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41" name="Højrepil 140"/>
          <p:cNvSpPr/>
          <p:nvPr/>
        </p:nvSpPr>
        <p:spPr bwMode="auto">
          <a:xfrm rot="16200000">
            <a:off x="7286687" y="2739134"/>
            <a:ext cx="663478" cy="394258"/>
          </a:xfrm>
          <a:prstGeom prst="rightArrow">
            <a:avLst/>
          </a:prstGeom>
          <a:solidFill>
            <a:srgbClr val="FFC9C9"/>
          </a:solidFill>
          <a:ln w="9525" cap="flat" cmpd="sng" algn="ctr">
            <a:solidFill>
              <a:srgbClr val="C0000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42" name="Højrepil 141"/>
          <p:cNvSpPr/>
          <p:nvPr/>
        </p:nvSpPr>
        <p:spPr bwMode="auto">
          <a:xfrm rot="16200000">
            <a:off x="2188363" y="3869328"/>
            <a:ext cx="484261" cy="110282"/>
          </a:xfrm>
          <a:prstGeom prst="rightArrow">
            <a:avLst/>
          </a:prstGeom>
          <a:solidFill>
            <a:srgbClr val="00B0F0"/>
          </a:solidFill>
          <a:ln w="9525" cap="flat" cmpd="sng" algn="ctr">
            <a:solidFill>
              <a:srgbClr val="00206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43" name="Højrepil 142"/>
          <p:cNvSpPr/>
          <p:nvPr/>
        </p:nvSpPr>
        <p:spPr bwMode="auto">
          <a:xfrm rot="16200000">
            <a:off x="2985525" y="2887535"/>
            <a:ext cx="618320" cy="110284"/>
          </a:xfrm>
          <a:prstGeom prst="rightArrow">
            <a:avLst/>
          </a:prstGeom>
          <a:solidFill>
            <a:srgbClr val="00B0F0"/>
          </a:solidFill>
          <a:ln w="9525" cap="flat" cmpd="sng" algn="ctr">
            <a:solidFill>
              <a:srgbClr val="00206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44" name="Højrepil 143"/>
          <p:cNvSpPr/>
          <p:nvPr/>
        </p:nvSpPr>
        <p:spPr bwMode="auto">
          <a:xfrm rot="16200000">
            <a:off x="946630" y="2901563"/>
            <a:ext cx="618320" cy="110284"/>
          </a:xfrm>
          <a:prstGeom prst="rightArrow">
            <a:avLst/>
          </a:prstGeom>
          <a:solidFill>
            <a:srgbClr val="00B0F0"/>
          </a:solidFill>
          <a:ln w="9525" cap="flat" cmpd="sng" algn="ctr">
            <a:solidFill>
              <a:srgbClr val="00206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45" name="Højrepil 144"/>
          <p:cNvSpPr/>
          <p:nvPr/>
        </p:nvSpPr>
        <p:spPr bwMode="auto">
          <a:xfrm rot="16200000">
            <a:off x="6956114" y="2901563"/>
            <a:ext cx="618320" cy="110284"/>
          </a:xfrm>
          <a:prstGeom prst="rightArrow">
            <a:avLst/>
          </a:prstGeom>
          <a:solidFill>
            <a:srgbClr val="00B0F0"/>
          </a:solidFill>
          <a:ln w="9525" cap="flat" cmpd="sng" algn="ctr">
            <a:solidFill>
              <a:srgbClr val="00206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46" name="Rektangel 145"/>
          <p:cNvSpPr/>
          <p:nvPr/>
        </p:nvSpPr>
        <p:spPr bwMode="auto">
          <a:xfrm>
            <a:off x="95868" y="4177555"/>
            <a:ext cx="8944896" cy="1522701"/>
          </a:xfrm>
          <a:prstGeom prst="rect">
            <a:avLst/>
          </a:prstGeom>
          <a:noFill/>
          <a:ln w="28575" cap="flat" cmpd="sng" algn="ctr">
            <a:solidFill>
              <a:srgbClr val="72B163"/>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47" name="Tekstboks 146"/>
          <p:cNvSpPr txBox="1"/>
          <p:nvPr/>
        </p:nvSpPr>
        <p:spPr>
          <a:xfrm>
            <a:off x="3883817" y="4223597"/>
            <a:ext cx="1525418" cy="307777"/>
          </a:xfrm>
          <a:prstGeom prst="rect">
            <a:avLst/>
          </a:prstGeom>
          <a:noFill/>
        </p:spPr>
        <p:txBody>
          <a:bodyPr wrap="none" rtlCol="0">
            <a:spAutoFit/>
          </a:bodyPr>
          <a:lstStyle/>
          <a:p>
            <a:r>
              <a:rPr lang="da-DK" sz="1400" dirty="0" smtClean="0"/>
              <a:t>Grunddataregistre</a:t>
            </a:r>
            <a:endParaRPr lang="da-DK" sz="1400" dirty="0"/>
          </a:p>
        </p:txBody>
      </p:sp>
      <p:grpSp>
        <p:nvGrpSpPr>
          <p:cNvPr id="148" name="Gruppe 147"/>
          <p:cNvGrpSpPr/>
          <p:nvPr/>
        </p:nvGrpSpPr>
        <p:grpSpPr>
          <a:xfrm>
            <a:off x="559856" y="2041314"/>
            <a:ext cx="1822305" cy="575782"/>
            <a:chOff x="994922" y="2203542"/>
            <a:chExt cx="1822305" cy="575782"/>
          </a:xfrm>
        </p:grpSpPr>
        <p:sp>
          <p:nvSpPr>
            <p:cNvPr id="149" name="Rektangel 148"/>
            <p:cNvSpPr/>
            <p:nvPr/>
          </p:nvSpPr>
          <p:spPr bwMode="auto">
            <a:xfrm>
              <a:off x="994922" y="2203542"/>
              <a:ext cx="1822305" cy="575782"/>
            </a:xfrm>
            <a:prstGeom prst="rect">
              <a:avLst/>
            </a:prstGeom>
            <a:solidFill>
              <a:schemeClr val="bg1"/>
            </a:solidFill>
            <a:ln w="28575" cap="flat" cmpd="sng" algn="ctr">
              <a:solidFill>
                <a:srgbClr val="72B163"/>
              </a:solidFill>
              <a:prstDash val="solid"/>
              <a:round/>
              <a:headEnd type="none" w="med" len="med"/>
              <a:tailEnd type="none" w="med" len="me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50" name="Tekstboks 149"/>
            <p:cNvSpPr txBox="1"/>
            <p:nvPr/>
          </p:nvSpPr>
          <p:spPr>
            <a:xfrm>
              <a:off x="994922" y="2203542"/>
              <a:ext cx="1780680" cy="523220"/>
            </a:xfrm>
            <a:prstGeom prst="rect">
              <a:avLst/>
            </a:prstGeom>
            <a:noFill/>
          </p:spPr>
          <p:txBody>
            <a:bodyPr wrap="none" rtlCol="0">
              <a:spAutoFit/>
            </a:bodyPr>
            <a:lstStyle/>
            <a:p>
              <a:r>
                <a:rPr lang="da-DK" sz="1400" dirty="0" smtClean="0"/>
                <a:t>Kommunale </a:t>
              </a:r>
            </a:p>
            <a:p>
              <a:r>
                <a:rPr lang="da-DK" sz="1400" dirty="0" smtClean="0"/>
                <a:t>opkrævningssystemer</a:t>
              </a:r>
              <a:endParaRPr lang="da-DK" sz="1400" dirty="0"/>
            </a:p>
          </p:txBody>
        </p:sp>
      </p:grpSp>
      <p:grpSp>
        <p:nvGrpSpPr>
          <p:cNvPr id="151" name="Gruppe 150"/>
          <p:cNvGrpSpPr/>
          <p:nvPr/>
        </p:nvGrpSpPr>
        <p:grpSpPr>
          <a:xfrm>
            <a:off x="2582066" y="2041314"/>
            <a:ext cx="1822305" cy="575782"/>
            <a:chOff x="3017132" y="2203542"/>
            <a:chExt cx="1822305" cy="575782"/>
          </a:xfrm>
        </p:grpSpPr>
        <p:sp>
          <p:nvSpPr>
            <p:cNvPr id="152" name="Rektangel 151"/>
            <p:cNvSpPr/>
            <p:nvPr/>
          </p:nvSpPr>
          <p:spPr bwMode="auto">
            <a:xfrm>
              <a:off x="3017132" y="2203542"/>
              <a:ext cx="1822305" cy="575782"/>
            </a:xfrm>
            <a:prstGeom prst="rect">
              <a:avLst/>
            </a:prstGeom>
            <a:solidFill>
              <a:schemeClr val="bg1"/>
            </a:solidFill>
            <a:ln w="28575" cap="flat" cmpd="sng" algn="ctr">
              <a:solidFill>
                <a:srgbClr val="72B163"/>
              </a:solidFill>
              <a:prstDash val="solid"/>
              <a:round/>
              <a:headEnd type="none" w="med" len="med"/>
              <a:tailEnd type="none" w="med" len="me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53" name="Tekstboks 152"/>
            <p:cNvSpPr txBox="1"/>
            <p:nvPr/>
          </p:nvSpPr>
          <p:spPr>
            <a:xfrm>
              <a:off x="3111056" y="2229823"/>
              <a:ext cx="1604605" cy="523220"/>
            </a:xfrm>
            <a:prstGeom prst="rect">
              <a:avLst/>
            </a:prstGeom>
            <a:noFill/>
          </p:spPr>
          <p:txBody>
            <a:bodyPr wrap="none" rtlCol="0">
              <a:spAutoFit/>
            </a:bodyPr>
            <a:lstStyle/>
            <a:p>
              <a:r>
                <a:rPr lang="da-DK" sz="1400" dirty="0" smtClean="0"/>
                <a:t>SKAT</a:t>
              </a:r>
              <a:br>
                <a:rPr lang="da-DK" sz="1400" dirty="0" smtClean="0"/>
              </a:br>
              <a:r>
                <a:rPr lang="da-DK" sz="1400" dirty="0" smtClean="0"/>
                <a:t>Ejendomsvurdering</a:t>
              </a:r>
              <a:endParaRPr lang="da-DK" sz="1400" dirty="0"/>
            </a:p>
          </p:txBody>
        </p:sp>
      </p:grpSp>
      <p:sp>
        <p:nvSpPr>
          <p:cNvPr id="154" name="Højrepil 153"/>
          <p:cNvSpPr>
            <a:spLocks noChangeAspect="1"/>
          </p:cNvSpPr>
          <p:nvPr/>
        </p:nvSpPr>
        <p:spPr bwMode="auto">
          <a:xfrm rot="16200000">
            <a:off x="8671337" y="5919945"/>
            <a:ext cx="309924" cy="70580"/>
          </a:xfrm>
          <a:prstGeom prst="rightArrow">
            <a:avLst/>
          </a:prstGeom>
          <a:solidFill>
            <a:srgbClr val="00B0F0"/>
          </a:solidFill>
          <a:ln w="9525" cap="flat" cmpd="sng" algn="ctr">
            <a:solidFill>
              <a:srgbClr val="00206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55" name="Højrepil 154"/>
          <p:cNvSpPr>
            <a:spLocks noChangeAspect="1"/>
          </p:cNvSpPr>
          <p:nvPr/>
        </p:nvSpPr>
        <p:spPr bwMode="auto">
          <a:xfrm rot="16200000">
            <a:off x="7029915" y="5836320"/>
            <a:ext cx="295901" cy="334466"/>
          </a:xfrm>
          <a:prstGeom prst="rightArrow">
            <a:avLst/>
          </a:prstGeom>
          <a:solidFill>
            <a:srgbClr val="FFC9C9"/>
          </a:solidFill>
          <a:ln w="28575" cap="flat" cmpd="sng" algn="ctr">
            <a:solidFill>
              <a:srgbClr val="C0000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56" name="Tekstboks 155"/>
          <p:cNvSpPr txBox="1">
            <a:spLocks noChangeAspect="1"/>
          </p:cNvSpPr>
          <p:nvPr/>
        </p:nvSpPr>
        <p:spPr>
          <a:xfrm>
            <a:off x="7938816" y="5849024"/>
            <a:ext cx="830484" cy="338554"/>
          </a:xfrm>
          <a:prstGeom prst="rect">
            <a:avLst/>
          </a:prstGeom>
          <a:noFill/>
        </p:spPr>
        <p:txBody>
          <a:bodyPr wrap="none" rtlCol="0">
            <a:spAutoFit/>
          </a:bodyPr>
          <a:lstStyle/>
          <a:p>
            <a:r>
              <a:rPr lang="en-GB" sz="1600" dirty="0" smtClean="0"/>
              <a:t>Besked:</a:t>
            </a:r>
            <a:endParaRPr lang="en-GB" sz="1600" dirty="0"/>
          </a:p>
        </p:txBody>
      </p:sp>
      <p:sp>
        <p:nvSpPr>
          <p:cNvPr id="157" name="Tekstboks 156"/>
          <p:cNvSpPr txBox="1">
            <a:spLocks noChangeAspect="1"/>
          </p:cNvSpPr>
          <p:nvPr/>
        </p:nvSpPr>
        <p:spPr>
          <a:xfrm>
            <a:off x="6381603" y="5861371"/>
            <a:ext cx="625877" cy="338554"/>
          </a:xfrm>
          <a:prstGeom prst="rect">
            <a:avLst/>
          </a:prstGeom>
          <a:noFill/>
        </p:spPr>
        <p:txBody>
          <a:bodyPr wrap="none" rtlCol="0">
            <a:spAutoFit/>
          </a:bodyPr>
          <a:lstStyle/>
          <a:p>
            <a:r>
              <a:rPr lang="en-GB" sz="1600" dirty="0" smtClean="0"/>
              <a:t>Data:</a:t>
            </a:r>
            <a:endParaRPr lang="en-GB" sz="1600" dirty="0"/>
          </a:p>
        </p:txBody>
      </p:sp>
      <p:sp>
        <p:nvSpPr>
          <p:cNvPr id="158" name="Rektangel 157"/>
          <p:cNvSpPr/>
          <p:nvPr/>
        </p:nvSpPr>
        <p:spPr bwMode="auto">
          <a:xfrm>
            <a:off x="6189879" y="5750029"/>
            <a:ext cx="2834440" cy="481915"/>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Calibri" pitchFamily="34" charset="0"/>
            </a:endParaRPr>
          </a:p>
        </p:txBody>
      </p:sp>
      <p:sp>
        <p:nvSpPr>
          <p:cNvPr id="159" name="Højrepil 158"/>
          <p:cNvSpPr/>
          <p:nvPr/>
        </p:nvSpPr>
        <p:spPr bwMode="auto">
          <a:xfrm rot="5400000">
            <a:off x="4617136" y="3781835"/>
            <a:ext cx="452533" cy="304945"/>
          </a:xfrm>
          <a:prstGeom prst="rightArrow">
            <a:avLst>
              <a:gd name="adj1" fmla="val 35491"/>
              <a:gd name="adj2" fmla="val 33073"/>
            </a:avLst>
          </a:prstGeom>
          <a:solidFill>
            <a:srgbClr val="FFC9C9"/>
          </a:solidFill>
          <a:ln w="9525" cap="flat" cmpd="sng" algn="ctr">
            <a:solidFill>
              <a:srgbClr val="C0000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60" name="Højrepil 159"/>
          <p:cNvSpPr/>
          <p:nvPr/>
        </p:nvSpPr>
        <p:spPr bwMode="auto">
          <a:xfrm rot="16200000">
            <a:off x="5406800" y="2729230"/>
            <a:ext cx="663478" cy="394258"/>
          </a:xfrm>
          <a:prstGeom prst="rightArrow">
            <a:avLst/>
          </a:prstGeom>
          <a:solidFill>
            <a:srgbClr val="FFC9C9"/>
          </a:solidFill>
          <a:ln w="9525" cap="flat" cmpd="sng" algn="ctr">
            <a:solidFill>
              <a:srgbClr val="C0000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61" name="Højrepil 160"/>
          <p:cNvSpPr/>
          <p:nvPr/>
        </p:nvSpPr>
        <p:spPr bwMode="auto">
          <a:xfrm rot="16200000">
            <a:off x="5146161" y="2877629"/>
            <a:ext cx="618320" cy="110284"/>
          </a:xfrm>
          <a:prstGeom prst="rightArrow">
            <a:avLst/>
          </a:prstGeom>
          <a:solidFill>
            <a:srgbClr val="00B0F0"/>
          </a:solidFill>
          <a:ln w="9525" cap="flat" cmpd="sng" algn="ctr">
            <a:solidFill>
              <a:srgbClr val="00206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grpSp>
        <p:nvGrpSpPr>
          <p:cNvPr id="162" name="Gruppe 161"/>
          <p:cNvGrpSpPr/>
          <p:nvPr/>
        </p:nvGrpSpPr>
        <p:grpSpPr>
          <a:xfrm>
            <a:off x="4496980" y="2031408"/>
            <a:ext cx="2147163" cy="575782"/>
            <a:chOff x="2918890" y="2203542"/>
            <a:chExt cx="1988941" cy="575782"/>
          </a:xfrm>
        </p:grpSpPr>
        <p:sp>
          <p:nvSpPr>
            <p:cNvPr id="163" name="Rektangel 162"/>
            <p:cNvSpPr/>
            <p:nvPr/>
          </p:nvSpPr>
          <p:spPr bwMode="auto">
            <a:xfrm>
              <a:off x="3017132" y="2203542"/>
              <a:ext cx="1822305" cy="575782"/>
            </a:xfrm>
            <a:prstGeom prst="rect">
              <a:avLst/>
            </a:prstGeom>
            <a:solidFill>
              <a:schemeClr val="bg1"/>
            </a:solidFill>
            <a:ln w="28575" cap="flat" cmpd="sng" algn="ctr">
              <a:solidFill>
                <a:srgbClr val="72B163"/>
              </a:solidFill>
              <a:prstDash val="solid"/>
              <a:round/>
              <a:headEnd type="none" w="med" len="med"/>
              <a:tailEnd type="none" w="med" len="me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64" name="Tekstboks 163"/>
            <p:cNvSpPr txBox="1"/>
            <p:nvPr/>
          </p:nvSpPr>
          <p:spPr>
            <a:xfrm>
              <a:off x="2918890" y="2229823"/>
              <a:ext cx="1988941" cy="523220"/>
            </a:xfrm>
            <a:prstGeom prst="rect">
              <a:avLst/>
            </a:prstGeom>
            <a:noFill/>
          </p:spPr>
          <p:txBody>
            <a:bodyPr wrap="none" rtlCol="0">
              <a:spAutoFit/>
            </a:bodyPr>
            <a:lstStyle/>
            <a:p>
              <a:r>
                <a:rPr lang="da-DK" sz="1400" dirty="0" smtClean="0"/>
                <a:t>Store adresse anvendere</a:t>
              </a:r>
            </a:p>
            <a:p>
              <a:r>
                <a:rPr lang="da-DK" sz="1400" dirty="0" smtClean="0"/>
                <a:t>(CPR, CVR og SKAT)</a:t>
              </a:r>
              <a:endParaRPr lang="da-DK" sz="1400" dirty="0"/>
            </a:p>
          </p:txBody>
        </p:sp>
      </p:grpSp>
      <p:grpSp>
        <p:nvGrpSpPr>
          <p:cNvPr id="165" name="Gruppe 5"/>
          <p:cNvGrpSpPr/>
          <p:nvPr/>
        </p:nvGrpSpPr>
        <p:grpSpPr>
          <a:xfrm>
            <a:off x="155897" y="4557394"/>
            <a:ext cx="3046776" cy="1009497"/>
            <a:chOff x="444260" y="4719622"/>
            <a:chExt cx="3046776" cy="1009497"/>
          </a:xfrm>
        </p:grpSpPr>
        <p:sp>
          <p:nvSpPr>
            <p:cNvPr id="166" name="Rektangel 165"/>
            <p:cNvSpPr/>
            <p:nvPr/>
          </p:nvSpPr>
          <p:spPr bwMode="auto">
            <a:xfrm>
              <a:off x="444260" y="4775270"/>
              <a:ext cx="3046776" cy="953849"/>
            </a:xfrm>
            <a:prstGeom prst="rect">
              <a:avLst/>
            </a:prstGeom>
            <a:solidFill>
              <a:schemeClr val="bg1">
                <a:lumMod val="85000"/>
              </a:schemeClr>
            </a:solidFill>
            <a:ln w="19050" cap="flat" cmpd="sng" algn="ctr">
              <a:solidFill>
                <a:schemeClr val="bg1">
                  <a:lumMod val="65000"/>
                </a:schemeClr>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Calibri" pitchFamily="34" charset="0"/>
              </a:endParaRPr>
            </a:p>
          </p:txBody>
        </p:sp>
        <p:grpSp>
          <p:nvGrpSpPr>
            <p:cNvPr id="167" name="Gruppe 127"/>
            <p:cNvGrpSpPr/>
            <p:nvPr/>
          </p:nvGrpSpPr>
          <p:grpSpPr>
            <a:xfrm>
              <a:off x="502485" y="4947807"/>
              <a:ext cx="904361" cy="688776"/>
              <a:chOff x="-1375558" y="2309679"/>
              <a:chExt cx="982134" cy="688776"/>
            </a:xfrm>
          </p:grpSpPr>
          <p:grpSp>
            <p:nvGrpSpPr>
              <p:cNvPr id="183" name="Gruppe 143"/>
              <p:cNvGrpSpPr/>
              <p:nvPr/>
            </p:nvGrpSpPr>
            <p:grpSpPr>
              <a:xfrm>
                <a:off x="-1375558" y="2309679"/>
                <a:ext cx="982134" cy="688776"/>
                <a:chOff x="-1375558" y="2309679"/>
                <a:chExt cx="982134" cy="688776"/>
              </a:xfrm>
            </p:grpSpPr>
            <p:sp>
              <p:nvSpPr>
                <p:cNvPr id="187" name="Rektangel 186"/>
                <p:cNvSpPr/>
                <p:nvPr/>
              </p:nvSpPr>
              <p:spPr bwMode="auto">
                <a:xfrm>
                  <a:off x="-1375558" y="2363455"/>
                  <a:ext cx="982134" cy="635000"/>
                </a:xfrm>
                <a:prstGeom prst="rect">
                  <a:avLst/>
                </a:prstGeom>
                <a:solidFill>
                  <a:srgbClr val="DAFDC3"/>
                </a:solidFill>
                <a:ln w="28575" cap="flat" cmpd="sng" algn="ctr">
                  <a:solidFill>
                    <a:srgbClr val="72B163"/>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88" name="Tekstboks 148"/>
                <p:cNvSpPr txBox="1"/>
                <p:nvPr/>
              </p:nvSpPr>
              <p:spPr>
                <a:xfrm>
                  <a:off x="-1267184" y="2309679"/>
                  <a:ext cx="795987" cy="307777"/>
                </a:xfrm>
                <a:prstGeom prst="rect">
                  <a:avLst/>
                </a:prstGeom>
                <a:noFill/>
              </p:spPr>
              <p:txBody>
                <a:bodyPr wrap="none" rtlCol="0">
                  <a:spAutoFit/>
                </a:bodyPr>
                <a:lstStyle/>
                <a:p>
                  <a:r>
                    <a:rPr lang="da-DK" sz="1400" dirty="0" smtClean="0"/>
                    <a:t>Matrikel</a:t>
                  </a:r>
                  <a:endParaRPr lang="da-DK" sz="1400" dirty="0"/>
                </a:p>
              </p:txBody>
            </p:sp>
          </p:grpSp>
          <p:grpSp>
            <p:nvGrpSpPr>
              <p:cNvPr id="184" name="Gruppe 144"/>
              <p:cNvGrpSpPr/>
              <p:nvPr/>
            </p:nvGrpSpPr>
            <p:grpSpPr>
              <a:xfrm>
                <a:off x="-1208839" y="2610242"/>
                <a:ext cx="662361" cy="362812"/>
                <a:chOff x="1870640" y="5634566"/>
                <a:chExt cx="662361" cy="362812"/>
              </a:xfrm>
            </p:grpSpPr>
            <p:sp>
              <p:nvSpPr>
                <p:cNvPr id="185" name="Magnetpladelager 184"/>
                <p:cNvSpPr/>
                <p:nvPr/>
              </p:nvSpPr>
              <p:spPr bwMode="auto">
                <a:xfrm>
                  <a:off x="1896533" y="5634566"/>
                  <a:ext cx="626533" cy="330200"/>
                </a:xfrm>
                <a:prstGeom prst="flowChartMagneticDisk">
                  <a:avLst/>
                </a:prstGeom>
                <a:solidFill>
                  <a:srgbClr val="00B0F0"/>
                </a:solidFill>
                <a:ln w="12700">
                  <a:solidFill>
                    <a:srgbClr val="0070C0"/>
                  </a:solidFill>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86" name="Tekstboks 146"/>
                <p:cNvSpPr txBox="1"/>
                <p:nvPr/>
              </p:nvSpPr>
              <p:spPr>
                <a:xfrm>
                  <a:off x="1870640" y="5689601"/>
                  <a:ext cx="662361" cy="307777"/>
                </a:xfrm>
                <a:prstGeom prst="rect">
                  <a:avLst/>
                </a:prstGeom>
                <a:noFill/>
              </p:spPr>
              <p:txBody>
                <a:bodyPr wrap="none" rtlCol="0">
                  <a:spAutoFit/>
                </a:bodyPr>
                <a:lstStyle/>
                <a:p>
                  <a:r>
                    <a:rPr lang="da-DK" sz="700" dirty="0" smtClean="0">
                      <a:solidFill>
                        <a:schemeClr val="tx2"/>
                      </a:solidFill>
                    </a:rPr>
                    <a:t>Bestemt Fast</a:t>
                  </a:r>
                  <a:br>
                    <a:rPr lang="da-DK" sz="700" dirty="0" smtClean="0">
                      <a:solidFill>
                        <a:schemeClr val="tx2"/>
                      </a:solidFill>
                    </a:rPr>
                  </a:br>
                  <a:r>
                    <a:rPr lang="da-DK" sz="700" dirty="0" smtClean="0">
                      <a:solidFill>
                        <a:schemeClr val="tx2"/>
                      </a:solidFill>
                    </a:rPr>
                    <a:t>Ejendom</a:t>
                  </a:r>
                  <a:endParaRPr lang="da-DK" sz="700" dirty="0">
                    <a:solidFill>
                      <a:schemeClr val="tx2"/>
                    </a:solidFill>
                  </a:endParaRPr>
                </a:p>
              </p:txBody>
            </p:sp>
          </p:grpSp>
        </p:grpSp>
        <p:grpSp>
          <p:nvGrpSpPr>
            <p:cNvPr id="168" name="Gruppe 128"/>
            <p:cNvGrpSpPr/>
            <p:nvPr/>
          </p:nvGrpSpPr>
          <p:grpSpPr>
            <a:xfrm>
              <a:off x="1467884" y="4942090"/>
              <a:ext cx="939017" cy="694493"/>
              <a:chOff x="-1375558" y="2309679"/>
              <a:chExt cx="982134" cy="688776"/>
            </a:xfrm>
          </p:grpSpPr>
          <p:grpSp>
            <p:nvGrpSpPr>
              <p:cNvPr id="177" name="Gruppe 137"/>
              <p:cNvGrpSpPr/>
              <p:nvPr/>
            </p:nvGrpSpPr>
            <p:grpSpPr>
              <a:xfrm>
                <a:off x="-1375558" y="2309679"/>
                <a:ext cx="982134" cy="688776"/>
                <a:chOff x="-1375558" y="2309679"/>
                <a:chExt cx="982134" cy="688776"/>
              </a:xfrm>
            </p:grpSpPr>
            <p:sp>
              <p:nvSpPr>
                <p:cNvPr id="181" name="Rektangel 180"/>
                <p:cNvSpPr/>
                <p:nvPr/>
              </p:nvSpPr>
              <p:spPr bwMode="auto">
                <a:xfrm>
                  <a:off x="-1375558" y="2363455"/>
                  <a:ext cx="982134" cy="635000"/>
                </a:xfrm>
                <a:prstGeom prst="rect">
                  <a:avLst/>
                </a:prstGeom>
                <a:solidFill>
                  <a:srgbClr val="DAFDC3"/>
                </a:solidFill>
                <a:ln w="28575" cap="flat" cmpd="sng" algn="ctr">
                  <a:solidFill>
                    <a:srgbClr val="72B163"/>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82" name="Tekstboks 142"/>
                <p:cNvSpPr txBox="1"/>
                <p:nvPr/>
              </p:nvSpPr>
              <p:spPr>
                <a:xfrm>
                  <a:off x="-1108201" y="2309679"/>
                  <a:ext cx="478016" cy="307777"/>
                </a:xfrm>
                <a:prstGeom prst="rect">
                  <a:avLst/>
                </a:prstGeom>
                <a:noFill/>
              </p:spPr>
              <p:txBody>
                <a:bodyPr wrap="none" rtlCol="0">
                  <a:spAutoFit/>
                </a:bodyPr>
                <a:lstStyle/>
                <a:p>
                  <a:r>
                    <a:rPr lang="da-DK" sz="1400" dirty="0" smtClean="0"/>
                    <a:t>BBR</a:t>
                  </a:r>
                  <a:endParaRPr lang="da-DK" sz="1400" dirty="0"/>
                </a:p>
              </p:txBody>
            </p:sp>
          </p:grpSp>
          <p:grpSp>
            <p:nvGrpSpPr>
              <p:cNvPr id="178" name="Gruppe 138"/>
              <p:cNvGrpSpPr/>
              <p:nvPr/>
            </p:nvGrpSpPr>
            <p:grpSpPr>
              <a:xfrm>
                <a:off x="-1182946" y="2610242"/>
                <a:ext cx="626533" cy="362812"/>
                <a:chOff x="1896533" y="5634566"/>
                <a:chExt cx="626533" cy="362812"/>
              </a:xfrm>
            </p:grpSpPr>
            <p:sp>
              <p:nvSpPr>
                <p:cNvPr id="179" name="Magnetpladelager 178"/>
                <p:cNvSpPr/>
                <p:nvPr/>
              </p:nvSpPr>
              <p:spPr bwMode="auto">
                <a:xfrm>
                  <a:off x="1896533" y="5634566"/>
                  <a:ext cx="626533" cy="330200"/>
                </a:xfrm>
                <a:prstGeom prst="flowChartMagneticDisk">
                  <a:avLst/>
                </a:prstGeom>
                <a:solidFill>
                  <a:srgbClr val="00B0F0"/>
                </a:solidFill>
                <a:ln w="12700">
                  <a:solidFill>
                    <a:srgbClr val="0070C0"/>
                  </a:solidFill>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80" name="Tekstboks 140"/>
                <p:cNvSpPr txBox="1"/>
                <p:nvPr/>
              </p:nvSpPr>
              <p:spPr>
                <a:xfrm>
                  <a:off x="1966819" y="5689601"/>
                  <a:ext cx="470000" cy="307777"/>
                </a:xfrm>
                <a:prstGeom prst="rect">
                  <a:avLst/>
                </a:prstGeom>
                <a:noFill/>
              </p:spPr>
              <p:txBody>
                <a:bodyPr wrap="none" rtlCol="0">
                  <a:spAutoFit/>
                </a:bodyPr>
                <a:lstStyle/>
                <a:p>
                  <a:r>
                    <a:rPr lang="da-DK" sz="700" dirty="0" smtClean="0">
                      <a:solidFill>
                        <a:schemeClr val="tx2"/>
                      </a:solidFill>
                    </a:rPr>
                    <a:t>Bygning</a:t>
                  </a:r>
                </a:p>
                <a:p>
                  <a:r>
                    <a:rPr lang="da-DK" sz="700" dirty="0">
                      <a:solidFill>
                        <a:schemeClr val="tx2"/>
                      </a:solidFill>
                    </a:rPr>
                    <a:t>o</a:t>
                  </a:r>
                  <a:r>
                    <a:rPr lang="da-DK" sz="700" dirty="0" smtClean="0">
                      <a:solidFill>
                        <a:schemeClr val="tx2"/>
                      </a:solidFill>
                    </a:rPr>
                    <a:t>g bolig</a:t>
                  </a:r>
                  <a:endParaRPr lang="da-DK" sz="700" dirty="0">
                    <a:solidFill>
                      <a:schemeClr val="tx2"/>
                    </a:solidFill>
                  </a:endParaRPr>
                </a:p>
              </p:txBody>
            </p:sp>
          </p:grpSp>
        </p:grpSp>
        <p:grpSp>
          <p:nvGrpSpPr>
            <p:cNvPr id="169" name="Gruppe 129"/>
            <p:cNvGrpSpPr/>
            <p:nvPr/>
          </p:nvGrpSpPr>
          <p:grpSpPr>
            <a:xfrm>
              <a:off x="2432732" y="4956808"/>
              <a:ext cx="1058303" cy="681795"/>
              <a:chOff x="-1454067" y="2309679"/>
              <a:chExt cx="1169759" cy="688776"/>
            </a:xfrm>
          </p:grpSpPr>
          <p:grpSp>
            <p:nvGrpSpPr>
              <p:cNvPr id="171" name="Gruppe 131"/>
              <p:cNvGrpSpPr/>
              <p:nvPr/>
            </p:nvGrpSpPr>
            <p:grpSpPr>
              <a:xfrm>
                <a:off x="-1454067" y="2309679"/>
                <a:ext cx="1169759" cy="688776"/>
                <a:chOff x="-1454067" y="2309679"/>
                <a:chExt cx="1169759" cy="688776"/>
              </a:xfrm>
            </p:grpSpPr>
            <p:sp>
              <p:nvSpPr>
                <p:cNvPr id="175" name="Rektangel 174"/>
                <p:cNvSpPr/>
                <p:nvPr/>
              </p:nvSpPr>
              <p:spPr bwMode="auto">
                <a:xfrm>
                  <a:off x="-1375558" y="2363455"/>
                  <a:ext cx="982134" cy="635000"/>
                </a:xfrm>
                <a:prstGeom prst="rect">
                  <a:avLst/>
                </a:prstGeom>
                <a:solidFill>
                  <a:srgbClr val="DAFDC3"/>
                </a:solidFill>
                <a:ln w="28575" cap="flat" cmpd="sng" algn="ctr">
                  <a:solidFill>
                    <a:srgbClr val="72B163"/>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76" name="Tekstboks 136"/>
                <p:cNvSpPr txBox="1"/>
                <p:nvPr/>
              </p:nvSpPr>
              <p:spPr>
                <a:xfrm>
                  <a:off x="-1454067" y="2309679"/>
                  <a:ext cx="1169759" cy="264289"/>
                </a:xfrm>
                <a:prstGeom prst="rect">
                  <a:avLst/>
                </a:prstGeom>
                <a:noFill/>
              </p:spPr>
              <p:txBody>
                <a:bodyPr wrap="none" rtlCol="0">
                  <a:spAutoFit/>
                </a:bodyPr>
                <a:lstStyle/>
                <a:p>
                  <a:r>
                    <a:rPr lang="da-DK" sz="1050" dirty="0" smtClean="0"/>
                    <a:t>Ejerfortegnelse</a:t>
                  </a:r>
                  <a:endParaRPr lang="da-DK" sz="1100" dirty="0"/>
                </a:p>
              </p:txBody>
            </p:sp>
          </p:grpSp>
          <p:grpSp>
            <p:nvGrpSpPr>
              <p:cNvPr id="172" name="Gruppe 132"/>
              <p:cNvGrpSpPr/>
              <p:nvPr/>
            </p:nvGrpSpPr>
            <p:grpSpPr>
              <a:xfrm>
                <a:off x="-1182946" y="2610242"/>
                <a:ext cx="626533" cy="330200"/>
                <a:chOff x="1896533" y="5634566"/>
                <a:chExt cx="626533" cy="330200"/>
              </a:xfrm>
            </p:grpSpPr>
            <p:sp>
              <p:nvSpPr>
                <p:cNvPr id="173" name="Magnetpladelager 172"/>
                <p:cNvSpPr/>
                <p:nvPr/>
              </p:nvSpPr>
              <p:spPr bwMode="auto">
                <a:xfrm>
                  <a:off x="1896533" y="5634566"/>
                  <a:ext cx="626533" cy="330200"/>
                </a:xfrm>
                <a:prstGeom prst="flowChartMagneticDisk">
                  <a:avLst/>
                </a:prstGeom>
                <a:solidFill>
                  <a:srgbClr val="00B0F0"/>
                </a:solidFill>
                <a:ln w="12700">
                  <a:solidFill>
                    <a:srgbClr val="0070C0"/>
                  </a:solidFill>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74" name="Tekstboks 134"/>
                <p:cNvSpPr txBox="1"/>
                <p:nvPr/>
              </p:nvSpPr>
              <p:spPr>
                <a:xfrm>
                  <a:off x="1965032" y="5732731"/>
                  <a:ext cx="490839" cy="200055"/>
                </a:xfrm>
                <a:prstGeom prst="rect">
                  <a:avLst/>
                </a:prstGeom>
                <a:noFill/>
              </p:spPr>
              <p:txBody>
                <a:bodyPr wrap="none" rtlCol="0">
                  <a:spAutoFit/>
                </a:bodyPr>
                <a:lstStyle/>
                <a:p>
                  <a:r>
                    <a:rPr lang="da-DK" sz="700" dirty="0" smtClean="0">
                      <a:solidFill>
                        <a:schemeClr val="tx2"/>
                      </a:solidFill>
                    </a:rPr>
                    <a:t>Ejerskab</a:t>
                  </a:r>
                  <a:endParaRPr lang="da-DK" sz="700" dirty="0">
                    <a:solidFill>
                      <a:schemeClr val="tx2"/>
                    </a:solidFill>
                  </a:endParaRPr>
                </a:p>
              </p:txBody>
            </p:sp>
          </p:grpSp>
        </p:grpSp>
        <p:sp>
          <p:nvSpPr>
            <p:cNvPr id="170" name="Tekstboks 207"/>
            <p:cNvSpPr txBox="1"/>
            <p:nvPr/>
          </p:nvSpPr>
          <p:spPr>
            <a:xfrm>
              <a:off x="1870279" y="4719622"/>
              <a:ext cx="455573" cy="276999"/>
            </a:xfrm>
            <a:prstGeom prst="rect">
              <a:avLst/>
            </a:prstGeom>
            <a:noFill/>
          </p:spPr>
          <p:txBody>
            <a:bodyPr wrap="none" rtlCol="0">
              <a:spAutoFit/>
            </a:bodyPr>
            <a:lstStyle/>
            <a:p>
              <a:r>
                <a:rPr lang="da-DK" sz="1200" dirty="0" smtClean="0"/>
                <a:t>GD1</a:t>
              </a:r>
              <a:endParaRPr lang="da-DK" sz="1200" dirty="0"/>
            </a:p>
          </p:txBody>
        </p:sp>
      </p:grpSp>
      <p:grpSp>
        <p:nvGrpSpPr>
          <p:cNvPr id="189" name="Gruppe 2"/>
          <p:cNvGrpSpPr/>
          <p:nvPr/>
        </p:nvGrpSpPr>
        <p:grpSpPr>
          <a:xfrm>
            <a:off x="3268675" y="4559600"/>
            <a:ext cx="1859932" cy="1014758"/>
            <a:chOff x="7048094" y="4714361"/>
            <a:chExt cx="1859932" cy="1014758"/>
          </a:xfrm>
        </p:grpSpPr>
        <p:sp>
          <p:nvSpPr>
            <p:cNvPr id="190" name="Rektangel 189"/>
            <p:cNvSpPr/>
            <p:nvPr/>
          </p:nvSpPr>
          <p:spPr bwMode="auto">
            <a:xfrm>
              <a:off x="7048094" y="4749901"/>
              <a:ext cx="1859932" cy="979218"/>
            </a:xfrm>
            <a:prstGeom prst="rect">
              <a:avLst/>
            </a:prstGeom>
            <a:solidFill>
              <a:schemeClr val="bg1">
                <a:lumMod val="85000"/>
              </a:schemeClr>
            </a:solidFill>
            <a:ln w="19050" cap="flat" cmpd="sng" algn="ctr">
              <a:solidFill>
                <a:schemeClr val="bg1">
                  <a:lumMod val="65000"/>
                </a:schemeClr>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Calibri" pitchFamily="34" charset="0"/>
              </a:endParaRPr>
            </a:p>
          </p:txBody>
        </p:sp>
        <p:grpSp>
          <p:nvGrpSpPr>
            <p:cNvPr id="191" name="Gruppe 186"/>
            <p:cNvGrpSpPr/>
            <p:nvPr/>
          </p:nvGrpSpPr>
          <p:grpSpPr>
            <a:xfrm>
              <a:off x="8038223" y="4909910"/>
              <a:ext cx="765877" cy="688776"/>
              <a:chOff x="-1375558" y="2309679"/>
              <a:chExt cx="895451" cy="688776"/>
            </a:xfrm>
          </p:grpSpPr>
          <p:grpSp>
            <p:nvGrpSpPr>
              <p:cNvPr id="200" name="Gruppe 187"/>
              <p:cNvGrpSpPr/>
              <p:nvPr/>
            </p:nvGrpSpPr>
            <p:grpSpPr>
              <a:xfrm>
                <a:off x="-1375558" y="2309679"/>
                <a:ext cx="895451" cy="688776"/>
                <a:chOff x="-1375558" y="2309679"/>
                <a:chExt cx="895451" cy="688776"/>
              </a:xfrm>
            </p:grpSpPr>
            <p:sp>
              <p:nvSpPr>
                <p:cNvPr id="204" name="Rektangel 203"/>
                <p:cNvSpPr/>
                <p:nvPr/>
              </p:nvSpPr>
              <p:spPr bwMode="auto">
                <a:xfrm>
                  <a:off x="-1375558" y="2363455"/>
                  <a:ext cx="895451" cy="635000"/>
                </a:xfrm>
                <a:prstGeom prst="rect">
                  <a:avLst/>
                </a:prstGeom>
                <a:solidFill>
                  <a:srgbClr val="DAFDC3"/>
                </a:solidFill>
                <a:ln w="28575" cap="flat" cmpd="sng" algn="ctr">
                  <a:solidFill>
                    <a:srgbClr val="72B163"/>
                  </a:solidFill>
                  <a:prstDash val="sysDash"/>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05" name="Tekstboks 192"/>
                <p:cNvSpPr txBox="1"/>
                <p:nvPr/>
              </p:nvSpPr>
              <p:spPr>
                <a:xfrm>
                  <a:off x="-1163067" y="2309679"/>
                  <a:ext cx="481222" cy="307777"/>
                </a:xfrm>
                <a:prstGeom prst="rect">
                  <a:avLst/>
                </a:prstGeom>
                <a:noFill/>
              </p:spPr>
              <p:txBody>
                <a:bodyPr wrap="none" rtlCol="0">
                  <a:spAutoFit/>
                </a:bodyPr>
                <a:lstStyle/>
                <a:p>
                  <a:r>
                    <a:rPr lang="da-DK" sz="1400" dirty="0" smtClean="0"/>
                    <a:t>CVR</a:t>
                  </a:r>
                  <a:endParaRPr lang="da-DK" sz="1400" dirty="0"/>
                </a:p>
              </p:txBody>
            </p:sp>
          </p:grpSp>
          <p:grpSp>
            <p:nvGrpSpPr>
              <p:cNvPr id="201" name="Gruppe 188"/>
              <p:cNvGrpSpPr/>
              <p:nvPr/>
            </p:nvGrpSpPr>
            <p:grpSpPr>
              <a:xfrm>
                <a:off x="-1236214" y="2610242"/>
                <a:ext cx="626533" cy="330200"/>
                <a:chOff x="1843265" y="5634566"/>
                <a:chExt cx="626533" cy="330200"/>
              </a:xfrm>
            </p:grpSpPr>
            <p:sp>
              <p:nvSpPr>
                <p:cNvPr id="202" name="Magnetpladelager 201"/>
                <p:cNvSpPr/>
                <p:nvPr/>
              </p:nvSpPr>
              <p:spPr bwMode="auto">
                <a:xfrm>
                  <a:off x="1843265" y="5634566"/>
                  <a:ext cx="626533" cy="330200"/>
                </a:xfrm>
                <a:prstGeom prst="flowChartMagneticDisk">
                  <a:avLst/>
                </a:prstGeom>
                <a:solidFill>
                  <a:srgbClr val="00B0F0"/>
                </a:solidFill>
                <a:ln w="12700">
                  <a:solidFill>
                    <a:srgbClr val="0070C0"/>
                  </a:solidFill>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03" name="Tekstboks 190"/>
                <p:cNvSpPr txBox="1"/>
                <p:nvPr/>
              </p:nvSpPr>
              <p:spPr>
                <a:xfrm>
                  <a:off x="1899087" y="5744943"/>
                  <a:ext cx="514886" cy="200055"/>
                </a:xfrm>
                <a:prstGeom prst="rect">
                  <a:avLst/>
                </a:prstGeom>
                <a:noFill/>
              </p:spPr>
              <p:txBody>
                <a:bodyPr wrap="none" rtlCol="0">
                  <a:spAutoFit/>
                </a:bodyPr>
                <a:lstStyle/>
                <a:p>
                  <a:r>
                    <a:rPr lang="da-DK" sz="700" dirty="0" smtClean="0">
                      <a:solidFill>
                        <a:schemeClr val="tx2"/>
                      </a:solidFill>
                    </a:rPr>
                    <a:t>Personer</a:t>
                  </a:r>
                  <a:endParaRPr lang="da-DK" sz="700" dirty="0">
                    <a:solidFill>
                      <a:schemeClr val="tx2"/>
                    </a:solidFill>
                  </a:endParaRPr>
                </a:p>
              </p:txBody>
            </p:sp>
          </p:grpSp>
        </p:grpSp>
        <p:grpSp>
          <p:nvGrpSpPr>
            <p:cNvPr id="192" name="Gruppe 193"/>
            <p:cNvGrpSpPr/>
            <p:nvPr/>
          </p:nvGrpSpPr>
          <p:grpSpPr>
            <a:xfrm>
              <a:off x="7133561" y="4946521"/>
              <a:ext cx="770264" cy="664661"/>
              <a:chOff x="-1305484" y="2309679"/>
              <a:chExt cx="895451" cy="664661"/>
            </a:xfrm>
          </p:grpSpPr>
          <p:grpSp>
            <p:nvGrpSpPr>
              <p:cNvPr id="194" name="Gruppe 194"/>
              <p:cNvGrpSpPr/>
              <p:nvPr/>
            </p:nvGrpSpPr>
            <p:grpSpPr>
              <a:xfrm>
                <a:off x="-1305484" y="2309679"/>
                <a:ext cx="895451" cy="664661"/>
                <a:chOff x="-1305484" y="2309679"/>
                <a:chExt cx="895451" cy="664661"/>
              </a:xfrm>
            </p:grpSpPr>
            <p:sp>
              <p:nvSpPr>
                <p:cNvPr id="198" name="Rektangel 197"/>
                <p:cNvSpPr/>
                <p:nvPr/>
              </p:nvSpPr>
              <p:spPr bwMode="auto">
                <a:xfrm>
                  <a:off x="-1305484" y="2339340"/>
                  <a:ext cx="895451" cy="635000"/>
                </a:xfrm>
                <a:prstGeom prst="rect">
                  <a:avLst/>
                </a:prstGeom>
                <a:solidFill>
                  <a:srgbClr val="DAFDC3"/>
                </a:solidFill>
                <a:ln w="28575" cap="flat" cmpd="sng" algn="ctr">
                  <a:solidFill>
                    <a:srgbClr val="72B163"/>
                  </a:solidFill>
                  <a:prstDash val="sysDash"/>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99" name="Tekstboks 199"/>
                <p:cNvSpPr txBox="1"/>
                <p:nvPr/>
              </p:nvSpPr>
              <p:spPr>
                <a:xfrm>
                  <a:off x="-1104992" y="2309679"/>
                  <a:ext cx="471604" cy="307777"/>
                </a:xfrm>
                <a:prstGeom prst="rect">
                  <a:avLst/>
                </a:prstGeom>
                <a:noFill/>
              </p:spPr>
              <p:txBody>
                <a:bodyPr wrap="none" rtlCol="0">
                  <a:spAutoFit/>
                </a:bodyPr>
                <a:lstStyle/>
                <a:p>
                  <a:r>
                    <a:rPr lang="da-DK" sz="1400" dirty="0" smtClean="0"/>
                    <a:t>CPR</a:t>
                  </a:r>
                  <a:endParaRPr lang="da-DK" sz="1400" dirty="0"/>
                </a:p>
              </p:txBody>
            </p:sp>
          </p:grpSp>
          <p:grpSp>
            <p:nvGrpSpPr>
              <p:cNvPr id="195" name="Gruppe 195"/>
              <p:cNvGrpSpPr/>
              <p:nvPr/>
            </p:nvGrpSpPr>
            <p:grpSpPr>
              <a:xfrm>
                <a:off x="-1219714" y="2592486"/>
                <a:ext cx="699230" cy="330200"/>
                <a:chOff x="1859765" y="5616810"/>
                <a:chExt cx="699230" cy="330200"/>
              </a:xfrm>
            </p:grpSpPr>
            <p:sp>
              <p:nvSpPr>
                <p:cNvPr id="196" name="Magnetpladelager 195"/>
                <p:cNvSpPr/>
                <p:nvPr/>
              </p:nvSpPr>
              <p:spPr bwMode="auto">
                <a:xfrm>
                  <a:off x="1896533" y="5616810"/>
                  <a:ext cx="626533" cy="330200"/>
                </a:xfrm>
                <a:prstGeom prst="flowChartMagneticDisk">
                  <a:avLst/>
                </a:prstGeom>
                <a:solidFill>
                  <a:srgbClr val="00B0F0"/>
                </a:solidFill>
                <a:ln w="12700">
                  <a:solidFill>
                    <a:srgbClr val="0070C0"/>
                  </a:solidFill>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97" name="Tekstboks 197"/>
                <p:cNvSpPr txBox="1"/>
                <p:nvPr/>
              </p:nvSpPr>
              <p:spPr>
                <a:xfrm>
                  <a:off x="1859765" y="5712272"/>
                  <a:ext cx="699230" cy="200055"/>
                </a:xfrm>
                <a:prstGeom prst="rect">
                  <a:avLst/>
                </a:prstGeom>
                <a:noFill/>
              </p:spPr>
              <p:txBody>
                <a:bodyPr wrap="none" rtlCol="0">
                  <a:spAutoFit/>
                </a:bodyPr>
                <a:lstStyle/>
                <a:p>
                  <a:r>
                    <a:rPr lang="da-DK" sz="700" dirty="0" smtClean="0">
                      <a:solidFill>
                        <a:schemeClr val="tx2"/>
                      </a:solidFill>
                    </a:rPr>
                    <a:t>Virksomheder</a:t>
                  </a:r>
                  <a:endParaRPr lang="da-DK" sz="700" dirty="0">
                    <a:solidFill>
                      <a:schemeClr val="tx2"/>
                    </a:solidFill>
                  </a:endParaRPr>
                </a:p>
              </p:txBody>
            </p:sp>
          </p:grpSp>
        </p:grpSp>
        <p:sp>
          <p:nvSpPr>
            <p:cNvPr id="193" name="Tekstboks 209"/>
            <p:cNvSpPr txBox="1"/>
            <p:nvPr/>
          </p:nvSpPr>
          <p:spPr>
            <a:xfrm>
              <a:off x="7649494" y="4714361"/>
              <a:ext cx="640047" cy="276999"/>
            </a:xfrm>
            <a:prstGeom prst="rect">
              <a:avLst/>
            </a:prstGeom>
            <a:noFill/>
          </p:spPr>
          <p:txBody>
            <a:bodyPr wrap="none" rtlCol="0">
              <a:spAutoFit/>
            </a:bodyPr>
            <a:lstStyle/>
            <a:p>
              <a:r>
                <a:rPr lang="da-DK" sz="1200" dirty="0" smtClean="0"/>
                <a:t>Interim</a:t>
              </a:r>
              <a:endParaRPr lang="da-DK" sz="1200" dirty="0"/>
            </a:p>
          </p:txBody>
        </p:sp>
      </p:grpSp>
      <p:grpSp>
        <p:nvGrpSpPr>
          <p:cNvPr id="206" name="Gruppe 6"/>
          <p:cNvGrpSpPr/>
          <p:nvPr/>
        </p:nvGrpSpPr>
        <p:grpSpPr>
          <a:xfrm>
            <a:off x="5217043" y="4565557"/>
            <a:ext cx="3727856" cy="994738"/>
            <a:chOff x="5320279" y="4727785"/>
            <a:chExt cx="3727856" cy="994738"/>
          </a:xfrm>
        </p:grpSpPr>
        <p:sp>
          <p:nvSpPr>
            <p:cNvPr id="207" name="Rektangel 206"/>
            <p:cNvSpPr/>
            <p:nvPr/>
          </p:nvSpPr>
          <p:spPr bwMode="auto">
            <a:xfrm>
              <a:off x="5320279" y="4768674"/>
              <a:ext cx="3727856" cy="953849"/>
            </a:xfrm>
            <a:prstGeom prst="rect">
              <a:avLst/>
            </a:prstGeom>
            <a:solidFill>
              <a:schemeClr val="bg1">
                <a:lumMod val="85000"/>
              </a:schemeClr>
            </a:solidFill>
            <a:ln w="19050" cap="flat" cmpd="sng" algn="ctr">
              <a:solidFill>
                <a:schemeClr val="bg1">
                  <a:lumMod val="65000"/>
                </a:schemeClr>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Calibri" pitchFamily="34" charset="0"/>
              </a:endParaRPr>
            </a:p>
          </p:txBody>
        </p:sp>
        <p:grpSp>
          <p:nvGrpSpPr>
            <p:cNvPr id="208" name="Gruppe 65"/>
            <p:cNvGrpSpPr/>
            <p:nvPr/>
          </p:nvGrpSpPr>
          <p:grpSpPr>
            <a:xfrm>
              <a:off x="7410971" y="4968600"/>
              <a:ext cx="802727" cy="671020"/>
              <a:chOff x="-1375558" y="2327435"/>
              <a:chExt cx="668685" cy="671020"/>
            </a:xfrm>
          </p:grpSpPr>
          <p:grpSp>
            <p:nvGrpSpPr>
              <p:cNvPr id="231" name="Gruppe 66"/>
              <p:cNvGrpSpPr/>
              <p:nvPr/>
            </p:nvGrpSpPr>
            <p:grpSpPr>
              <a:xfrm>
                <a:off x="-1375558" y="2327435"/>
                <a:ext cx="668685" cy="671020"/>
                <a:chOff x="-1375558" y="2327435"/>
                <a:chExt cx="668685" cy="671020"/>
              </a:xfrm>
            </p:grpSpPr>
            <p:sp>
              <p:nvSpPr>
                <p:cNvPr id="235" name="Rektangel 234"/>
                <p:cNvSpPr/>
                <p:nvPr/>
              </p:nvSpPr>
              <p:spPr bwMode="auto">
                <a:xfrm>
                  <a:off x="-1375558" y="2363455"/>
                  <a:ext cx="668685" cy="635000"/>
                </a:xfrm>
                <a:prstGeom prst="rect">
                  <a:avLst/>
                </a:prstGeom>
                <a:solidFill>
                  <a:srgbClr val="DAFDC3"/>
                </a:solidFill>
                <a:ln w="28575" cap="flat" cmpd="sng" algn="ctr">
                  <a:solidFill>
                    <a:srgbClr val="72B163"/>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36" name="Tekstboks 72"/>
                <p:cNvSpPr txBox="1"/>
                <p:nvPr/>
              </p:nvSpPr>
              <p:spPr>
                <a:xfrm>
                  <a:off x="-1212754" y="2327435"/>
                  <a:ext cx="349776" cy="276999"/>
                </a:xfrm>
                <a:prstGeom prst="rect">
                  <a:avLst/>
                </a:prstGeom>
                <a:noFill/>
              </p:spPr>
              <p:txBody>
                <a:bodyPr wrap="none" rtlCol="0">
                  <a:spAutoFit/>
                </a:bodyPr>
                <a:lstStyle/>
                <a:p>
                  <a:r>
                    <a:rPr lang="da-DK" sz="1200" dirty="0" smtClean="0"/>
                    <a:t>DS</a:t>
                  </a:r>
                  <a:endParaRPr lang="da-DK" sz="1400" dirty="0"/>
                </a:p>
              </p:txBody>
            </p:sp>
          </p:grpSp>
          <p:grpSp>
            <p:nvGrpSpPr>
              <p:cNvPr id="232" name="Gruppe 67"/>
              <p:cNvGrpSpPr/>
              <p:nvPr/>
            </p:nvGrpSpPr>
            <p:grpSpPr>
              <a:xfrm>
                <a:off x="-1313521" y="2610242"/>
                <a:ext cx="569387" cy="330200"/>
                <a:chOff x="1765958" y="5634566"/>
                <a:chExt cx="569387" cy="330200"/>
              </a:xfrm>
            </p:grpSpPr>
            <p:sp>
              <p:nvSpPr>
                <p:cNvPr id="233" name="Magnetpladelager 232"/>
                <p:cNvSpPr/>
                <p:nvPr/>
              </p:nvSpPr>
              <p:spPr bwMode="auto">
                <a:xfrm>
                  <a:off x="1807753" y="5634566"/>
                  <a:ext cx="476073" cy="330200"/>
                </a:xfrm>
                <a:prstGeom prst="flowChartMagneticDisk">
                  <a:avLst/>
                </a:prstGeom>
                <a:solidFill>
                  <a:srgbClr val="00B0F0"/>
                </a:solidFill>
                <a:ln w="12700">
                  <a:solidFill>
                    <a:srgbClr val="0070C0"/>
                  </a:solidFill>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34" name="Tekstboks 70"/>
                <p:cNvSpPr txBox="1"/>
                <p:nvPr/>
              </p:nvSpPr>
              <p:spPr>
                <a:xfrm>
                  <a:off x="1765958" y="5732731"/>
                  <a:ext cx="569387" cy="200055"/>
                </a:xfrm>
                <a:prstGeom prst="rect">
                  <a:avLst/>
                </a:prstGeom>
                <a:noFill/>
              </p:spPr>
              <p:txBody>
                <a:bodyPr wrap="none" rtlCol="0">
                  <a:spAutoFit/>
                </a:bodyPr>
                <a:lstStyle/>
                <a:p>
                  <a:r>
                    <a:rPr lang="da-DK" sz="700" dirty="0" smtClean="0">
                      <a:solidFill>
                        <a:schemeClr val="tx2"/>
                      </a:solidFill>
                    </a:rPr>
                    <a:t>Stednavne</a:t>
                  </a:r>
                  <a:endParaRPr lang="da-DK" sz="700" dirty="0">
                    <a:solidFill>
                      <a:schemeClr val="tx2"/>
                    </a:solidFill>
                  </a:endParaRPr>
                </a:p>
              </p:txBody>
            </p:sp>
          </p:grpSp>
        </p:grpSp>
        <p:grpSp>
          <p:nvGrpSpPr>
            <p:cNvPr id="209" name="Gruppe 92"/>
            <p:cNvGrpSpPr/>
            <p:nvPr/>
          </p:nvGrpSpPr>
          <p:grpSpPr>
            <a:xfrm>
              <a:off x="5418812" y="4964971"/>
              <a:ext cx="895451" cy="664661"/>
              <a:chOff x="-1305484" y="2309679"/>
              <a:chExt cx="895451" cy="664661"/>
            </a:xfrm>
          </p:grpSpPr>
          <p:grpSp>
            <p:nvGrpSpPr>
              <p:cNvPr id="225" name="Gruppe 93"/>
              <p:cNvGrpSpPr/>
              <p:nvPr/>
            </p:nvGrpSpPr>
            <p:grpSpPr>
              <a:xfrm>
                <a:off x="-1305484" y="2309679"/>
                <a:ext cx="895451" cy="664661"/>
                <a:chOff x="-1305484" y="2309679"/>
                <a:chExt cx="895451" cy="664661"/>
              </a:xfrm>
            </p:grpSpPr>
            <p:sp>
              <p:nvSpPr>
                <p:cNvPr id="229" name="Rektangel 228"/>
                <p:cNvSpPr/>
                <p:nvPr/>
              </p:nvSpPr>
              <p:spPr bwMode="auto">
                <a:xfrm>
                  <a:off x="-1305484" y="2339340"/>
                  <a:ext cx="895451" cy="635000"/>
                </a:xfrm>
                <a:prstGeom prst="rect">
                  <a:avLst/>
                </a:prstGeom>
                <a:solidFill>
                  <a:srgbClr val="DAFDC3"/>
                </a:solidFill>
                <a:ln w="28575" cap="flat" cmpd="sng" algn="ctr">
                  <a:solidFill>
                    <a:srgbClr val="72B163"/>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30" name="Tekstboks 98"/>
                <p:cNvSpPr txBox="1"/>
                <p:nvPr/>
              </p:nvSpPr>
              <p:spPr>
                <a:xfrm>
                  <a:off x="-1146285" y="2309679"/>
                  <a:ext cx="554191" cy="307777"/>
                </a:xfrm>
                <a:prstGeom prst="rect">
                  <a:avLst/>
                </a:prstGeom>
                <a:noFill/>
              </p:spPr>
              <p:txBody>
                <a:bodyPr wrap="none" rtlCol="0">
                  <a:spAutoFit/>
                </a:bodyPr>
                <a:lstStyle/>
                <a:p>
                  <a:r>
                    <a:rPr lang="da-DK" sz="1400" dirty="0" smtClean="0"/>
                    <a:t>DAGI</a:t>
                  </a:r>
                  <a:endParaRPr lang="da-DK" sz="1400" dirty="0"/>
                </a:p>
              </p:txBody>
            </p:sp>
          </p:grpSp>
          <p:grpSp>
            <p:nvGrpSpPr>
              <p:cNvPr id="226" name="Gruppe 94"/>
              <p:cNvGrpSpPr/>
              <p:nvPr/>
            </p:nvGrpSpPr>
            <p:grpSpPr>
              <a:xfrm>
                <a:off x="-1182946" y="2592486"/>
                <a:ext cx="626533" cy="362812"/>
                <a:chOff x="1896533" y="5616810"/>
                <a:chExt cx="626533" cy="362812"/>
              </a:xfrm>
            </p:grpSpPr>
            <p:sp>
              <p:nvSpPr>
                <p:cNvPr id="227" name="Magnetpladelager 226"/>
                <p:cNvSpPr/>
                <p:nvPr/>
              </p:nvSpPr>
              <p:spPr bwMode="auto">
                <a:xfrm>
                  <a:off x="1896533" y="5616810"/>
                  <a:ext cx="626533" cy="330200"/>
                </a:xfrm>
                <a:prstGeom prst="flowChartMagneticDisk">
                  <a:avLst/>
                </a:prstGeom>
                <a:solidFill>
                  <a:srgbClr val="00B0F0"/>
                </a:solidFill>
                <a:ln w="12700">
                  <a:solidFill>
                    <a:srgbClr val="0070C0"/>
                  </a:solidFill>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28" name="Tekstboks 96"/>
                <p:cNvSpPr txBox="1"/>
                <p:nvPr/>
              </p:nvSpPr>
              <p:spPr>
                <a:xfrm>
                  <a:off x="1950854" y="5671845"/>
                  <a:ext cx="519694" cy="307777"/>
                </a:xfrm>
                <a:prstGeom prst="rect">
                  <a:avLst/>
                </a:prstGeom>
                <a:noFill/>
              </p:spPr>
              <p:txBody>
                <a:bodyPr wrap="none" rtlCol="0">
                  <a:spAutoFit/>
                </a:bodyPr>
                <a:lstStyle/>
                <a:p>
                  <a:r>
                    <a:rPr lang="da-DK" sz="700" dirty="0" smtClean="0">
                      <a:solidFill>
                        <a:schemeClr val="tx2"/>
                      </a:solidFill>
                    </a:rPr>
                    <a:t>Admin.</a:t>
                  </a:r>
                  <a:br>
                    <a:rPr lang="da-DK" sz="700" dirty="0" smtClean="0">
                      <a:solidFill>
                        <a:schemeClr val="tx2"/>
                      </a:solidFill>
                    </a:rPr>
                  </a:br>
                  <a:r>
                    <a:rPr lang="da-DK" sz="700" dirty="0" smtClean="0">
                      <a:solidFill>
                        <a:schemeClr val="tx2"/>
                      </a:solidFill>
                    </a:rPr>
                    <a:t>inddeling</a:t>
                  </a:r>
                  <a:endParaRPr lang="da-DK" sz="700" dirty="0">
                    <a:solidFill>
                      <a:schemeClr val="tx2"/>
                    </a:solidFill>
                  </a:endParaRPr>
                </a:p>
              </p:txBody>
            </p:sp>
          </p:grpSp>
        </p:grpSp>
        <p:grpSp>
          <p:nvGrpSpPr>
            <p:cNvPr id="210" name="Gruppe 102"/>
            <p:cNvGrpSpPr/>
            <p:nvPr/>
          </p:nvGrpSpPr>
          <p:grpSpPr>
            <a:xfrm>
              <a:off x="6419880" y="4950253"/>
              <a:ext cx="895451" cy="688776"/>
              <a:chOff x="-1375558" y="2309679"/>
              <a:chExt cx="895451" cy="688776"/>
            </a:xfrm>
          </p:grpSpPr>
          <p:grpSp>
            <p:nvGrpSpPr>
              <p:cNvPr id="219" name="Gruppe 103"/>
              <p:cNvGrpSpPr/>
              <p:nvPr/>
            </p:nvGrpSpPr>
            <p:grpSpPr>
              <a:xfrm>
                <a:off x="-1375558" y="2309679"/>
                <a:ext cx="895451" cy="688776"/>
                <a:chOff x="-1375558" y="2309679"/>
                <a:chExt cx="895451" cy="688776"/>
              </a:xfrm>
            </p:grpSpPr>
            <p:sp>
              <p:nvSpPr>
                <p:cNvPr id="223" name="Rektangel 222"/>
                <p:cNvSpPr/>
                <p:nvPr/>
              </p:nvSpPr>
              <p:spPr bwMode="auto">
                <a:xfrm>
                  <a:off x="-1375558" y="2363455"/>
                  <a:ext cx="895451" cy="635000"/>
                </a:xfrm>
                <a:prstGeom prst="rect">
                  <a:avLst/>
                </a:prstGeom>
                <a:solidFill>
                  <a:srgbClr val="DAFDC3"/>
                </a:solidFill>
                <a:ln w="28575" cap="flat" cmpd="sng" algn="ctr">
                  <a:solidFill>
                    <a:srgbClr val="72B163"/>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24" name="Tekstboks 108"/>
                <p:cNvSpPr txBox="1"/>
                <p:nvPr/>
              </p:nvSpPr>
              <p:spPr>
                <a:xfrm>
                  <a:off x="-1169768" y="2309679"/>
                  <a:ext cx="494623" cy="307777"/>
                </a:xfrm>
                <a:prstGeom prst="rect">
                  <a:avLst/>
                </a:prstGeom>
                <a:noFill/>
              </p:spPr>
              <p:txBody>
                <a:bodyPr wrap="none" rtlCol="0">
                  <a:spAutoFit/>
                </a:bodyPr>
                <a:lstStyle/>
                <a:p>
                  <a:r>
                    <a:rPr lang="da-DK" sz="1400" dirty="0" smtClean="0"/>
                    <a:t>DAR</a:t>
                  </a:r>
                  <a:endParaRPr lang="da-DK" sz="1400" dirty="0"/>
                </a:p>
              </p:txBody>
            </p:sp>
          </p:grpSp>
          <p:grpSp>
            <p:nvGrpSpPr>
              <p:cNvPr id="220" name="Gruppe 104"/>
              <p:cNvGrpSpPr/>
              <p:nvPr/>
            </p:nvGrpSpPr>
            <p:grpSpPr>
              <a:xfrm>
                <a:off x="-1242068" y="2610242"/>
                <a:ext cx="632387" cy="371690"/>
                <a:chOff x="1837411" y="5634566"/>
                <a:chExt cx="632387" cy="371690"/>
              </a:xfrm>
            </p:grpSpPr>
            <p:sp>
              <p:nvSpPr>
                <p:cNvPr id="221" name="Magnetpladelager 220"/>
                <p:cNvSpPr/>
                <p:nvPr/>
              </p:nvSpPr>
              <p:spPr bwMode="auto">
                <a:xfrm>
                  <a:off x="1843265" y="5634566"/>
                  <a:ext cx="626533" cy="330200"/>
                </a:xfrm>
                <a:prstGeom prst="flowChartMagneticDisk">
                  <a:avLst/>
                </a:prstGeom>
                <a:solidFill>
                  <a:srgbClr val="00B0F0"/>
                </a:solidFill>
                <a:ln w="12700">
                  <a:solidFill>
                    <a:srgbClr val="0070C0"/>
                  </a:solidFill>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22" name="Tekstboks 106"/>
                <p:cNvSpPr txBox="1"/>
                <p:nvPr/>
              </p:nvSpPr>
              <p:spPr>
                <a:xfrm>
                  <a:off x="1837411" y="5698479"/>
                  <a:ext cx="622286" cy="307777"/>
                </a:xfrm>
                <a:prstGeom prst="rect">
                  <a:avLst/>
                </a:prstGeom>
                <a:noFill/>
              </p:spPr>
              <p:txBody>
                <a:bodyPr wrap="none" rtlCol="0">
                  <a:spAutoFit/>
                </a:bodyPr>
                <a:lstStyle/>
                <a:p>
                  <a:r>
                    <a:rPr lang="da-DK" sz="700" dirty="0" smtClean="0">
                      <a:solidFill>
                        <a:schemeClr val="tx2"/>
                      </a:solidFill>
                    </a:rPr>
                    <a:t>Adresser</a:t>
                  </a:r>
                  <a:br>
                    <a:rPr lang="da-DK" sz="700" dirty="0" smtClean="0">
                      <a:solidFill>
                        <a:schemeClr val="tx2"/>
                      </a:solidFill>
                    </a:rPr>
                  </a:br>
                  <a:r>
                    <a:rPr lang="da-DK" sz="700" dirty="0" smtClean="0">
                      <a:solidFill>
                        <a:schemeClr val="tx2"/>
                      </a:solidFill>
                    </a:rPr>
                    <a:t>og vejnavne</a:t>
                  </a:r>
                  <a:endParaRPr lang="da-DK" sz="700" dirty="0">
                    <a:solidFill>
                      <a:schemeClr val="tx2"/>
                    </a:solidFill>
                  </a:endParaRPr>
                </a:p>
              </p:txBody>
            </p:sp>
          </p:grpSp>
        </p:grpSp>
        <p:sp>
          <p:nvSpPr>
            <p:cNvPr id="211" name="Tekstboks 211"/>
            <p:cNvSpPr txBox="1"/>
            <p:nvPr/>
          </p:nvSpPr>
          <p:spPr>
            <a:xfrm>
              <a:off x="6636726" y="4727785"/>
              <a:ext cx="455573" cy="276999"/>
            </a:xfrm>
            <a:prstGeom prst="rect">
              <a:avLst/>
            </a:prstGeom>
            <a:noFill/>
          </p:spPr>
          <p:txBody>
            <a:bodyPr wrap="none" rtlCol="0">
              <a:spAutoFit/>
            </a:bodyPr>
            <a:lstStyle/>
            <a:p>
              <a:r>
                <a:rPr lang="da-DK" sz="1200" dirty="0" smtClean="0"/>
                <a:t>GD2</a:t>
              </a:r>
              <a:endParaRPr lang="da-DK" sz="1200" dirty="0"/>
            </a:p>
          </p:txBody>
        </p:sp>
        <p:grpSp>
          <p:nvGrpSpPr>
            <p:cNvPr id="212" name="Gruppe 84"/>
            <p:cNvGrpSpPr/>
            <p:nvPr/>
          </p:nvGrpSpPr>
          <p:grpSpPr>
            <a:xfrm>
              <a:off x="8289576" y="4971862"/>
              <a:ext cx="668685" cy="671020"/>
              <a:chOff x="-1375558" y="2327435"/>
              <a:chExt cx="668685" cy="671020"/>
            </a:xfrm>
          </p:grpSpPr>
          <p:grpSp>
            <p:nvGrpSpPr>
              <p:cNvPr id="213" name="Gruppe 85"/>
              <p:cNvGrpSpPr/>
              <p:nvPr/>
            </p:nvGrpSpPr>
            <p:grpSpPr>
              <a:xfrm>
                <a:off x="-1375558" y="2327435"/>
                <a:ext cx="668685" cy="671020"/>
                <a:chOff x="-1375558" y="2327435"/>
                <a:chExt cx="668685" cy="671020"/>
              </a:xfrm>
            </p:grpSpPr>
            <p:sp>
              <p:nvSpPr>
                <p:cNvPr id="217" name="Rektangel 216"/>
                <p:cNvSpPr/>
                <p:nvPr/>
              </p:nvSpPr>
              <p:spPr bwMode="auto">
                <a:xfrm>
                  <a:off x="-1375558" y="2363455"/>
                  <a:ext cx="668685" cy="635000"/>
                </a:xfrm>
                <a:prstGeom prst="rect">
                  <a:avLst/>
                </a:prstGeom>
                <a:solidFill>
                  <a:srgbClr val="DAFDC3"/>
                </a:solidFill>
                <a:ln w="28575" cap="flat" cmpd="sng" algn="ctr">
                  <a:solidFill>
                    <a:srgbClr val="72B163"/>
                  </a:solidFill>
                  <a:prstDash val="sysDash"/>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18" name="Tekstboks 90"/>
                <p:cNvSpPr txBox="1"/>
                <p:nvPr/>
              </p:nvSpPr>
              <p:spPr>
                <a:xfrm>
                  <a:off x="-1251706" y="2327435"/>
                  <a:ext cx="427681" cy="276999"/>
                </a:xfrm>
                <a:prstGeom prst="rect">
                  <a:avLst/>
                </a:prstGeom>
                <a:noFill/>
              </p:spPr>
              <p:txBody>
                <a:bodyPr wrap="none" rtlCol="0">
                  <a:spAutoFit/>
                </a:bodyPr>
                <a:lstStyle/>
                <a:p>
                  <a:r>
                    <a:rPr lang="da-DK" sz="1200" dirty="0" smtClean="0"/>
                    <a:t>FOT</a:t>
                  </a:r>
                  <a:endParaRPr lang="da-DK" sz="1400" dirty="0"/>
                </a:p>
              </p:txBody>
            </p:sp>
          </p:grpSp>
          <p:grpSp>
            <p:nvGrpSpPr>
              <p:cNvPr id="214" name="Gruppe 86"/>
              <p:cNvGrpSpPr/>
              <p:nvPr/>
            </p:nvGrpSpPr>
            <p:grpSpPr>
              <a:xfrm>
                <a:off x="-1297490" y="2610242"/>
                <a:ext cx="537327" cy="379308"/>
                <a:chOff x="1781989" y="5634566"/>
                <a:chExt cx="537327" cy="379308"/>
              </a:xfrm>
            </p:grpSpPr>
            <p:sp>
              <p:nvSpPr>
                <p:cNvPr id="215" name="Magnetpladelager 214"/>
                <p:cNvSpPr/>
                <p:nvPr/>
              </p:nvSpPr>
              <p:spPr bwMode="auto">
                <a:xfrm>
                  <a:off x="1807753" y="5634566"/>
                  <a:ext cx="476073" cy="330200"/>
                </a:xfrm>
                <a:prstGeom prst="flowChartMagneticDisk">
                  <a:avLst/>
                </a:prstGeom>
                <a:solidFill>
                  <a:srgbClr val="00B0F0"/>
                </a:solidFill>
                <a:ln w="12700">
                  <a:solidFill>
                    <a:srgbClr val="0070C0"/>
                  </a:solidFill>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216" name="Tekstboks 88"/>
                <p:cNvSpPr txBox="1"/>
                <p:nvPr/>
              </p:nvSpPr>
              <p:spPr>
                <a:xfrm>
                  <a:off x="1781989" y="5706097"/>
                  <a:ext cx="537327" cy="307777"/>
                </a:xfrm>
                <a:prstGeom prst="rect">
                  <a:avLst/>
                </a:prstGeom>
                <a:noFill/>
              </p:spPr>
              <p:txBody>
                <a:bodyPr wrap="none" rtlCol="0">
                  <a:spAutoFit/>
                </a:bodyPr>
                <a:lstStyle/>
                <a:p>
                  <a:r>
                    <a:rPr lang="da-DK" sz="700" dirty="0" smtClean="0">
                      <a:solidFill>
                        <a:schemeClr val="tx2"/>
                      </a:solidFill>
                    </a:rPr>
                    <a:t>Vejmidte </a:t>
                  </a:r>
                  <a:br>
                    <a:rPr lang="da-DK" sz="700" dirty="0" smtClean="0">
                      <a:solidFill>
                        <a:schemeClr val="tx2"/>
                      </a:solidFill>
                    </a:rPr>
                  </a:br>
                  <a:r>
                    <a:rPr lang="da-DK" sz="700" dirty="0" smtClean="0">
                      <a:solidFill>
                        <a:schemeClr val="tx2"/>
                      </a:solidFill>
                    </a:rPr>
                    <a:t>mv.</a:t>
                  </a:r>
                  <a:endParaRPr lang="da-DK" sz="700" dirty="0">
                    <a:solidFill>
                      <a:schemeClr val="tx2"/>
                    </a:solidFill>
                  </a:endParaRPr>
                </a:p>
              </p:txBody>
            </p:sp>
          </p:grpSp>
        </p:grpSp>
      </p:grpSp>
      <p:sp>
        <p:nvSpPr>
          <p:cNvPr id="237" name="Højrepil 236"/>
          <p:cNvSpPr/>
          <p:nvPr/>
        </p:nvSpPr>
        <p:spPr bwMode="auto">
          <a:xfrm rot="5400000">
            <a:off x="6470049" y="3895031"/>
            <a:ext cx="484261" cy="110282"/>
          </a:xfrm>
          <a:prstGeom prst="rightArrow">
            <a:avLst/>
          </a:prstGeom>
          <a:solidFill>
            <a:srgbClr val="00B0F0"/>
          </a:solidFill>
          <a:ln w="9525" cap="flat" cmpd="sng" algn="ctr">
            <a:solidFill>
              <a:srgbClr val="002060"/>
            </a:solidFill>
            <a:prstDash val="solid"/>
            <a:round/>
            <a:headEnd type="none" w="med" len="med"/>
            <a:tailEnd type="none" w="med" len="med"/>
          </a:ln>
          <a:effectLs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1997812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p:txBody>
          <a:bodyPr/>
          <a:lstStyle/>
          <a:p>
            <a:r>
              <a:rPr lang="da-DK" sz="2400" dirty="0" smtClean="0"/>
              <a:t>Overordnet plan for Ejendomsdataprogrammet</a:t>
            </a:r>
            <a:endParaRPr lang="da-DK" sz="2400" dirty="0"/>
          </a:p>
        </p:txBody>
      </p:sp>
      <p:grpSp>
        <p:nvGrpSpPr>
          <p:cNvPr id="12292" name="Group 4"/>
          <p:cNvGrpSpPr>
            <a:grpSpLocks/>
          </p:cNvGrpSpPr>
          <p:nvPr/>
        </p:nvGrpSpPr>
        <p:grpSpPr bwMode="auto">
          <a:xfrm>
            <a:off x="34925" y="2276475"/>
            <a:ext cx="1223963" cy="1295400"/>
            <a:chOff x="113" y="1548"/>
            <a:chExt cx="704" cy="725"/>
          </a:xfrm>
        </p:grpSpPr>
        <p:sp>
          <p:nvSpPr>
            <p:cNvPr id="12293" name="AutoShape 5"/>
            <p:cNvSpPr>
              <a:spLocks noChangeArrowheads="1"/>
            </p:cNvSpPr>
            <p:nvPr/>
          </p:nvSpPr>
          <p:spPr bwMode="auto">
            <a:xfrm rot="5400000">
              <a:off x="408" y="2001"/>
              <a:ext cx="294" cy="25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tx2">
                <a:lumMod val="40000"/>
                <a:lumOff val="60000"/>
              </a:schemeClr>
            </a:solidFill>
            <a:ln w="9525" algn="ctr">
              <a:solidFill>
                <a:schemeClr val="tx1"/>
              </a:solidFill>
              <a:miter lim="800000"/>
              <a:headEnd/>
              <a:tailEnd/>
            </a:ln>
            <a:effectLst>
              <a:outerShdw dist="107763" dir="18900000" algn="ctr" rotWithShape="0">
                <a:schemeClr val="bg2">
                  <a:alpha val="50000"/>
                </a:schemeClr>
              </a:outerShdw>
            </a:effectLst>
          </p:spPr>
          <p:txBody>
            <a:bodyPr rot="10800000" vert="eaVert" wrap="none" anchor="ctr"/>
            <a:lstStyle/>
            <a:p>
              <a:pPr eaLnBrk="0" hangingPunct="0">
                <a:spcBef>
                  <a:spcPct val="50000"/>
                </a:spcBef>
              </a:pPr>
              <a:endParaRPr lang="da-DK" sz="1600">
                <a:solidFill>
                  <a:schemeClr val="folHlink"/>
                </a:solidFill>
                <a:latin typeface="Verdana" pitchFamily="34" charset="0"/>
              </a:endParaRPr>
            </a:p>
          </p:txBody>
        </p:sp>
        <p:sp>
          <p:nvSpPr>
            <p:cNvPr id="12294" name="Flowchart: Document 27"/>
            <p:cNvSpPr>
              <a:spLocks noChangeArrowheads="1"/>
            </p:cNvSpPr>
            <p:nvPr/>
          </p:nvSpPr>
          <p:spPr bwMode="auto">
            <a:xfrm>
              <a:off x="113" y="1548"/>
              <a:ext cx="704" cy="499"/>
            </a:xfrm>
            <a:prstGeom prst="flowChartDocument">
              <a:avLst/>
            </a:prstGeom>
            <a:solidFill>
              <a:srgbClr val="0099FF"/>
            </a:solidFill>
            <a:ln w="12700" algn="ctr">
              <a:solidFill>
                <a:schemeClr val="tx1"/>
              </a:solidFill>
              <a:round/>
              <a:headEnd/>
              <a:tailEnd/>
            </a:ln>
            <a:effectLst>
              <a:outerShdw dist="107763" dir="18900000" algn="ctr" rotWithShape="0">
                <a:srgbClr val="808080">
                  <a:alpha val="50000"/>
                </a:srgbClr>
              </a:outerShdw>
            </a:effectLst>
          </p:spPr>
          <p:txBody>
            <a:bodyPr anchor="ctr"/>
            <a:lstStyle/>
            <a:p>
              <a:pPr eaLnBrk="0" hangingPunct="0">
                <a:spcBef>
                  <a:spcPct val="50000"/>
                </a:spcBef>
              </a:pPr>
              <a:r>
                <a:rPr lang="da-DK" sz="1100" dirty="0" smtClean="0">
                  <a:latin typeface="Verdana" pitchFamily="34" charset="0"/>
                  <a:cs typeface="Arial" charset="0"/>
                </a:rPr>
                <a:t>Aftale om ejendomsdata</a:t>
              </a:r>
              <a:endParaRPr lang="da-DK" sz="1100" dirty="0">
                <a:latin typeface="Verdana" pitchFamily="34" charset="0"/>
                <a:cs typeface="Arial" charset="0"/>
              </a:endParaRPr>
            </a:p>
          </p:txBody>
        </p:sp>
      </p:grpSp>
      <p:sp>
        <p:nvSpPr>
          <p:cNvPr id="37894" name="AutoShape 6"/>
          <p:cNvSpPr>
            <a:spLocks noChangeArrowheads="1"/>
          </p:cNvSpPr>
          <p:nvPr/>
        </p:nvSpPr>
        <p:spPr bwMode="auto">
          <a:xfrm>
            <a:off x="1135063" y="3076575"/>
            <a:ext cx="2016125" cy="828675"/>
          </a:xfrm>
          <a:prstGeom prst="chevron">
            <a:avLst>
              <a:gd name="adj" fmla="val 42723"/>
            </a:avLst>
          </a:prstGeom>
          <a:solidFill>
            <a:schemeClr val="tx2">
              <a:lumMod val="40000"/>
              <a:lumOff val="60000"/>
            </a:schemeClr>
          </a:solidFill>
          <a:ln w="28575" algn="ctr">
            <a:solidFill>
              <a:srgbClr val="00B0F0"/>
            </a:solidFill>
            <a:miter lim="800000"/>
            <a:headEnd/>
            <a:tailEnd/>
          </a:ln>
          <a:effectLst>
            <a:outerShdw dist="107763" dir="18900000" algn="ctr" rotWithShape="0">
              <a:schemeClr val="bg2">
                <a:alpha val="50000"/>
              </a:schemeClr>
            </a:outerShdw>
          </a:effectLst>
        </p:spPr>
        <p:txBody>
          <a:bodyPr wrap="none" lIns="108000" tIns="36000" rIns="0" bIns="36000" anchor="ctr"/>
          <a:lstStyle/>
          <a:p>
            <a:r>
              <a:rPr lang="da-DK" sz="1000" dirty="0" smtClean="0">
                <a:solidFill>
                  <a:schemeClr val="tx2"/>
                </a:solidFill>
                <a:latin typeface="Verdana" pitchFamily="34" charset="0"/>
              </a:rPr>
              <a:t>Analyse</a:t>
            </a:r>
            <a:endParaRPr lang="da-DK" sz="1000" dirty="0">
              <a:solidFill>
                <a:schemeClr val="tx2"/>
              </a:solidFill>
              <a:latin typeface="Verdana" pitchFamily="34" charset="0"/>
            </a:endParaRPr>
          </a:p>
        </p:txBody>
      </p:sp>
      <p:sp>
        <p:nvSpPr>
          <p:cNvPr id="37895" name="AutoShape 7"/>
          <p:cNvSpPr>
            <a:spLocks noChangeArrowheads="1"/>
          </p:cNvSpPr>
          <p:nvPr/>
        </p:nvSpPr>
        <p:spPr bwMode="auto">
          <a:xfrm>
            <a:off x="3006725" y="3076575"/>
            <a:ext cx="2016125" cy="828675"/>
          </a:xfrm>
          <a:prstGeom prst="chevron">
            <a:avLst>
              <a:gd name="adj" fmla="val 42723"/>
            </a:avLst>
          </a:prstGeom>
          <a:solidFill>
            <a:schemeClr val="tx2">
              <a:lumMod val="40000"/>
              <a:lumOff val="60000"/>
            </a:schemeClr>
          </a:solidFill>
          <a:ln w="28575">
            <a:solidFill>
              <a:srgbClr val="00B0F0"/>
            </a:solidFill>
            <a:miter lim="800000"/>
            <a:headEnd/>
            <a:tailEnd/>
          </a:ln>
          <a:effectLst>
            <a:outerShdw dist="107763" dir="18900000" algn="ctr" rotWithShape="0">
              <a:schemeClr val="bg2">
                <a:alpha val="50000"/>
              </a:schemeClr>
            </a:outerShdw>
          </a:effectLst>
        </p:spPr>
        <p:txBody>
          <a:bodyPr wrap="none" lIns="108000" tIns="36000" rIns="0" bIns="36000" anchor="ctr"/>
          <a:lstStyle/>
          <a:p>
            <a:pPr>
              <a:defRPr/>
            </a:pPr>
            <a:r>
              <a:rPr lang="da-DK" sz="1000" dirty="0" smtClean="0">
                <a:solidFill>
                  <a:srgbClr val="000066"/>
                </a:solidFill>
                <a:latin typeface="Verdana" pitchFamily="34" charset="0"/>
              </a:rPr>
              <a:t>Løsnings </a:t>
            </a:r>
            <a:br>
              <a:rPr lang="da-DK" sz="1000" dirty="0" smtClean="0">
                <a:solidFill>
                  <a:srgbClr val="000066"/>
                </a:solidFill>
                <a:latin typeface="Verdana" pitchFamily="34" charset="0"/>
              </a:rPr>
            </a:br>
            <a:r>
              <a:rPr lang="da-DK" sz="1000" dirty="0" smtClean="0">
                <a:solidFill>
                  <a:srgbClr val="000066"/>
                </a:solidFill>
                <a:latin typeface="Verdana" pitchFamily="34" charset="0"/>
              </a:rPr>
              <a:t>arkitektur</a:t>
            </a:r>
            <a:endParaRPr lang="da-DK" sz="1000" dirty="0">
              <a:solidFill>
                <a:srgbClr val="000066"/>
              </a:solidFill>
              <a:latin typeface="Verdana" pitchFamily="34" charset="0"/>
            </a:endParaRPr>
          </a:p>
        </p:txBody>
      </p:sp>
      <p:sp>
        <p:nvSpPr>
          <p:cNvPr id="37896" name="AutoShape 8"/>
          <p:cNvSpPr>
            <a:spLocks noChangeArrowheads="1"/>
          </p:cNvSpPr>
          <p:nvPr/>
        </p:nvSpPr>
        <p:spPr bwMode="auto">
          <a:xfrm>
            <a:off x="4879975" y="3076575"/>
            <a:ext cx="2016125" cy="828675"/>
          </a:xfrm>
          <a:prstGeom prst="chevron">
            <a:avLst>
              <a:gd name="adj" fmla="val 42723"/>
            </a:avLst>
          </a:prstGeom>
          <a:solidFill>
            <a:schemeClr val="tx2">
              <a:lumMod val="40000"/>
              <a:lumOff val="60000"/>
            </a:schemeClr>
          </a:solidFill>
          <a:ln w="28575" algn="ctr">
            <a:solidFill>
              <a:schemeClr val="tx2">
                <a:lumMod val="20000"/>
                <a:lumOff val="80000"/>
              </a:schemeClr>
            </a:solidFill>
            <a:miter lim="800000"/>
            <a:headEnd/>
            <a:tailEnd/>
          </a:ln>
          <a:effectLst>
            <a:outerShdw dist="107763" dir="18900000" algn="ctr" rotWithShape="0">
              <a:schemeClr val="bg2">
                <a:alpha val="50000"/>
              </a:schemeClr>
            </a:outerShdw>
          </a:effectLst>
        </p:spPr>
        <p:txBody>
          <a:bodyPr wrap="none" lIns="108000" tIns="36000" rIns="0" bIns="36000" anchor="ctr"/>
          <a:lstStyle/>
          <a:p>
            <a:pPr>
              <a:defRPr/>
            </a:pPr>
            <a:r>
              <a:rPr lang="da-DK" sz="1000" b="1" dirty="0" smtClean="0">
                <a:solidFill>
                  <a:srgbClr val="000066"/>
                </a:solidFill>
                <a:latin typeface="Verdana" pitchFamily="34" charset="0"/>
              </a:rPr>
              <a:t>Datavask,</a:t>
            </a:r>
          </a:p>
          <a:p>
            <a:pPr>
              <a:defRPr/>
            </a:pPr>
            <a:r>
              <a:rPr lang="da-DK" sz="1000" b="1" dirty="0">
                <a:solidFill>
                  <a:srgbClr val="000066"/>
                </a:solidFill>
                <a:latin typeface="Verdana" pitchFamily="34" charset="0"/>
              </a:rPr>
              <a:t>k</a:t>
            </a:r>
            <a:r>
              <a:rPr lang="da-DK" sz="1000" b="1" dirty="0" smtClean="0">
                <a:solidFill>
                  <a:srgbClr val="000066"/>
                </a:solidFill>
                <a:latin typeface="Verdana" pitchFamily="34" charset="0"/>
              </a:rPr>
              <a:t>ravspecifikation, </a:t>
            </a:r>
            <a:br>
              <a:rPr lang="da-DK" sz="1000" b="1" dirty="0" smtClean="0">
                <a:solidFill>
                  <a:srgbClr val="000066"/>
                </a:solidFill>
                <a:latin typeface="Verdana" pitchFamily="34" charset="0"/>
              </a:rPr>
            </a:br>
            <a:r>
              <a:rPr lang="da-DK" sz="1000" b="1" dirty="0" smtClean="0">
                <a:solidFill>
                  <a:srgbClr val="000066"/>
                </a:solidFill>
                <a:latin typeface="Verdana" pitchFamily="34" charset="0"/>
              </a:rPr>
              <a:t>udbud, udvikling og </a:t>
            </a:r>
            <a:br>
              <a:rPr lang="da-DK" sz="1000" b="1" dirty="0" smtClean="0">
                <a:solidFill>
                  <a:srgbClr val="000066"/>
                </a:solidFill>
                <a:latin typeface="Verdana" pitchFamily="34" charset="0"/>
              </a:rPr>
            </a:br>
            <a:r>
              <a:rPr lang="da-DK" sz="1000" b="1" dirty="0" smtClean="0">
                <a:solidFill>
                  <a:srgbClr val="000066"/>
                </a:solidFill>
                <a:latin typeface="Verdana" pitchFamily="34" charset="0"/>
              </a:rPr>
              <a:t>idriftsættelse</a:t>
            </a:r>
            <a:endParaRPr lang="da-DK" sz="1000" b="1" dirty="0">
              <a:solidFill>
                <a:srgbClr val="000066"/>
              </a:solidFill>
              <a:latin typeface="Verdana" pitchFamily="34" charset="0"/>
            </a:endParaRPr>
          </a:p>
        </p:txBody>
      </p:sp>
      <p:sp>
        <p:nvSpPr>
          <p:cNvPr id="37897" name="AutoShape 9"/>
          <p:cNvSpPr>
            <a:spLocks noChangeArrowheads="1"/>
          </p:cNvSpPr>
          <p:nvPr/>
        </p:nvSpPr>
        <p:spPr bwMode="auto">
          <a:xfrm>
            <a:off x="6751638" y="3076575"/>
            <a:ext cx="2016125" cy="828675"/>
          </a:xfrm>
          <a:prstGeom prst="chevron">
            <a:avLst>
              <a:gd name="adj" fmla="val 42723"/>
            </a:avLst>
          </a:prstGeom>
          <a:solidFill>
            <a:schemeClr val="tx2">
              <a:lumMod val="40000"/>
              <a:lumOff val="60000"/>
            </a:schemeClr>
          </a:solidFill>
          <a:ln w="28575">
            <a:solidFill>
              <a:srgbClr val="00B0F0"/>
            </a:solidFill>
            <a:miter lim="800000"/>
            <a:headEnd/>
            <a:tailEnd/>
          </a:ln>
          <a:effectLst>
            <a:outerShdw dist="107763" dir="18900000" algn="ctr" rotWithShape="0">
              <a:schemeClr val="bg2">
                <a:alpha val="50000"/>
              </a:schemeClr>
            </a:outerShdw>
          </a:effectLst>
        </p:spPr>
        <p:txBody>
          <a:bodyPr wrap="none" lIns="216000" tIns="36000" rIns="0" bIns="36000" anchor="ctr"/>
          <a:lstStyle/>
          <a:p>
            <a:pPr>
              <a:defRPr/>
            </a:pPr>
            <a:r>
              <a:rPr lang="da-DK" sz="1000" dirty="0" smtClean="0">
                <a:solidFill>
                  <a:srgbClr val="000066"/>
                </a:solidFill>
                <a:latin typeface="Verdana" pitchFamily="34" charset="0"/>
              </a:rPr>
              <a:t>ESR og nye </a:t>
            </a:r>
            <a:br>
              <a:rPr lang="da-DK" sz="1000" dirty="0" smtClean="0">
                <a:solidFill>
                  <a:srgbClr val="000066"/>
                </a:solidFill>
                <a:latin typeface="Verdana" pitchFamily="34" charset="0"/>
              </a:rPr>
            </a:br>
            <a:r>
              <a:rPr lang="da-DK" sz="1000" dirty="0" smtClean="0">
                <a:solidFill>
                  <a:srgbClr val="000066"/>
                </a:solidFill>
                <a:latin typeface="Verdana" pitchFamily="34" charset="0"/>
              </a:rPr>
              <a:t>grunddatasystemer </a:t>
            </a:r>
            <a:br>
              <a:rPr lang="da-DK" sz="1000" dirty="0" smtClean="0">
                <a:solidFill>
                  <a:srgbClr val="000066"/>
                </a:solidFill>
                <a:latin typeface="Verdana" pitchFamily="34" charset="0"/>
              </a:rPr>
            </a:br>
            <a:r>
              <a:rPr lang="da-DK" sz="1000" dirty="0" smtClean="0">
                <a:solidFill>
                  <a:srgbClr val="000066"/>
                </a:solidFill>
                <a:latin typeface="Verdana" pitchFamily="34" charset="0"/>
              </a:rPr>
              <a:t>kører parallelt i 1 år</a:t>
            </a:r>
            <a:endParaRPr lang="da-DK" sz="1000" dirty="0">
              <a:solidFill>
                <a:srgbClr val="000066"/>
              </a:solidFill>
              <a:latin typeface="Verdana" pitchFamily="34" charset="0"/>
            </a:endParaRPr>
          </a:p>
        </p:txBody>
      </p:sp>
      <p:sp>
        <p:nvSpPr>
          <p:cNvPr id="12299" name="Text Box 10"/>
          <p:cNvSpPr txBox="1">
            <a:spLocks noChangeArrowheads="1"/>
          </p:cNvSpPr>
          <p:nvPr/>
        </p:nvSpPr>
        <p:spPr bwMode="auto">
          <a:xfrm>
            <a:off x="1373188" y="4516438"/>
            <a:ext cx="15696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da-DK" sz="1200" dirty="0" smtClean="0">
                <a:latin typeface="Verdana" pitchFamily="34" charset="0"/>
              </a:rPr>
              <a:t>Målarkitektur</a:t>
            </a:r>
          </a:p>
          <a:p>
            <a:r>
              <a:rPr lang="da-DK" sz="1200" dirty="0" smtClean="0">
                <a:latin typeface="Verdana" pitchFamily="34" charset="0"/>
              </a:rPr>
              <a:t>Implementerings-</a:t>
            </a:r>
          </a:p>
          <a:p>
            <a:r>
              <a:rPr lang="da-DK" sz="1200" dirty="0" smtClean="0">
                <a:latin typeface="Verdana" pitchFamily="34" charset="0"/>
              </a:rPr>
              <a:t>plan</a:t>
            </a:r>
            <a:endParaRPr lang="da-DK" sz="1200" dirty="0">
              <a:latin typeface="Verdana" pitchFamily="34" charset="0"/>
            </a:endParaRPr>
          </a:p>
        </p:txBody>
      </p:sp>
      <p:sp>
        <p:nvSpPr>
          <p:cNvPr id="70664" name="Text Box 11"/>
          <p:cNvSpPr txBox="1">
            <a:spLocks noChangeArrowheads="1"/>
          </p:cNvSpPr>
          <p:nvPr/>
        </p:nvSpPr>
        <p:spPr bwMode="auto">
          <a:xfrm>
            <a:off x="3083537" y="4508500"/>
            <a:ext cx="16466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da-DK" sz="1200" dirty="0" smtClean="0">
                <a:latin typeface="Verdana" pitchFamily="34" charset="0"/>
              </a:rPr>
              <a:t>Processer</a:t>
            </a:r>
          </a:p>
          <a:p>
            <a:pPr algn="ctr"/>
            <a:r>
              <a:rPr lang="da-DK" sz="1200" dirty="0" smtClean="0">
                <a:latin typeface="Verdana" pitchFamily="34" charset="0"/>
              </a:rPr>
              <a:t>Services</a:t>
            </a:r>
          </a:p>
          <a:p>
            <a:pPr algn="ctr"/>
            <a:r>
              <a:rPr lang="da-DK" sz="1200" dirty="0" smtClean="0">
                <a:latin typeface="Verdana" pitchFamily="34" charset="0"/>
              </a:rPr>
              <a:t>Informationsmodel</a:t>
            </a:r>
            <a:endParaRPr lang="da-DK" sz="1200" dirty="0">
              <a:latin typeface="Verdana" pitchFamily="34" charset="0"/>
            </a:endParaRPr>
          </a:p>
        </p:txBody>
      </p:sp>
      <p:sp>
        <p:nvSpPr>
          <p:cNvPr id="12301" name="Text Box 12"/>
          <p:cNvSpPr txBox="1">
            <a:spLocks noChangeArrowheads="1"/>
          </p:cNvSpPr>
          <p:nvPr/>
        </p:nvSpPr>
        <p:spPr bwMode="auto">
          <a:xfrm>
            <a:off x="5107926" y="4518025"/>
            <a:ext cx="1566584" cy="646331"/>
          </a:xfrm>
          <a:prstGeom prst="rect">
            <a:avLst/>
          </a:prstGeom>
          <a:solidFill>
            <a:schemeClr val="bg1"/>
          </a:solidFill>
          <a:ln>
            <a:noFill/>
          </a:ln>
          <a:extLst/>
        </p:spPr>
        <p:txBody>
          <a:bodyPr wrap="non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da-DK" sz="1200" dirty="0" smtClean="0">
                <a:latin typeface="Verdana" pitchFamily="34" charset="0"/>
              </a:rPr>
              <a:t>Kravspecifikation</a:t>
            </a:r>
          </a:p>
          <a:p>
            <a:pPr algn="ctr"/>
            <a:r>
              <a:rPr lang="da-DK" sz="1200" dirty="0" smtClean="0">
                <a:latin typeface="Verdana" pitchFamily="34" charset="0"/>
              </a:rPr>
              <a:t>Løsningsdesign</a:t>
            </a:r>
          </a:p>
          <a:p>
            <a:pPr algn="ctr"/>
            <a:r>
              <a:rPr lang="da-DK" sz="1200" dirty="0" smtClean="0">
                <a:latin typeface="Verdana" pitchFamily="34" charset="0"/>
              </a:rPr>
              <a:t>Systemleverancer</a:t>
            </a:r>
            <a:endParaRPr lang="da-DK" sz="1200" dirty="0">
              <a:latin typeface="Verdana" pitchFamily="34" charset="0"/>
            </a:endParaRPr>
          </a:p>
        </p:txBody>
      </p:sp>
      <p:sp>
        <p:nvSpPr>
          <p:cNvPr id="12302" name="Text Box 13"/>
          <p:cNvSpPr txBox="1">
            <a:spLocks noChangeArrowheads="1"/>
          </p:cNvSpPr>
          <p:nvPr/>
        </p:nvSpPr>
        <p:spPr bwMode="auto">
          <a:xfrm>
            <a:off x="7029797" y="4552950"/>
            <a:ext cx="16884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da-DK" sz="1200" dirty="0" smtClean="0">
                <a:latin typeface="Verdana" pitchFamily="34" charset="0"/>
              </a:rPr>
              <a:t>Sikkerhed gennem </a:t>
            </a:r>
            <a:br>
              <a:rPr lang="da-DK" sz="1200" dirty="0" smtClean="0">
                <a:latin typeface="Verdana" pitchFamily="34" charset="0"/>
              </a:rPr>
            </a:br>
            <a:r>
              <a:rPr lang="da-DK" sz="1200" dirty="0" smtClean="0">
                <a:latin typeface="Verdana" pitchFamily="34" charset="0"/>
              </a:rPr>
              <a:t>dobbelt drift</a:t>
            </a:r>
            <a:endParaRPr lang="da-DK" sz="1200" dirty="0">
              <a:latin typeface="Verdana" pitchFamily="34" charset="0"/>
            </a:endParaRPr>
          </a:p>
        </p:txBody>
      </p:sp>
      <p:sp>
        <p:nvSpPr>
          <p:cNvPr id="12309" name="AutoShape 25"/>
          <p:cNvSpPr>
            <a:spLocks noChangeArrowheads="1"/>
          </p:cNvSpPr>
          <p:nvPr/>
        </p:nvSpPr>
        <p:spPr bwMode="auto">
          <a:xfrm>
            <a:off x="1927225" y="3976688"/>
            <a:ext cx="252413" cy="504825"/>
          </a:xfrm>
          <a:prstGeom prst="downArrow">
            <a:avLst>
              <a:gd name="adj1" fmla="val 50000"/>
              <a:gd name="adj2" fmla="val 50000"/>
            </a:avLst>
          </a:prstGeom>
          <a:noFill/>
          <a:ln w="63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da-DK" sz="1600">
              <a:latin typeface="Verdana" pitchFamily="34" charset="0"/>
            </a:endParaRPr>
          </a:p>
        </p:txBody>
      </p:sp>
      <p:sp>
        <p:nvSpPr>
          <p:cNvPr id="12310" name="AutoShape 26"/>
          <p:cNvSpPr>
            <a:spLocks noChangeArrowheads="1"/>
          </p:cNvSpPr>
          <p:nvPr/>
        </p:nvSpPr>
        <p:spPr bwMode="auto">
          <a:xfrm>
            <a:off x="3833813" y="3976688"/>
            <a:ext cx="252412" cy="504825"/>
          </a:xfrm>
          <a:prstGeom prst="downArrow">
            <a:avLst>
              <a:gd name="adj1" fmla="val 50000"/>
              <a:gd name="adj2" fmla="val 50000"/>
            </a:avLst>
          </a:prstGeom>
          <a:noFill/>
          <a:ln w="63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da-DK" sz="1600">
              <a:latin typeface="Verdana" pitchFamily="34" charset="0"/>
            </a:endParaRPr>
          </a:p>
        </p:txBody>
      </p:sp>
      <p:sp>
        <p:nvSpPr>
          <p:cNvPr id="12311" name="AutoShape 27"/>
          <p:cNvSpPr>
            <a:spLocks noChangeArrowheads="1"/>
          </p:cNvSpPr>
          <p:nvPr/>
        </p:nvSpPr>
        <p:spPr bwMode="auto">
          <a:xfrm>
            <a:off x="5707063" y="3976688"/>
            <a:ext cx="252412" cy="504825"/>
          </a:xfrm>
          <a:prstGeom prst="downArrow">
            <a:avLst>
              <a:gd name="adj1" fmla="val 50000"/>
              <a:gd name="adj2" fmla="val 50000"/>
            </a:avLst>
          </a:prstGeom>
          <a:noFill/>
          <a:ln w="63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da-DK" sz="1600">
              <a:latin typeface="Verdana" pitchFamily="34" charset="0"/>
            </a:endParaRPr>
          </a:p>
        </p:txBody>
      </p:sp>
      <p:sp>
        <p:nvSpPr>
          <p:cNvPr id="12312" name="AutoShape 28"/>
          <p:cNvSpPr>
            <a:spLocks noChangeArrowheads="1"/>
          </p:cNvSpPr>
          <p:nvPr/>
        </p:nvSpPr>
        <p:spPr bwMode="auto">
          <a:xfrm>
            <a:off x="7615238" y="3976688"/>
            <a:ext cx="252412" cy="504825"/>
          </a:xfrm>
          <a:prstGeom prst="downArrow">
            <a:avLst>
              <a:gd name="adj1" fmla="val 50000"/>
              <a:gd name="adj2" fmla="val 50000"/>
            </a:avLst>
          </a:prstGeom>
          <a:noFill/>
          <a:ln w="63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da-DK" sz="1600">
              <a:latin typeface="Verdana" pitchFamily="34" charset="0"/>
            </a:endParaRPr>
          </a:p>
        </p:txBody>
      </p:sp>
      <p:sp>
        <p:nvSpPr>
          <p:cNvPr id="12313" name="Flowchart: Document 28"/>
          <p:cNvSpPr>
            <a:spLocks noChangeArrowheads="1"/>
          </p:cNvSpPr>
          <p:nvPr/>
        </p:nvSpPr>
        <p:spPr bwMode="auto">
          <a:xfrm>
            <a:off x="1350963" y="4473575"/>
            <a:ext cx="1476375" cy="828675"/>
          </a:xfrm>
          <a:prstGeom prst="flowChartDocumen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eaLnBrk="0" hangingPunct="0">
              <a:spcBef>
                <a:spcPct val="50000"/>
              </a:spcBef>
            </a:pPr>
            <a:endParaRPr lang="da-DK" sz="1200">
              <a:latin typeface="Verdana" pitchFamily="34" charset="0"/>
            </a:endParaRPr>
          </a:p>
        </p:txBody>
      </p:sp>
      <p:sp>
        <p:nvSpPr>
          <p:cNvPr id="12315" name="Flowchart: Document 36"/>
          <p:cNvSpPr>
            <a:spLocks noChangeArrowheads="1"/>
          </p:cNvSpPr>
          <p:nvPr/>
        </p:nvSpPr>
        <p:spPr bwMode="auto">
          <a:xfrm>
            <a:off x="7038975" y="4510088"/>
            <a:ext cx="1657350" cy="827087"/>
          </a:xfrm>
          <a:prstGeom prst="flowChartDocumen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eaLnBrk="0" hangingPunct="0">
              <a:spcBef>
                <a:spcPct val="50000"/>
              </a:spcBef>
            </a:pPr>
            <a:endParaRPr lang="da-DK" sz="1200">
              <a:latin typeface="Verdana" pitchFamily="34" charset="0"/>
            </a:endParaRPr>
          </a:p>
        </p:txBody>
      </p:sp>
      <p:sp>
        <p:nvSpPr>
          <p:cNvPr id="12316" name="Flowchart: Document 35"/>
          <p:cNvSpPr>
            <a:spLocks noChangeArrowheads="1"/>
          </p:cNvSpPr>
          <p:nvPr/>
        </p:nvSpPr>
        <p:spPr bwMode="auto">
          <a:xfrm>
            <a:off x="3132138" y="4508500"/>
            <a:ext cx="1620837" cy="827088"/>
          </a:xfrm>
          <a:prstGeom prst="flowChartDocumen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eaLnBrk="0" hangingPunct="0">
              <a:spcBef>
                <a:spcPct val="50000"/>
              </a:spcBef>
            </a:pPr>
            <a:endParaRPr lang="da-DK" sz="1200">
              <a:latin typeface="Verdana" pitchFamily="34" charset="0"/>
            </a:endParaRPr>
          </a:p>
        </p:txBody>
      </p:sp>
      <p:sp>
        <p:nvSpPr>
          <p:cNvPr id="2" name="Pladsholder til dato 1"/>
          <p:cNvSpPr>
            <a:spLocks noGrp="1"/>
          </p:cNvSpPr>
          <p:nvPr>
            <p:ph type="dt" sz="half" idx="10"/>
          </p:nvPr>
        </p:nvSpPr>
        <p:spPr/>
        <p:txBody>
          <a:bodyPr/>
          <a:lstStyle/>
          <a:p>
            <a:pPr>
              <a:defRPr/>
            </a:pPr>
            <a:r>
              <a:rPr lang="da-DK" smtClean="0"/>
              <a:t>12.juni 2014</a:t>
            </a:r>
            <a:endParaRPr lang="da-DK"/>
          </a:p>
        </p:txBody>
      </p:sp>
      <p:sp>
        <p:nvSpPr>
          <p:cNvPr id="5" name="Pladsholder til sidefod 4"/>
          <p:cNvSpPr>
            <a:spLocks noGrp="1"/>
          </p:cNvSpPr>
          <p:nvPr>
            <p:ph type="ftr" sz="quarter" idx="11"/>
          </p:nvPr>
        </p:nvSpPr>
        <p:spPr/>
        <p:txBody>
          <a:bodyPr/>
          <a:lstStyle/>
          <a:p>
            <a:pPr>
              <a:defRPr/>
            </a:pPr>
            <a:r>
              <a:rPr lang="da-DK" smtClean="0"/>
              <a:t>Ejendomsdataprogrammet</a:t>
            </a:r>
            <a:endParaRPr lang="da-DK"/>
          </a:p>
        </p:txBody>
      </p:sp>
      <p:sp>
        <p:nvSpPr>
          <p:cNvPr id="6" name="Pladsholder til diasnummer 5"/>
          <p:cNvSpPr>
            <a:spLocks noGrp="1"/>
          </p:cNvSpPr>
          <p:nvPr>
            <p:ph type="sldNum" sz="quarter" idx="12"/>
          </p:nvPr>
        </p:nvSpPr>
        <p:spPr/>
        <p:txBody>
          <a:bodyPr/>
          <a:lstStyle/>
          <a:p>
            <a:pPr>
              <a:defRPr/>
            </a:pPr>
            <a:fld id="{CBF1AB46-FA4B-4A59-B3B3-84FE949474FA}" type="slidenum">
              <a:rPr lang="da-DK" smtClean="0"/>
              <a:pPr>
                <a:defRPr/>
              </a:pPr>
              <a:t>11</a:t>
            </a:fld>
            <a:endParaRPr lang="da-DK"/>
          </a:p>
        </p:txBody>
      </p:sp>
      <p:sp>
        <p:nvSpPr>
          <p:cNvPr id="33" name="AutoShape 7"/>
          <p:cNvSpPr>
            <a:spLocks noChangeArrowheads="1"/>
          </p:cNvSpPr>
          <p:nvPr/>
        </p:nvSpPr>
        <p:spPr bwMode="auto">
          <a:xfrm>
            <a:off x="4845943" y="2289073"/>
            <a:ext cx="1224500" cy="484238"/>
          </a:xfrm>
          <a:prstGeom prst="chevron">
            <a:avLst>
              <a:gd name="adj" fmla="val 42723"/>
            </a:avLst>
          </a:prstGeom>
          <a:solidFill>
            <a:schemeClr val="tx2">
              <a:lumMod val="40000"/>
              <a:lumOff val="60000"/>
            </a:schemeClr>
          </a:solidFill>
          <a:ln w="28575">
            <a:solidFill>
              <a:schemeClr val="tx2">
                <a:lumMod val="20000"/>
                <a:lumOff val="80000"/>
              </a:schemeClr>
            </a:solidFill>
            <a:miter lim="800000"/>
            <a:headEnd/>
            <a:tailEnd/>
          </a:ln>
          <a:effectLst>
            <a:outerShdw dist="107763" dir="18900000" algn="ctr" rotWithShape="0">
              <a:schemeClr val="bg2">
                <a:alpha val="50000"/>
              </a:schemeClr>
            </a:outerShdw>
          </a:effectLst>
        </p:spPr>
        <p:txBody>
          <a:bodyPr wrap="none" lIns="108000" tIns="36000" rIns="0" bIns="36000" anchor="ctr"/>
          <a:lstStyle/>
          <a:p>
            <a:pPr>
              <a:defRPr/>
            </a:pPr>
            <a:r>
              <a:rPr lang="da-DK" sz="700" b="1" dirty="0" smtClean="0">
                <a:solidFill>
                  <a:srgbClr val="000066"/>
                </a:solidFill>
                <a:latin typeface="Verdana" pitchFamily="34" charset="0"/>
              </a:rPr>
              <a:t>Konsolidering </a:t>
            </a:r>
            <a:br>
              <a:rPr lang="da-DK" sz="700" b="1" dirty="0" smtClean="0">
                <a:solidFill>
                  <a:srgbClr val="000066"/>
                </a:solidFill>
                <a:latin typeface="Verdana" pitchFamily="34" charset="0"/>
              </a:rPr>
            </a:br>
            <a:r>
              <a:rPr lang="da-DK" sz="700" b="1" dirty="0" smtClean="0">
                <a:solidFill>
                  <a:srgbClr val="000066"/>
                </a:solidFill>
                <a:latin typeface="Verdana" pitchFamily="34" charset="0"/>
              </a:rPr>
              <a:t>af tidsplaner  mv.</a:t>
            </a:r>
            <a:br>
              <a:rPr lang="da-DK" sz="700" b="1" dirty="0" smtClean="0">
                <a:solidFill>
                  <a:srgbClr val="000066"/>
                </a:solidFill>
                <a:latin typeface="Verdana" pitchFamily="34" charset="0"/>
              </a:rPr>
            </a:br>
            <a:r>
              <a:rPr lang="da-DK" sz="700" b="1" dirty="0" smtClean="0">
                <a:solidFill>
                  <a:srgbClr val="000066"/>
                </a:solidFill>
                <a:latin typeface="Verdana" pitchFamily="34" charset="0"/>
              </a:rPr>
              <a:t>GD1, GD2 og GD7</a:t>
            </a:r>
            <a:endParaRPr lang="da-DK" sz="700" b="1" dirty="0">
              <a:solidFill>
                <a:srgbClr val="000066"/>
              </a:solidFill>
              <a:latin typeface="Verdana" pitchFamily="34" charset="0"/>
            </a:endParaRPr>
          </a:p>
        </p:txBody>
      </p:sp>
      <p:sp>
        <p:nvSpPr>
          <p:cNvPr id="12314" name="Flowchart: Document 35"/>
          <p:cNvSpPr>
            <a:spLocks noChangeArrowheads="1"/>
          </p:cNvSpPr>
          <p:nvPr/>
        </p:nvSpPr>
        <p:spPr bwMode="auto">
          <a:xfrm>
            <a:off x="5059363" y="4510088"/>
            <a:ext cx="1620837" cy="827087"/>
          </a:xfrm>
          <a:prstGeom prst="flowChartDocumen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eaLnBrk="0" hangingPunct="0">
              <a:spcBef>
                <a:spcPct val="50000"/>
              </a:spcBef>
            </a:pPr>
            <a:endParaRPr lang="da-DK" sz="1200">
              <a:latin typeface="Verdana" pitchFamily="34" charset="0"/>
            </a:endParaRPr>
          </a:p>
        </p:txBody>
      </p:sp>
    </p:spTree>
    <p:extLst>
      <p:ext uri="{BB962C8B-B14F-4D97-AF65-F5344CB8AC3E}">
        <p14:creationId xmlns:p14="http://schemas.microsoft.com/office/powerpoint/2010/main" val="229984777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da-DK" dirty="0" smtClean="0"/>
              <a:t>Mere information</a:t>
            </a:r>
            <a:endParaRPr lang="en-US" dirty="0"/>
          </a:p>
        </p:txBody>
      </p:sp>
      <p:sp>
        <p:nvSpPr>
          <p:cNvPr id="6" name="Undertitel 5"/>
          <p:cNvSpPr>
            <a:spLocks noGrp="1"/>
          </p:cNvSpPr>
          <p:nvPr>
            <p:ph type="subTitle" idx="1"/>
          </p:nvPr>
        </p:nvSpPr>
        <p:spPr/>
        <p:txBody>
          <a:bodyPr/>
          <a:lstStyle/>
          <a:p>
            <a:endParaRPr lang="en-US"/>
          </a:p>
        </p:txBody>
      </p:sp>
      <p:sp>
        <p:nvSpPr>
          <p:cNvPr id="7" name="Pladsholder til dato 6"/>
          <p:cNvSpPr>
            <a:spLocks noGrp="1"/>
          </p:cNvSpPr>
          <p:nvPr>
            <p:ph type="dt" sz="half" idx="10"/>
          </p:nvPr>
        </p:nvSpPr>
        <p:spPr/>
        <p:txBody>
          <a:bodyPr/>
          <a:lstStyle/>
          <a:p>
            <a:r>
              <a:rPr lang="da-DK" smtClean="0"/>
              <a:t>12.juni 2014</a:t>
            </a:r>
            <a:endParaRPr lang="da-DK"/>
          </a:p>
        </p:txBody>
      </p:sp>
      <p:sp>
        <p:nvSpPr>
          <p:cNvPr id="8" name="Pladsholder til sidefod 7"/>
          <p:cNvSpPr>
            <a:spLocks noGrp="1"/>
          </p:cNvSpPr>
          <p:nvPr>
            <p:ph type="ftr" sz="quarter" idx="11"/>
          </p:nvPr>
        </p:nvSpPr>
        <p:spPr/>
        <p:txBody>
          <a:bodyPr/>
          <a:lstStyle/>
          <a:p>
            <a:r>
              <a:rPr lang="da-DK" smtClean="0"/>
              <a:t>Ejendomsdataprogrammet</a:t>
            </a:r>
            <a:endParaRPr lang="da-DK"/>
          </a:p>
        </p:txBody>
      </p:sp>
      <p:sp>
        <p:nvSpPr>
          <p:cNvPr id="9" name="Pladsholder til diasnummer 8"/>
          <p:cNvSpPr>
            <a:spLocks noGrp="1"/>
          </p:cNvSpPr>
          <p:nvPr>
            <p:ph type="sldNum" sz="quarter" idx="12"/>
          </p:nvPr>
        </p:nvSpPr>
        <p:spPr/>
        <p:txBody>
          <a:bodyPr/>
          <a:lstStyle/>
          <a:p>
            <a:fld id="{810349D8-7C1C-442D-BF78-08BA8593C1E9}" type="slidenum">
              <a:rPr lang="da-DK" smtClean="0"/>
              <a:t>12</a:t>
            </a:fld>
            <a:endParaRPr lang="da-DK"/>
          </a:p>
        </p:txBody>
      </p:sp>
    </p:spTree>
    <p:extLst>
      <p:ext uri="{BB962C8B-B14F-4D97-AF65-F5344CB8AC3E}">
        <p14:creationId xmlns:p14="http://schemas.microsoft.com/office/powerpoint/2010/main" val="3635234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p:cNvSpPr>
            <a:spLocks noGrp="1" noChangeArrowheads="1"/>
          </p:cNvSpPr>
          <p:nvPr>
            <p:ph type="title" idx="4294967295"/>
          </p:nvPr>
        </p:nvSpPr>
        <p:spPr>
          <a:xfrm>
            <a:off x="457200" y="466725"/>
            <a:ext cx="8229600" cy="760413"/>
          </a:xfrm>
        </p:spPr>
        <p:txBody>
          <a:bodyPr anchor="t">
            <a:normAutofit fontScale="90000"/>
          </a:bodyPr>
          <a:lstStyle/>
          <a:p>
            <a:r>
              <a:rPr lang="da-DK" altLang="da-DK" dirty="0" smtClean="0"/>
              <a:t>Kontakt</a:t>
            </a:r>
          </a:p>
        </p:txBody>
      </p:sp>
      <p:sp>
        <p:nvSpPr>
          <p:cNvPr id="132101" name="Rectangle 3"/>
          <p:cNvSpPr>
            <a:spLocks noChangeArrowheads="1"/>
          </p:cNvSpPr>
          <p:nvPr/>
        </p:nvSpPr>
        <p:spPr bwMode="auto">
          <a:xfrm>
            <a:off x="855663" y="1238250"/>
            <a:ext cx="7893050" cy="3774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cs typeface="Arial" charset="0"/>
              </a:defRPr>
            </a:lvl1pPr>
            <a:lvl2pPr marL="742950" indent="-285750" eaLnBrk="0" hangingPunct="0">
              <a:defRPr sz="2400">
                <a:solidFill>
                  <a:schemeClr val="tx1"/>
                </a:solidFill>
                <a:latin typeface="Calibri" pitchFamily="34" charset="0"/>
                <a:cs typeface="Arial" charset="0"/>
              </a:defRPr>
            </a:lvl2pPr>
            <a:lvl3pPr marL="1143000" indent="-228600" eaLnBrk="0" hangingPunct="0">
              <a:defRPr sz="2400">
                <a:solidFill>
                  <a:schemeClr val="tx1"/>
                </a:solidFill>
                <a:latin typeface="Calibri" pitchFamily="34" charset="0"/>
                <a:cs typeface="Arial" charset="0"/>
              </a:defRPr>
            </a:lvl3pPr>
            <a:lvl4pPr marL="1600200" indent="-228600" eaLnBrk="0" hangingPunct="0">
              <a:defRPr sz="2400">
                <a:solidFill>
                  <a:schemeClr val="tx1"/>
                </a:solidFill>
                <a:latin typeface="Calibri" pitchFamily="34" charset="0"/>
                <a:cs typeface="Arial" charset="0"/>
              </a:defRPr>
            </a:lvl4pPr>
            <a:lvl5pPr marL="2057400" indent="-228600" eaLnBrk="0" hangingPunct="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a:lnSpc>
                <a:spcPct val="90000"/>
              </a:lnSpc>
              <a:spcBef>
                <a:spcPct val="40000"/>
              </a:spcBef>
              <a:buClr>
                <a:srgbClr val="000066"/>
              </a:buClr>
              <a:buFont typeface="Wingdings" pitchFamily="2" charset="2"/>
              <a:buNone/>
            </a:pPr>
            <a:r>
              <a:rPr lang="da-DK" altLang="da-DK" sz="1600" b="1" dirty="0" smtClean="0">
                <a:solidFill>
                  <a:srgbClr val="333333"/>
                </a:solidFill>
              </a:rPr>
              <a:t>Ejendomsdata</a:t>
            </a:r>
            <a:r>
              <a:rPr lang="da-DK" altLang="da-DK" sz="1600" b="1" dirty="0" smtClean="0">
                <a:solidFill>
                  <a:srgbClr val="333333"/>
                </a:solidFill>
              </a:rPr>
              <a:t>programmet</a:t>
            </a:r>
            <a:r>
              <a:rPr lang="da-DK" altLang="da-DK" sz="1600" b="1" dirty="0" smtClean="0">
                <a:solidFill>
                  <a:srgbClr val="333333"/>
                </a:solidFill>
              </a:rPr>
              <a:t>:</a:t>
            </a:r>
          </a:p>
          <a:p>
            <a:pPr>
              <a:lnSpc>
                <a:spcPct val="90000"/>
              </a:lnSpc>
              <a:spcBef>
                <a:spcPct val="40000"/>
              </a:spcBef>
              <a:buClr>
                <a:srgbClr val="000066"/>
              </a:buClr>
              <a:buFont typeface="Wingdings" pitchFamily="2" charset="2"/>
              <a:buChar char="q"/>
              <a:tabLst>
                <a:tab pos="1071563" algn="l"/>
                <a:tab pos="2157413" algn="l"/>
              </a:tabLst>
            </a:pPr>
            <a:r>
              <a:rPr lang="da-DK" altLang="da-DK" sz="1600" b="1" dirty="0" smtClean="0">
                <a:solidFill>
                  <a:srgbClr val="333333"/>
                </a:solidFill>
              </a:rPr>
              <a:t> Peter </a:t>
            </a:r>
            <a:r>
              <a:rPr lang="da-DK" altLang="da-DK" sz="1600" b="1" dirty="0" err="1" smtClean="0">
                <a:solidFill>
                  <a:srgbClr val="333333"/>
                </a:solidFill>
              </a:rPr>
              <a:t>knudsen</a:t>
            </a:r>
            <a:r>
              <a:rPr lang="da-DK" altLang="da-DK" sz="1600" dirty="0" smtClean="0">
                <a:solidFill>
                  <a:srgbClr val="333333"/>
                </a:solidFill>
              </a:rPr>
              <a:t>, </a:t>
            </a:r>
            <a:r>
              <a:rPr lang="da-DK" altLang="da-DK" sz="1600" dirty="0">
                <a:solidFill>
                  <a:srgbClr val="333333"/>
                </a:solidFill>
              </a:rPr>
              <a:t>Programleder, </a:t>
            </a:r>
            <a:r>
              <a:rPr lang="da-DK" altLang="da-DK" sz="1600" dirty="0" smtClean="0">
                <a:solidFill>
                  <a:srgbClr val="333333"/>
                </a:solidFill>
              </a:rPr>
              <a:t>SDFE: sdfe</a:t>
            </a:r>
            <a:r>
              <a:rPr lang="da-DK" altLang="da-DK" sz="1600" dirty="0" smtClean="0">
                <a:solidFill>
                  <a:srgbClr val="333333"/>
                </a:solidFill>
                <a:hlinkClick r:id="rId3"/>
              </a:rPr>
              <a:t>@mbbl.dk</a:t>
            </a:r>
            <a:endParaRPr lang="da-DK" altLang="da-DK" sz="1600" dirty="0">
              <a:solidFill>
                <a:srgbClr val="333333"/>
              </a:solidFill>
            </a:endParaRPr>
          </a:p>
          <a:p>
            <a:pPr>
              <a:lnSpc>
                <a:spcPct val="90000"/>
              </a:lnSpc>
              <a:spcBef>
                <a:spcPct val="40000"/>
              </a:spcBef>
              <a:buClr>
                <a:srgbClr val="000066"/>
              </a:buClr>
              <a:buFont typeface="Wingdings" pitchFamily="2" charset="2"/>
              <a:buChar char="q"/>
              <a:tabLst>
                <a:tab pos="1071563" algn="l"/>
                <a:tab pos="2157413" algn="l"/>
              </a:tabLst>
            </a:pPr>
            <a:r>
              <a:rPr lang="da-DK" altLang="da-DK" sz="1600" dirty="0">
                <a:solidFill>
                  <a:srgbClr val="333333"/>
                </a:solidFill>
              </a:rPr>
              <a:t> </a:t>
            </a:r>
            <a:r>
              <a:rPr lang="da-DK" altLang="da-DK" sz="1600" b="1" dirty="0" smtClean="0">
                <a:solidFill>
                  <a:srgbClr val="333333"/>
                </a:solidFill>
              </a:rPr>
              <a:t>Asbjørn Lenbroch</a:t>
            </a:r>
            <a:r>
              <a:rPr lang="da-DK" altLang="da-DK" sz="1600" dirty="0" smtClean="0">
                <a:solidFill>
                  <a:srgbClr val="333333"/>
                </a:solidFill>
              </a:rPr>
              <a:t>, Programkoordinator, </a:t>
            </a:r>
            <a:r>
              <a:rPr lang="da-DK" altLang="da-DK" sz="1600" dirty="0">
                <a:solidFill>
                  <a:srgbClr val="333333"/>
                </a:solidFill>
              </a:rPr>
              <a:t>MBBL: </a:t>
            </a:r>
            <a:r>
              <a:rPr lang="da-DK" altLang="da-DK" sz="1600" dirty="0" smtClean="0">
                <a:solidFill>
                  <a:srgbClr val="333333"/>
                </a:solidFill>
              </a:rPr>
              <a:t>aslen</a:t>
            </a:r>
            <a:r>
              <a:rPr lang="da-DK" altLang="da-DK" sz="1600" dirty="0" smtClean="0">
                <a:solidFill>
                  <a:srgbClr val="333333"/>
                </a:solidFill>
                <a:hlinkClick r:id="rId4"/>
              </a:rPr>
              <a:t>@mbbl.dk</a:t>
            </a:r>
            <a:endParaRPr lang="da-DK" altLang="da-DK" sz="1600" dirty="0" smtClean="0">
              <a:solidFill>
                <a:srgbClr val="333333"/>
              </a:solidFill>
            </a:endParaRPr>
          </a:p>
          <a:p>
            <a:pPr>
              <a:lnSpc>
                <a:spcPct val="90000"/>
              </a:lnSpc>
              <a:spcBef>
                <a:spcPct val="40000"/>
              </a:spcBef>
              <a:buClr>
                <a:srgbClr val="000066"/>
              </a:buClr>
              <a:buFont typeface="Wingdings" pitchFamily="2" charset="2"/>
              <a:buNone/>
              <a:tabLst>
                <a:tab pos="1071563" algn="l"/>
                <a:tab pos="2157413" algn="l"/>
              </a:tabLst>
            </a:pPr>
            <a:r>
              <a:rPr lang="da-DK" altLang="da-DK" sz="1600" dirty="0" smtClean="0">
                <a:solidFill>
                  <a:srgbClr val="333333"/>
                </a:solidFill>
              </a:rPr>
              <a:t>Delprogrammets </a:t>
            </a:r>
            <a:r>
              <a:rPr lang="da-DK" altLang="da-DK" sz="1600" dirty="0" smtClean="0">
                <a:solidFill>
                  <a:srgbClr val="333333"/>
                </a:solidFill>
              </a:rPr>
              <a:t>websted: </a:t>
            </a:r>
            <a:r>
              <a:rPr lang="da-DK" altLang="da-DK" sz="1600" dirty="0" smtClean="0">
                <a:solidFill>
                  <a:srgbClr val="333333"/>
                </a:solidFill>
                <a:hlinkClick r:id="rId5"/>
              </a:rPr>
              <a:t>www.ejendomsdataprogrammet.dk</a:t>
            </a:r>
            <a:r>
              <a:rPr lang="da-DK" altLang="da-DK" sz="1600" dirty="0" smtClean="0">
                <a:solidFill>
                  <a:srgbClr val="333333"/>
                </a:solidFill>
              </a:rPr>
              <a:t> </a:t>
            </a:r>
          </a:p>
          <a:p>
            <a:pPr>
              <a:lnSpc>
                <a:spcPct val="90000"/>
              </a:lnSpc>
              <a:spcBef>
                <a:spcPct val="40000"/>
              </a:spcBef>
              <a:buClr>
                <a:srgbClr val="000066"/>
              </a:buClr>
              <a:buFont typeface="Wingdings" pitchFamily="2" charset="2"/>
              <a:buNone/>
            </a:pPr>
            <a:endParaRPr lang="da-DK" altLang="da-DK" sz="1600" dirty="0">
              <a:solidFill>
                <a:srgbClr val="333333"/>
              </a:solidFill>
            </a:endParaRPr>
          </a:p>
          <a:p>
            <a:pPr>
              <a:lnSpc>
                <a:spcPct val="90000"/>
              </a:lnSpc>
              <a:spcBef>
                <a:spcPct val="40000"/>
              </a:spcBef>
              <a:buClr>
                <a:srgbClr val="000066"/>
              </a:buClr>
              <a:buFont typeface="Wingdings" pitchFamily="2" charset="2"/>
              <a:buNone/>
            </a:pPr>
            <a:endParaRPr lang="da-DK" altLang="da-DK" sz="1600" b="1" dirty="0">
              <a:solidFill>
                <a:srgbClr val="333333"/>
              </a:solidFill>
              <a:latin typeface="Georgia" pitchFamily="18" charset="0"/>
            </a:endParaRPr>
          </a:p>
        </p:txBody>
      </p:sp>
      <p:sp>
        <p:nvSpPr>
          <p:cNvPr id="132105" name="AutoShape 8" descr="9k="/>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cs typeface="Arial" charset="0"/>
              </a:defRPr>
            </a:lvl1pPr>
            <a:lvl2pPr marL="742950" indent="-285750" eaLnBrk="0" hangingPunct="0">
              <a:defRPr sz="2400">
                <a:solidFill>
                  <a:schemeClr val="tx1"/>
                </a:solidFill>
                <a:latin typeface="Calibri" pitchFamily="34" charset="0"/>
                <a:cs typeface="Arial" charset="0"/>
              </a:defRPr>
            </a:lvl2pPr>
            <a:lvl3pPr marL="1143000" indent="-228600" eaLnBrk="0" hangingPunct="0">
              <a:defRPr sz="2400">
                <a:solidFill>
                  <a:schemeClr val="tx1"/>
                </a:solidFill>
                <a:latin typeface="Calibri" pitchFamily="34" charset="0"/>
                <a:cs typeface="Arial" charset="0"/>
              </a:defRPr>
            </a:lvl3pPr>
            <a:lvl4pPr marL="1600200" indent="-228600" eaLnBrk="0" hangingPunct="0">
              <a:defRPr sz="2400">
                <a:solidFill>
                  <a:schemeClr val="tx1"/>
                </a:solidFill>
                <a:latin typeface="Calibri" pitchFamily="34" charset="0"/>
                <a:cs typeface="Arial" charset="0"/>
              </a:defRPr>
            </a:lvl4pPr>
            <a:lvl5pPr marL="2057400" indent="-228600" eaLnBrk="0" hangingPunct="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endParaRPr lang="en-US" altLang="da-DK"/>
          </a:p>
        </p:txBody>
      </p:sp>
      <p:sp>
        <p:nvSpPr>
          <p:cNvPr id="132106" name="AutoShape 10" descr="9k="/>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cs typeface="Arial" charset="0"/>
              </a:defRPr>
            </a:lvl1pPr>
            <a:lvl2pPr marL="742950" indent="-285750" eaLnBrk="0" hangingPunct="0">
              <a:defRPr sz="2400">
                <a:solidFill>
                  <a:schemeClr val="tx1"/>
                </a:solidFill>
                <a:latin typeface="Calibri" pitchFamily="34" charset="0"/>
                <a:cs typeface="Arial" charset="0"/>
              </a:defRPr>
            </a:lvl2pPr>
            <a:lvl3pPr marL="1143000" indent="-228600" eaLnBrk="0" hangingPunct="0">
              <a:defRPr sz="2400">
                <a:solidFill>
                  <a:schemeClr val="tx1"/>
                </a:solidFill>
                <a:latin typeface="Calibri" pitchFamily="34" charset="0"/>
                <a:cs typeface="Arial" charset="0"/>
              </a:defRPr>
            </a:lvl3pPr>
            <a:lvl4pPr marL="1600200" indent="-228600" eaLnBrk="0" hangingPunct="0">
              <a:defRPr sz="2400">
                <a:solidFill>
                  <a:schemeClr val="tx1"/>
                </a:solidFill>
                <a:latin typeface="Calibri" pitchFamily="34" charset="0"/>
                <a:cs typeface="Arial" charset="0"/>
              </a:defRPr>
            </a:lvl4pPr>
            <a:lvl5pPr marL="2057400" indent="-228600" eaLnBrk="0" hangingPunct="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endParaRPr lang="en-US" altLang="da-DK"/>
          </a:p>
        </p:txBody>
      </p:sp>
      <p:sp>
        <p:nvSpPr>
          <p:cNvPr id="132107" name="AutoShape 12" descr="9k="/>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cs typeface="Arial" charset="0"/>
              </a:defRPr>
            </a:lvl1pPr>
            <a:lvl2pPr marL="742950" indent="-285750" eaLnBrk="0" hangingPunct="0">
              <a:defRPr sz="2400">
                <a:solidFill>
                  <a:schemeClr val="tx1"/>
                </a:solidFill>
                <a:latin typeface="Calibri" pitchFamily="34" charset="0"/>
                <a:cs typeface="Arial" charset="0"/>
              </a:defRPr>
            </a:lvl2pPr>
            <a:lvl3pPr marL="1143000" indent="-228600" eaLnBrk="0" hangingPunct="0">
              <a:defRPr sz="2400">
                <a:solidFill>
                  <a:schemeClr val="tx1"/>
                </a:solidFill>
                <a:latin typeface="Calibri" pitchFamily="34" charset="0"/>
                <a:cs typeface="Arial" charset="0"/>
              </a:defRPr>
            </a:lvl3pPr>
            <a:lvl4pPr marL="1600200" indent="-228600" eaLnBrk="0" hangingPunct="0">
              <a:defRPr sz="2400">
                <a:solidFill>
                  <a:schemeClr val="tx1"/>
                </a:solidFill>
                <a:latin typeface="Calibri" pitchFamily="34" charset="0"/>
                <a:cs typeface="Arial" charset="0"/>
              </a:defRPr>
            </a:lvl4pPr>
            <a:lvl5pPr marL="2057400" indent="-228600" eaLnBrk="0" hangingPunct="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endParaRPr lang="en-US" altLang="da-DK"/>
          </a:p>
        </p:txBody>
      </p:sp>
      <p:sp>
        <p:nvSpPr>
          <p:cNvPr id="2" name="Pladsholder til dato 1"/>
          <p:cNvSpPr>
            <a:spLocks noGrp="1"/>
          </p:cNvSpPr>
          <p:nvPr>
            <p:ph type="dt" sz="half" idx="10"/>
          </p:nvPr>
        </p:nvSpPr>
        <p:spPr/>
        <p:txBody>
          <a:bodyPr/>
          <a:lstStyle/>
          <a:p>
            <a:r>
              <a:rPr lang="da-DK" smtClean="0"/>
              <a:t>12.juni 2014</a:t>
            </a:r>
            <a:endParaRPr lang="da-DK"/>
          </a:p>
        </p:txBody>
      </p:sp>
      <p:sp>
        <p:nvSpPr>
          <p:cNvPr id="3" name="Pladsholder til sidefod 2"/>
          <p:cNvSpPr>
            <a:spLocks noGrp="1"/>
          </p:cNvSpPr>
          <p:nvPr>
            <p:ph type="ftr" sz="quarter" idx="11"/>
          </p:nvPr>
        </p:nvSpPr>
        <p:spPr/>
        <p:txBody>
          <a:bodyPr/>
          <a:lstStyle/>
          <a:p>
            <a:r>
              <a:rPr lang="da-DK" smtClean="0"/>
              <a:t>Ejendomsdataprogrammet</a:t>
            </a:r>
            <a:endParaRPr lang="da-DK"/>
          </a:p>
        </p:txBody>
      </p:sp>
      <p:sp>
        <p:nvSpPr>
          <p:cNvPr id="4" name="Pladsholder til diasnummer 3"/>
          <p:cNvSpPr>
            <a:spLocks noGrp="1"/>
          </p:cNvSpPr>
          <p:nvPr>
            <p:ph type="sldNum" sz="quarter" idx="12"/>
          </p:nvPr>
        </p:nvSpPr>
        <p:spPr/>
        <p:txBody>
          <a:bodyPr/>
          <a:lstStyle/>
          <a:p>
            <a:fld id="{810349D8-7C1C-442D-BF78-08BA8593C1E9}" type="slidenum">
              <a:rPr lang="da-DK" smtClean="0"/>
              <a:t>13</a:t>
            </a:fld>
            <a:endParaRPr lang="da-DK"/>
          </a:p>
        </p:txBody>
      </p:sp>
    </p:spTree>
    <p:extLst>
      <p:ext uri="{BB962C8B-B14F-4D97-AF65-F5344CB8AC3E}">
        <p14:creationId xmlns:p14="http://schemas.microsoft.com/office/powerpoint/2010/main" val="112118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er grunddata?</a:t>
            </a:r>
            <a:endParaRPr lang="da-DK" dirty="0"/>
          </a:p>
        </p:txBody>
      </p:sp>
      <p:pic>
        <p:nvPicPr>
          <p:cNvPr id="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2397" y="1927373"/>
            <a:ext cx="504389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felt 7"/>
          <p:cNvSpPr txBox="1"/>
          <p:nvPr/>
        </p:nvSpPr>
        <p:spPr>
          <a:xfrm>
            <a:off x="572441" y="1340768"/>
            <a:ext cx="5402633" cy="400110"/>
          </a:xfrm>
          <a:prstGeom prst="rect">
            <a:avLst/>
          </a:prstGeom>
          <a:noFill/>
        </p:spPr>
        <p:txBody>
          <a:bodyPr wrap="none" rtlCol="0">
            <a:spAutoFit/>
          </a:bodyPr>
          <a:lstStyle/>
          <a:p>
            <a:r>
              <a:rPr lang="da-DK" sz="2000" dirty="0" smtClean="0">
                <a:latin typeface="+mj-lt"/>
              </a:rPr>
              <a:t>- Den offentlige sektors grunddata er data om:</a:t>
            </a:r>
            <a:endParaRPr lang="en-US" sz="2000" dirty="0">
              <a:latin typeface="+mj-lt"/>
            </a:endParaRPr>
          </a:p>
        </p:txBody>
      </p:sp>
    </p:spTree>
    <p:extLst>
      <p:ext uri="{BB962C8B-B14F-4D97-AF65-F5344CB8AC3E}">
        <p14:creationId xmlns:p14="http://schemas.microsoft.com/office/powerpoint/2010/main" val="257243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a-DK" dirty="0" smtClean="0"/>
              <a:t>Baggrund og mål</a:t>
            </a:r>
            <a:endParaRPr lang="en-US" dirty="0"/>
          </a:p>
        </p:txBody>
      </p:sp>
      <p:sp>
        <p:nvSpPr>
          <p:cNvPr id="5" name="Undertitel 4"/>
          <p:cNvSpPr>
            <a:spLocks noGrp="1"/>
          </p:cNvSpPr>
          <p:nvPr>
            <p:ph type="subTitle" idx="1"/>
          </p:nvPr>
        </p:nvSpPr>
        <p:spPr/>
        <p:txBody>
          <a:bodyPr/>
          <a:lstStyle/>
          <a:p>
            <a:endParaRPr lang="en-US"/>
          </a:p>
        </p:txBody>
      </p:sp>
      <p:sp>
        <p:nvSpPr>
          <p:cNvPr id="7" name="Pladsholder til dato 6"/>
          <p:cNvSpPr>
            <a:spLocks noGrp="1"/>
          </p:cNvSpPr>
          <p:nvPr>
            <p:ph type="dt" sz="half" idx="10"/>
          </p:nvPr>
        </p:nvSpPr>
        <p:spPr/>
        <p:txBody>
          <a:bodyPr/>
          <a:lstStyle/>
          <a:p>
            <a:r>
              <a:rPr lang="da-DK" smtClean="0"/>
              <a:t>12.juni 2014</a:t>
            </a:r>
            <a:endParaRPr lang="da-DK"/>
          </a:p>
        </p:txBody>
      </p:sp>
      <p:sp>
        <p:nvSpPr>
          <p:cNvPr id="8" name="Pladsholder til sidefod 7"/>
          <p:cNvSpPr>
            <a:spLocks noGrp="1"/>
          </p:cNvSpPr>
          <p:nvPr>
            <p:ph type="ftr" sz="quarter" idx="11"/>
          </p:nvPr>
        </p:nvSpPr>
        <p:spPr/>
        <p:txBody>
          <a:bodyPr/>
          <a:lstStyle/>
          <a:p>
            <a:r>
              <a:rPr lang="da-DK" smtClean="0"/>
              <a:t>Ejendomsdataprogrammet</a:t>
            </a:r>
            <a:endParaRPr lang="da-DK"/>
          </a:p>
        </p:txBody>
      </p:sp>
      <p:sp>
        <p:nvSpPr>
          <p:cNvPr id="9" name="Pladsholder til diasnummer 8"/>
          <p:cNvSpPr>
            <a:spLocks noGrp="1"/>
          </p:cNvSpPr>
          <p:nvPr>
            <p:ph type="sldNum" sz="quarter" idx="12"/>
          </p:nvPr>
        </p:nvSpPr>
        <p:spPr/>
        <p:txBody>
          <a:bodyPr/>
          <a:lstStyle/>
          <a:p>
            <a:fld id="{810349D8-7C1C-442D-BF78-08BA8593C1E9}" type="slidenum">
              <a:rPr lang="da-DK" smtClean="0"/>
              <a:t>3</a:t>
            </a:fld>
            <a:endParaRPr lang="da-DK"/>
          </a:p>
        </p:txBody>
      </p:sp>
    </p:spTree>
    <p:extLst>
      <p:ext uri="{BB962C8B-B14F-4D97-AF65-F5344CB8AC3E}">
        <p14:creationId xmlns:p14="http://schemas.microsoft.com/office/powerpoint/2010/main" val="207134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Ejendomsdataprogrammet</a:t>
            </a:r>
            <a:endParaRPr lang="da-DK" dirty="0"/>
          </a:p>
        </p:txBody>
      </p:sp>
      <p:pic>
        <p:nvPicPr>
          <p:cNvPr id="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2397" y="1927373"/>
            <a:ext cx="504389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uppe 3"/>
          <p:cNvGrpSpPr/>
          <p:nvPr/>
        </p:nvGrpSpPr>
        <p:grpSpPr>
          <a:xfrm>
            <a:off x="2192397" y="2852936"/>
            <a:ext cx="6701725" cy="1224136"/>
            <a:chOff x="2192397" y="4231629"/>
            <a:chExt cx="6701725" cy="1224136"/>
          </a:xfrm>
        </p:grpSpPr>
        <p:sp>
          <p:nvSpPr>
            <p:cNvPr id="6" name="Tekstfelt 9"/>
            <p:cNvSpPr txBox="1">
              <a:spLocks noChangeArrowheads="1"/>
            </p:cNvSpPr>
            <p:nvPr/>
          </p:nvSpPr>
          <p:spPr bwMode="auto">
            <a:xfrm>
              <a:off x="7236296" y="4581128"/>
              <a:ext cx="16578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da-DK"/>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r>
                <a:rPr lang="da-DK" altLang="da-DK" dirty="0">
                  <a:latin typeface="+mj-lt"/>
                </a:rPr>
                <a:t>Delaftale </a:t>
              </a:r>
              <a:r>
                <a:rPr lang="da-DK" altLang="da-DK" dirty="0" smtClean="0">
                  <a:latin typeface="+mj-lt"/>
                </a:rPr>
                <a:t>1</a:t>
              </a:r>
              <a:endParaRPr lang="da-DK" altLang="da-DK" dirty="0">
                <a:latin typeface="+mj-lt"/>
              </a:endParaRPr>
            </a:p>
          </p:txBody>
        </p:sp>
        <p:sp>
          <p:nvSpPr>
            <p:cNvPr id="5" name="AutoShape 8"/>
            <p:cNvSpPr>
              <a:spLocks noChangeArrowheads="1"/>
            </p:cNvSpPr>
            <p:nvPr/>
          </p:nvSpPr>
          <p:spPr bwMode="auto">
            <a:xfrm>
              <a:off x="2192397" y="4231629"/>
              <a:ext cx="4876800" cy="1224136"/>
            </a:xfrm>
            <a:prstGeom prst="roundRect">
              <a:avLst>
                <a:gd name="adj" fmla="val 16667"/>
              </a:avLst>
            </a:prstGeom>
            <a:noFill/>
            <a:ln w="38100">
              <a:solidFill>
                <a:srgbClr val="0066CC"/>
              </a:solidFill>
              <a:round/>
              <a:headEnd/>
              <a:tailEnd/>
            </a:ln>
            <a:effectLst>
              <a:outerShdw dist="53882" dir="2700000" algn="ctr" rotWithShape="0">
                <a:srgbClr val="000066">
                  <a:alpha val="50000"/>
                </a:srgbClr>
              </a:outerShdw>
            </a:effectLst>
            <a:extLst>
              <a:ext uri="{909E8E84-426E-40DD-AFC4-6F175D3DCCD1}">
                <a14:hiddenFill xmlns:a14="http://schemas.microsoft.com/office/drawing/2010/main">
                  <a:solidFill>
                    <a:schemeClr val="accent1"/>
                  </a:solidFill>
                </a14:hiddenFill>
              </a:ext>
            </a:extLst>
          </p:spPr>
          <p:txBody>
            <a:bodyPr wrap="none" anchor="ctr"/>
            <a:lstStyle>
              <a:lvl1pPr eaLnBrk="0" hangingPunct="0">
                <a:defRPr sz="2400">
                  <a:solidFill>
                    <a:schemeClr val="tx1"/>
                  </a:solidFill>
                  <a:latin typeface="Calibri" pitchFamily="34" charset="0"/>
                  <a:cs typeface="Arial" charset="0"/>
                </a:defRPr>
              </a:lvl1pPr>
              <a:lvl2pPr marL="742950" indent="-285750" eaLnBrk="0" hangingPunct="0">
                <a:defRPr sz="2400">
                  <a:solidFill>
                    <a:schemeClr val="tx1"/>
                  </a:solidFill>
                  <a:latin typeface="Calibri" pitchFamily="34" charset="0"/>
                  <a:cs typeface="Arial" charset="0"/>
                </a:defRPr>
              </a:lvl2pPr>
              <a:lvl3pPr marL="1143000" indent="-228600" eaLnBrk="0" hangingPunct="0">
                <a:defRPr sz="2400">
                  <a:solidFill>
                    <a:schemeClr val="tx1"/>
                  </a:solidFill>
                  <a:latin typeface="Calibri" pitchFamily="34" charset="0"/>
                  <a:cs typeface="Arial" charset="0"/>
                </a:defRPr>
              </a:lvl3pPr>
              <a:lvl4pPr marL="1600200" indent="-228600" eaLnBrk="0" hangingPunct="0">
                <a:defRPr sz="2400">
                  <a:solidFill>
                    <a:schemeClr val="tx1"/>
                  </a:solidFill>
                  <a:latin typeface="Calibri" pitchFamily="34" charset="0"/>
                  <a:cs typeface="Arial" charset="0"/>
                </a:defRPr>
              </a:lvl4pPr>
              <a:lvl5pPr marL="2057400" indent="-228600" eaLnBrk="0" hangingPunct="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endParaRPr lang="da-DK" altLang="da-DK" dirty="0"/>
            </a:p>
          </p:txBody>
        </p:sp>
      </p:grpSp>
      <p:sp>
        <p:nvSpPr>
          <p:cNvPr id="3" name="Tekstfelt 2"/>
          <p:cNvSpPr txBox="1"/>
          <p:nvPr/>
        </p:nvSpPr>
        <p:spPr>
          <a:xfrm>
            <a:off x="572441" y="1340768"/>
            <a:ext cx="6758581" cy="400110"/>
          </a:xfrm>
          <a:prstGeom prst="rect">
            <a:avLst/>
          </a:prstGeom>
          <a:noFill/>
        </p:spPr>
        <p:txBody>
          <a:bodyPr wrap="none" rtlCol="0">
            <a:spAutoFit/>
          </a:bodyPr>
          <a:lstStyle/>
          <a:p>
            <a:r>
              <a:rPr lang="da-DK" sz="2000" dirty="0" smtClean="0">
                <a:latin typeface="+mj-lt"/>
              </a:rPr>
              <a:t>- Indgår som delprogram </a:t>
            </a:r>
            <a:r>
              <a:rPr lang="da-DK" sz="2000" dirty="0">
                <a:latin typeface="+mj-lt"/>
              </a:rPr>
              <a:t>1</a:t>
            </a:r>
            <a:r>
              <a:rPr lang="da-DK" sz="2000" dirty="0" smtClean="0">
                <a:latin typeface="+mj-lt"/>
              </a:rPr>
              <a:t> </a:t>
            </a:r>
            <a:r>
              <a:rPr lang="da-DK" sz="2000" dirty="0">
                <a:latin typeface="+mj-lt"/>
              </a:rPr>
              <a:t>(</a:t>
            </a:r>
            <a:r>
              <a:rPr lang="da-DK" sz="2000" dirty="0" smtClean="0">
                <a:latin typeface="+mj-lt"/>
              </a:rPr>
              <a:t>GD1) i Grunddataprogrammet</a:t>
            </a:r>
            <a:endParaRPr lang="en-US" sz="2000" dirty="0">
              <a:latin typeface="+mj-lt"/>
            </a:endParaRPr>
          </a:p>
        </p:txBody>
      </p:sp>
    </p:spTree>
    <p:extLst>
      <p:ext uri="{BB962C8B-B14F-4D97-AF65-F5344CB8AC3E}">
        <p14:creationId xmlns:p14="http://schemas.microsoft.com/office/powerpoint/2010/main" val="59765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pe 12"/>
          <p:cNvGrpSpPr/>
          <p:nvPr/>
        </p:nvGrpSpPr>
        <p:grpSpPr>
          <a:xfrm>
            <a:off x="92368" y="2381906"/>
            <a:ext cx="4913236" cy="4167806"/>
            <a:chOff x="-247828" y="2690194"/>
            <a:chExt cx="4913236" cy="4167806"/>
          </a:xfrm>
        </p:grpSpPr>
        <p:grpSp>
          <p:nvGrpSpPr>
            <p:cNvPr id="11" name="Gruppe 10"/>
            <p:cNvGrpSpPr/>
            <p:nvPr/>
          </p:nvGrpSpPr>
          <p:grpSpPr>
            <a:xfrm>
              <a:off x="-247828" y="2690194"/>
              <a:ext cx="4674054" cy="4167806"/>
              <a:chOff x="-247828" y="2690194"/>
              <a:chExt cx="4674054" cy="4167806"/>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82" y="2690194"/>
                <a:ext cx="4314544" cy="3906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ktangel 3"/>
              <p:cNvSpPr/>
              <p:nvPr/>
            </p:nvSpPr>
            <p:spPr bwMode="auto">
              <a:xfrm>
                <a:off x="-247828" y="5623133"/>
                <a:ext cx="1375873" cy="1234867"/>
              </a:xfrm>
              <a:prstGeom prst="rect">
                <a:avLst/>
              </a:prstGeom>
              <a:solidFill>
                <a:schemeClr val="bg1"/>
              </a:solidFill>
              <a:ln>
                <a:noFill/>
              </a:ln>
              <a:effectLst/>
              <a:extLst/>
            </p:spPr>
            <p:txBody>
              <a:bodyPr vert="horz" wrap="non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grpSp>
        <p:sp>
          <p:nvSpPr>
            <p:cNvPr id="12" name="Rektangel 11"/>
            <p:cNvSpPr/>
            <p:nvPr/>
          </p:nvSpPr>
          <p:spPr bwMode="auto">
            <a:xfrm>
              <a:off x="78660" y="2750574"/>
              <a:ext cx="4586748" cy="3864065"/>
            </a:xfrm>
            <a:prstGeom prst="rect">
              <a:avLst/>
            </a:prstGeom>
            <a:noFill/>
            <a:ln w="76200" cap="flat" cmpd="sng" algn="ctr">
              <a:solidFill>
                <a:srgbClr val="00B0F0"/>
              </a:solidFill>
              <a:prstDash val="solid"/>
              <a:round/>
              <a:headEnd type="none" w="med" len="med"/>
              <a:tailEnd type="none" w="med" len="med"/>
            </a:ln>
            <a:effectLst/>
            <a:scene3d>
              <a:camera prst="orthographicFront"/>
              <a:lightRig rig="threePt" dir="t"/>
            </a:scene3d>
            <a:sp3d>
              <a:bevelT/>
            </a:sp3d>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grpSp>
      <p:sp>
        <p:nvSpPr>
          <p:cNvPr id="5" name="Titel 4"/>
          <p:cNvSpPr>
            <a:spLocks noGrp="1"/>
          </p:cNvSpPr>
          <p:nvPr>
            <p:ph type="title"/>
          </p:nvPr>
        </p:nvSpPr>
        <p:spPr>
          <a:xfrm>
            <a:off x="467253" y="908720"/>
            <a:ext cx="8229600" cy="576262"/>
          </a:xfrm>
        </p:spPr>
        <p:txBody>
          <a:bodyPr>
            <a:normAutofit fontScale="90000"/>
          </a:bodyPr>
          <a:lstStyle/>
          <a:p>
            <a:r>
              <a:rPr lang="da-DK" sz="2400" dirty="0" smtClean="0"/>
              <a:t>Grunddataprogrammets delaftale 1</a:t>
            </a:r>
            <a:r>
              <a:rPr lang="da-DK" sz="2400" dirty="0"/>
              <a:t/>
            </a:r>
            <a:br>
              <a:rPr lang="da-DK" sz="2400" dirty="0"/>
            </a:br>
            <a:r>
              <a:rPr lang="da-DK" sz="1200" dirty="0" smtClean="0"/>
              <a:t>  </a:t>
            </a:r>
            <a:r>
              <a:rPr lang="da-DK" sz="2400" dirty="0" smtClean="0"/>
              <a:t/>
            </a:r>
            <a:br>
              <a:rPr lang="da-DK" sz="2400" dirty="0" smtClean="0"/>
            </a:br>
            <a:r>
              <a:rPr lang="da-DK" sz="2400" b="0" dirty="0"/>
              <a:t>Ejendomsdataprogrammet</a:t>
            </a:r>
          </a:p>
        </p:txBody>
      </p:sp>
      <p:sp>
        <p:nvSpPr>
          <p:cNvPr id="2" name="Undertitel 1"/>
          <p:cNvSpPr>
            <a:spLocks noGrp="1"/>
          </p:cNvSpPr>
          <p:nvPr>
            <p:ph type="subTitle" idx="4294967295"/>
          </p:nvPr>
        </p:nvSpPr>
        <p:spPr>
          <a:xfrm>
            <a:off x="5678203" y="2710917"/>
            <a:ext cx="2617787" cy="476250"/>
          </a:xfrm>
        </p:spPr>
        <p:txBody>
          <a:bodyPr/>
          <a:lstStyle/>
          <a:p>
            <a:pPr marL="0" indent="0" algn="ctr">
              <a:buNone/>
            </a:pPr>
            <a:r>
              <a:rPr lang="da-DK" sz="2000" b="1" dirty="0" smtClean="0"/>
              <a:t>Aftalens parter</a:t>
            </a:r>
          </a:p>
          <a:p>
            <a:pPr algn="ctr"/>
            <a:endParaRPr lang="da-DK" sz="2000" dirty="0" smtClean="0"/>
          </a:p>
          <a:p>
            <a:pPr algn="ctr"/>
            <a:endParaRPr lang="da-DK" sz="2000" dirty="0"/>
          </a:p>
          <a:p>
            <a:pPr algn="ctr"/>
            <a:endParaRPr lang="da-DK" sz="2000" dirty="0" smtClean="0"/>
          </a:p>
          <a:p>
            <a:pPr algn="ctr"/>
            <a:endParaRPr lang="da-DK" sz="2000" dirty="0"/>
          </a:p>
        </p:txBody>
      </p:sp>
      <p:sp>
        <p:nvSpPr>
          <p:cNvPr id="3" name="Afrundet rektangel 2"/>
          <p:cNvSpPr/>
          <p:nvPr/>
        </p:nvSpPr>
        <p:spPr bwMode="auto">
          <a:xfrm>
            <a:off x="883815" y="3610832"/>
            <a:ext cx="3403059" cy="1234039"/>
          </a:xfrm>
          <a:prstGeom prst="roundRect">
            <a:avLst/>
          </a:prstGeom>
          <a:noFill/>
          <a:ln w="44450" cap="flat" cmpd="sng" algn="ctr">
            <a:solidFill>
              <a:srgbClr val="FF0000"/>
            </a:solidFill>
            <a:prstDash val="sysDot"/>
            <a:round/>
            <a:headEnd type="none" w="med" len="med"/>
            <a:tailEnd type="none" w="med" len="med"/>
          </a:ln>
          <a:effectLst/>
          <a:extLst>
            <a:ext uri="{909E8E84-426E-40DD-AFC4-6F175D3DCCD1}">
              <a14:hiddenFill xmlns:a14="http://schemas.microsoft.com/office/drawing/2010/main">
                <a:solidFill>
                  <a:schemeClr val="bg1"/>
                </a:solidFill>
              </a14:hiddenFill>
            </a:ex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7" name="Rectangle 8">
            <a:hlinkClick r:id="rId4"/>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endParaRPr lang="da-DK"/>
          </a:p>
        </p:txBody>
      </p:sp>
      <p:sp>
        <p:nvSpPr>
          <p:cNvPr id="8" name="Rectangle 9">
            <a:hlinkClick r:id="rId4"/>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endParaRPr lang="da-DK"/>
          </a:p>
        </p:txBody>
      </p:sp>
      <p:grpSp>
        <p:nvGrpSpPr>
          <p:cNvPr id="14" name="Gruppe 13"/>
          <p:cNvGrpSpPr/>
          <p:nvPr/>
        </p:nvGrpSpPr>
        <p:grpSpPr>
          <a:xfrm>
            <a:off x="5764576" y="3111579"/>
            <a:ext cx="2403864" cy="3234485"/>
            <a:chOff x="5764576" y="3221650"/>
            <a:chExt cx="2403864" cy="3234485"/>
          </a:xfrm>
        </p:grpSpPr>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4576" y="5987966"/>
              <a:ext cx="2403864" cy="468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2087" y="3221650"/>
              <a:ext cx="1471647" cy="468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02415" y="5458832"/>
              <a:ext cx="925191" cy="48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00636" y="4908746"/>
              <a:ext cx="568373" cy="528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0" descr="C:\Users\B001115\Desktop\logo_tinglysning[1].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93690" y="4291710"/>
              <a:ext cx="750209" cy="568340"/>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Rektangel 9"/>
          <p:cNvSpPr/>
          <p:nvPr/>
        </p:nvSpPr>
        <p:spPr bwMode="auto">
          <a:xfrm>
            <a:off x="5495235" y="2533776"/>
            <a:ext cx="2979173" cy="3864065"/>
          </a:xfrm>
          <a:prstGeom prst="rect">
            <a:avLst/>
          </a:prstGeom>
          <a:noFill/>
          <a:ln w="76200" cap="flat" cmpd="sng" algn="ctr">
            <a:solidFill>
              <a:srgbClr val="FF0000"/>
            </a:solidFill>
            <a:prstDash val="solid"/>
            <a:round/>
            <a:headEnd type="none" w="med" len="med"/>
            <a:tailEnd type="none" w="med" len="med"/>
          </a:ln>
          <a:effectLst/>
          <a:scene3d>
            <a:camera prst="orthographicFront"/>
            <a:lightRig rig="threePt" dir="t"/>
          </a:scene3d>
          <a:sp3d>
            <a:bevelT/>
          </a:sp3d>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vert="horz" wrap="square" lIns="54000" tIns="72000" rIns="54000" bIns="72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Calibri" pitchFamily="34" charset="0"/>
            </a:endParaRPr>
          </a:p>
        </p:txBody>
      </p:sp>
      <p:sp>
        <p:nvSpPr>
          <p:cNvPr id="16" name="Pladsholder til dato 15"/>
          <p:cNvSpPr>
            <a:spLocks noGrp="1"/>
          </p:cNvSpPr>
          <p:nvPr>
            <p:ph type="dt" sz="half" idx="10"/>
          </p:nvPr>
        </p:nvSpPr>
        <p:spPr/>
        <p:txBody>
          <a:bodyPr/>
          <a:lstStyle/>
          <a:p>
            <a:pPr>
              <a:defRPr/>
            </a:pPr>
            <a:r>
              <a:rPr lang="da-DK" smtClean="0"/>
              <a:t>12.juni 2014</a:t>
            </a:r>
            <a:endParaRPr lang="da-DK"/>
          </a:p>
        </p:txBody>
      </p:sp>
      <p:sp>
        <p:nvSpPr>
          <p:cNvPr id="6" name="Pladsholder til sidefod 5"/>
          <p:cNvSpPr>
            <a:spLocks noGrp="1"/>
          </p:cNvSpPr>
          <p:nvPr>
            <p:ph type="ftr" sz="quarter" idx="11"/>
          </p:nvPr>
        </p:nvSpPr>
        <p:spPr/>
        <p:txBody>
          <a:bodyPr/>
          <a:lstStyle/>
          <a:p>
            <a:pPr>
              <a:defRPr/>
            </a:pPr>
            <a:r>
              <a:rPr lang="da-DK" smtClean="0"/>
              <a:t>Ejendomsdataprogrammet</a:t>
            </a:r>
            <a:endParaRPr lang="da-DK"/>
          </a:p>
        </p:txBody>
      </p:sp>
      <p:sp>
        <p:nvSpPr>
          <p:cNvPr id="9" name="Pladsholder til diasnummer 8"/>
          <p:cNvSpPr>
            <a:spLocks noGrp="1"/>
          </p:cNvSpPr>
          <p:nvPr>
            <p:ph type="sldNum" sz="quarter" idx="12"/>
          </p:nvPr>
        </p:nvSpPr>
        <p:spPr/>
        <p:txBody>
          <a:bodyPr/>
          <a:lstStyle/>
          <a:p>
            <a:pPr>
              <a:defRPr/>
            </a:pPr>
            <a:fld id="{CBF1AB46-FA4B-4A59-B3B3-84FE949474FA}" type="slidenum">
              <a:rPr lang="da-DK" smtClean="0"/>
              <a:pPr>
                <a:defRPr/>
              </a:pPr>
              <a:t>5</a:t>
            </a:fld>
            <a:endParaRPr lang="da-DK"/>
          </a:p>
        </p:txBody>
      </p:sp>
      <p:pic>
        <p:nvPicPr>
          <p:cNvPr id="15"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60218" y="3662756"/>
            <a:ext cx="1435384" cy="476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268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par>
                                <p:cTn id="27" presetID="53" presetClass="entr" presetSubtype="16"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45093"/>
            <a:ext cx="8229600" cy="576262"/>
          </a:xfrm>
        </p:spPr>
        <p:txBody>
          <a:bodyPr/>
          <a:lstStyle/>
          <a:p>
            <a:r>
              <a:rPr lang="da-DK" sz="2400" dirty="0" smtClean="0"/>
              <a:t>Ejendomsdataprogrammets mål </a:t>
            </a:r>
            <a:endParaRPr lang="da-DK" sz="2400" dirty="0"/>
          </a:p>
        </p:txBody>
      </p:sp>
      <p:sp>
        <p:nvSpPr>
          <p:cNvPr id="3" name="Pladsholder til indhold 2"/>
          <p:cNvSpPr>
            <a:spLocks noGrp="1"/>
          </p:cNvSpPr>
          <p:nvPr>
            <p:ph idx="1"/>
          </p:nvPr>
        </p:nvSpPr>
        <p:spPr>
          <a:xfrm>
            <a:off x="291549" y="1638514"/>
            <a:ext cx="8693426" cy="2205353"/>
          </a:xfrm>
        </p:spPr>
        <p:txBody>
          <a:bodyPr/>
          <a:lstStyle/>
          <a:p>
            <a:r>
              <a:rPr lang="da-DK" sz="2000" dirty="0" smtClean="0"/>
              <a:t>Registerdelen af ESR afvikles og erstattes af:</a:t>
            </a:r>
          </a:p>
          <a:p>
            <a:pPr lvl="1"/>
            <a:r>
              <a:rPr lang="da-DK" sz="1800" dirty="0" smtClean="0"/>
              <a:t>Ny Ejerfortegnelse</a:t>
            </a:r>
          </a:p>
          <a:p>
            <a:pPr lvl="1"/>
            <a:r>
              <a:rPr lang="da-DK" sz="1800" dirty="0" smtClean="0"/>
              <a:t>Alle typer fast ejendom registreres ensartet i Matriklen.</a:t>
            </a:r>
          </a:p>
          <a:p>
            <a:r>
              <a:rPr lang="da-DK" sz="2000" dirty="0" smtClean="0"/>
              <a:t>Matriklen, BBR, </a:t>
            </a:r>
            <a:r>
              <a:rPr lang="da-DK" sz="2000" dirty="0" err="1" smtClean="0"/>
              <a:t>Ejerfortegnelsen</a:t>
            </a:r>
            <a:r>
              <a:rPr lang="da-DK" sz="2000" dirty="0" smtClean="0"/>
              <a:t> og Tingbogen anvender samme ejendomsbegreb.</a:t>
            </a:r>
          </a:p>
          <a:p>
            <a:r>
              <a:rPr lang="da-DK" sz="2000" dirty="0" smtClean="0"/>
              <a:t>Tidlig og entydig identifikation af faste ejendomme og deres bestanddele.</a:t>
            </a:r>
          </a:p>
          <a:p>
            <a:endParaRPr lang="da-DK" sz="2000" dirty="0" smtClean="0"/>
          </a:p>
        </p:txBody>
      </p:sp>
      <p:sp>
        <p:nvSpPr>
          <p:cNvPr id="10" name="Titel 1"/>
          <p:cNvSpPr txBox="1">
            <a:spLocks/>
          </p:cNvSpPr>
          <p:nvPr/>
        </p:nvSpPr>
        <p:spPr bwMode="auto">
          <a:xfrm>
            <a:off x="218291" y="4122544"/>
            <a:ext cx="8637841"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4600"/>
                </a:solidFill>
                <a:latin typeface="+mj-lt"/>
                <a:ea typeface="+mj-ea"/>
                <a:cs typeface="+mj-cs"/>
              </a:defRPr>
            </a:lvl1pPr>
            <a:lvl2pPr algn="ctr" rtl="0" eaLnBrk="0" fontAlgn="base" hangingPunct="0">
              <a:spcBef>
                <a:spcPct val="0"/>
              </a:spcBef>
              <a:spcAft>
                <a:spcPct val="0"/>
              </a:spcAft>
              <a:defRPr sz="2800" b="1">
                <a:solidFill>
                  <a:srgbClr val="004600"/>
                </a:solidFill>
                <a:latin typeface="Calibri" pitchFamily="34" charset="0"/>
              </a:defRPr>
            </a:lvl2pPr>
            <a:lvl3pPr algn="ctr" rtl="0" eaLnBrk="0" fontAlgn="base" hangingPunct="0">
              <a:spcBef>
                <a:spcPct val="0"/>
              </a:spcBef>
              <a:spcAft>
                <a:spcPct val="0"/>
              </a:spcAft>
              <a:defRPr sz="2800" b="1">
                <a:solidFill>
                  <a:srgbClr val="004600"/>
                </a:solidFill>
                <a:latin typeface="Calibri" pitchFamily="34" charset="0"/>
              </a:defRPr>
            </a:lvl3pPr>
            <a:lvl4pPr algn="ctr" rtl="0" eaLnBrk="0" fontAlgn="base" hangingPunct="0">
              <a:spcBef>
                <a:spcPct val="0"/>
              </a:spcBef>
              <a:spcAft>
                <a:spcPct val="0"/>
              </a:spcAft>
              <a:defRPr sz="2800" b="1">
                <a:solidFill>
                  <a:srgbClr val="004600"/>
                </a:solidFill>
                <a:latin typeface="Calibri" pitchFamily="34" charset="0"/>
              </a:defRPr>
            </a:lvl4pPr>
            <a:lvl5pPr algn="ctr" rtl="0" eaLnBrk="0" fontAlgn="base" hangingPunct="0">
              <a:spcBef>
                <a:spcPct val="0"/>
              </a:spcBef>
              <a:spcAft>
                <a:spcPct val="0"/>
              </a:spcAft>
              <a:defRPr sz="2800" b="1">
                <a:solidFill>
                  <a:srgbClr val="004600"/>
                </a:solidFill>
                <a:latin typeface="Calibri" pitchFamily="34" charset="0"/>
              </a:defRPr>
            </a:lvl5pPr>
            <a:lvl6pPr marL="457200" algn="ctr" rtl="0" fontAlgn="base">
              <a:spcBef>
                <a:spcPct val="0"/>
              </a:spcBef>
              <a:spcAft>
                <a:spcPct val="0"/>
              </a:spcAft>
              <a:defRPr sz="2800" b="1">
                <a:solidFill>
                  <a:srgbClr val="004600"/>
                </a:solidFill>
                <a:latin typeface="Calibri" pitchFamily="34" charset="0"/>
              </a:defRPr>
            </a:lvl6pPr>
            <a:lvl7pPr marL="914400" algn="ctr" rtl="0" fontAlgn="base">
              <a:spcBef>
                <a:spcPct val="0"/>
              </a:spcBef>
              <a:spcAft>
                <a:spcPct val="0"/>
              </a:spcAft>
              <a:defRPr sz="2800" b="1">
                <a:solidFill>
                  <a:srgbClr val="004600"/>
                </a:solidFill>
                <a:latin typeface="Calibri" pitchFamily="34" charset="0"/>
              </a:defRPr>
            </a:lvl7pPr>
            <a:lvl8pPr marL="1371600" algn="ctr" rtl="0" fontAlgn="base">
              <a:spcBef>
                <a:spcPct val="0"/>
              </a:spcBef>
              <a:spcAft>
                <a:spcPct val="0"/>
              </a:spcAft>
              <a:defRPr sz="2800" b="1">
                <a:solidFill>
                  <a:srgbClr val="004600"/>
                </a:solidFill>
                <a:latin typeface="Calibri" pitchFamily="34" charset="0"/>
              </a:defRPr>
            </a:lvl8pPr>
            <a:lvl9pPr marL="1828800" algn="ctr" rtl="0" fontAlgn="base">
              <a:spcBef>
                <a:spcPct val="0"/>
              </a:spcBef>
              <a:spcAft>
                <a:spcPct val="0"/>
              </a:spcAft>
              <a:defRPr sz="2800" b="1">
                <a:solidFill>
                  <a:srgbClr val="004600"/>
                </a:solidFill>
                <a:latin typeface="Calibri" pitchFamily="34" charset="0"/>
              </a:defRPr>
            </a:lvl9pPr>
          </a:lstStyle>
          <a:p>
            <a:r>
              <a:rPr lang="da-DK" sz="2000" kern="0" dirty="0" smtClean="0"/>
              <a:t>Ved siden af Ejendomsdataprogrammets etablerer KL/</a:t>
            </a:r>
            <a:r>
              <a:rPr lang="da-DK" sz="2000" kern="0" dirty="0" err="1" smtClean="0"/>
              <a:t>Kombit</a:t>
            </a:r>
            <a:r>
              <a:rPr lang="da-DK" sz="2000" kern="0" dirty="0" smtClean="0"/>
              <a:t> erstatninger for: </a:t>
            </a:r>
            <a:endParaRPr lang="da-DK" sz="2000" kern="0" dirty="0"/>
          </a:p>
        </p:txBody>
      </p:sp>
      <p:sp>
        <p:nvSpPr>
          <p:cNvPr id="11" name="Pladsholder til indhold 2"/>
          <p:cNvSpPr txBox="1">
            <a:spLocks/>
          </p:cNvSpPr>
          <p:nvPr/>
        </p:nvSpPr>
        <p:spPr bwMode="auto">
          <a:xfrm>
            <a:off x="302962" y="4637757"/>
            <a:ext cx="8693426" cy="3306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66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Arial" charset="0"/>
              <a:buChar char="–"/>
              <a:defRPr sz="2000">
                <a:solidFill>
                  <a:schemeClr val="tx1"/>
                </a:solidFill>
                <a:latin typeface="+mn-lt"/>
              </a:defRPr>
            </a:lvl2pPr>
            <a:lvl3pPr marL="1143000" indent="-228600" algn="l" rtl="0" eaLnBrk="0" fontAlgn="base" hangingPunct="0">
              <a:spcBef>
                <a:spcPct val="20000"/>
              </a:spcBef>
              <a:spcAft>
                <a:spcPct val="0"/>
              </a:spcAft>
              <a:buClr>
                <a:srgbClr val="339933"/>
              </a:buClr>
              <a:buChar char="•"/>
              <a:defRPr>
                <a:solidFill>
                  <a:schemeClr val="tx1"/>
                </a:solidFill>
                <a:latin typeface="+mn-lt"/>
              </a:defRPr>
            </a:lvl3pPr>
            <a:lvl4pPr marL="1600200" indent="-228600" algn="l" rtl="0" eaLnBrk="0" fontAlgn="base" hangingPunct="0">
              <a:spcBef>
                <a:spcPct val="20000"/>
              </a:spcBef>
              <a:spcAft>
                <a:spcPct val="0"/>
              </a:spcAft>
              <a:buClr>
                <a:srgbClr val="339933"/>
              </a:buClr>
              <a:buChar char="–"/>
              <a:defRPr sz="1600">
                <a:solidFill>
                  <a:schemeClr val="tx1"/>
                </a:solidFill>
                <a:latin typeface="+mn-lt"/>
              </a:defRPr>
            </a:lvl4pPr>
            <a:lvl5pPr marL="2057400" indent="-228600" algn="l" rtl="0" eaLnBrk="0" fontAlgn="base" hangingPunct="0">
              <a:spcBef>
                <a:spcPct val="20000"/>
              </a:spcBef>
              <a:spcAft>
                <a:spcPct val="0"/>
              </a:spcAft>
              <a:buClr>
                <a:srgbClr val="339933"/>
              </a:buClr>
              <a:buChar char="»"/>
              <a:defRPr sz="1600">
                <a:solidFill>
                  <a:schemeClr val="tx1"/>
                </a:solidFill>
                <a:latin typeface="+mn-lt"/>
              </a:defRPr>
            </a:lvl5pPr>
            <a:lvl6pPr marL="2514600" indent="-228600" algn="l" rtl="0" fontAlgn="base">
              <a:spcBef>
                <a:spcPct val="20000"/>
              </a:spcBef>
              <a:spcAft>
                <a:spcPct val="0"/>
              </a:spcAft>
              <a:buClr>
                <a:srgbClr val="339933"/>
              </a:buClr>
              <a:buChar char="»"/>
              <a:defRPr sz="1600">
                <a:solidFill>
                  <a:schemeClr val="tx1"/>
                </a:solidFill>
                <a:latin typeface="+mn-lt"/>
              </a:defRPr>
            </a:lvl6pPr>
            <a:lvl7pPr marL="2971800" indent="-228600" algn="l" rtl="0" fontAlgn="base">
              <a:spcBef>
                <a:spcPct val="20000"/>
              </a:spcBef>
              <a:spcAft>
                <a:spcPct val="0"/>
              </a:spcAft>
              <a:buClr>
                <a:srgbClr val="339933"/>
              </a:buClr>
              <a:buChar char="»"/>
              <a:defRPr sz="1600">
                <a:solidFill>
                  <a:schemeClr val="tx1"/>
                </a:solidFill>
                <a:latin typeface="+mn-lt"/>
              </a:defRPr>
            </a:lvl7pPr>
            <a:lvl8pPr marL="3429000" indent="-228600" algn="l" rtl="0" fontAlgn="base">
              <a:spcBef>
                <a:spcPct val="20000"/>
              </a:spcBef>
              <a:spcAft>
                <a:spcPct val="0"/>
              </a:spcAft>
              <a:buClr>
                <a:srgbClr val="339933"/>
              </a:buClr>
              <a:buChar char="»"/>
              <a:defRPr sz="1600">
                <a:solidFill>
                  <a:schemeClr val="tx1"/>
                </a:solidFill>
                <a:latin typeface="+mn-lt"/>
              </a:defRPr>
            </a:lvl8pPr>
            <a:lvl9pPr marL="3886200" indent="-228600" algn="l" rtl="0" fontAlgn="base">
              <a:spcBef>
                <a:spcPct val="20000"/>
              </a:spcBef>
              <a:spcAft>
                <a:spcPct val="0"/>
              </a:spcAft>
              <a:buClr>
                <a:srgbClr val="339933"/>
              </a:buClr>
              <a:buChar char="»"/>
              <a:defRPr sz="1600">
                <a:solidFill>
                  <a:schemeClr val="tx1"/>
                </a:solidFill>
                <a:latin typeface="+mn-lt"/>
              </a:defRPr>
            </a:lvl9pPr>
          </a:lstStyle>
          <a:p>
            <a:r>
              <a:rPr lang="da-DK" sz="2000" kern="0" dirty="0" smtClean="0"/>
              <a:t>Nuværende kommunale ejendomsskattesystemer </a:t>
            </a:r>
          </a:p>
          <a:p>
            <a:pPr lvl="1"/>
            <a:r>
              <a:rPr lang="da-DK" sz="1800" kern="0" dirty="0" smtClean="0"/>
              <a:t>Ejendomsskat</a:t>
            </a:r>
          </a:p>
          <a:p>
            <a:pPr lvl="1"/>
            <a:r>
              <a:rPr lang="da-DK" sz="1800" kern="0" dirty="0" smtClean="0"/>
              <a:t>Ejendomsrelaterede bidrag</a:t>
            </a:r>
          </a:p>
          <a:p>
            <a:pPr lvl="1"/>
            <a:r>
              <a:rPr lang="da-DK" sz="1800" kern="0" dirty="0" smtClean="0"/>
              <a:t>Øvrige opkrævninger vedr. fast ejendom</a:t>
            </a:r>
            <a:endParaRPr lang="da-DK" kern="0" dirty="0" smtClean="0"/>
          </a:p>
          <a:p>
            <a:endParaRPr lang="da-DK" sz="2000" kern="0" dirty="0" smtClean="0"/>
          </a:p>
        </p:txBody>
      </p:sp>
    </p:spTree>
    <p:extLst>
      <p:ext uri="{BB962C8B-B14F-4D97-AF65-F5344CB8AC3E}">
        <p14:creationId xmlns:p14="http://schemas.microsoft.com/office/powerpoint/2010/main" val="237969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92696"/>
            <a:ext cx="8229600" cy="576262"/>
          </a:xfrm>
        </p:spPr>
        <p:txBody>
          <a:bodyPr>
            <a:normAutofit fontScale="90000"/>
          </a:bodyPr>
          <a:lstStyle/>
          <a:p>
            <a:r>
              <a:rPr lang="da-DK" dirty="0" smtClean="0"/>
              <a:t>Ejendomsdataprogrammets rationale</a:t>
            </a:r>
            <a:endParaRPr lang="da-DK" dirty="0"/>
          </a:p>
        </p:txBody>
      </p:sp>
      <p:sp>
        <p:nvSpPr>
          <p:cNvPr id="3" name="Pladsholder til dato 2"/>
          <p:cNvSpPr>
            <a:spLocks noGrp="1"/>
          </p:cNvSpPr>
          <p:nvPr>
            <p:ph type="dt" sz="half" idx="10"/>
          </p:nvPr>
        </p:nvSpPr>
        <p:spPr/>
        <p:txBody>
          <a:bodyPr/>
          <a:lstStyle/>
          <a:p>
            <a:pPr>
              <a:defRPr/>
            </a:pPr>
            <a:r>
              <a:rPr lang="da-DK" smtClean="0"/>
              <a:t>12.juni 2014</a:t>
            </a:r>
            <a:endParaRPr lang="da-DK"/>
          </a:p>
        </p:txBody>
      </p:sp>
      <p:sp>
        <p:nvSpPr>
          <p:cNvPr id="4" name="Pladsholder til sidefod 3"/>
          <p:cNvSpPr>
            <a:spLocks noGrp="1"/>
          </p:cNvSpPr>
          <p:nvPr>
            <p:ph type="ftr" sz="quarter" idx="11"/>
          </p:nvPr>
        </p:nvSpPr>
        <p:spPr/>
        <p:txBody>
          <a:bodyPr/>
          <a:lstStyle/>
          <a:p>
            <a:pPr>
              <a:defRPr/>
            </a:pPr>
            <a:r>
              <a:rPr lang="da-DK" smtClean="0"/>
              <a:t>Ejendomsdataprogrammet</a:t>
            </a:r>
            <a:endParaRPr lang="da-DK"/>
          </a:p>
        </p:txBody>
      </p:sp>
      <p:sp>
        <p:nvSpPr>
          <p:cNvPr id="5" name="Pladsholder til diasnummer 4"/>
          <p:cNvSpPr>
            <a:spLocks noGrp="1"/>
          </p:cNvSpPr>
          <p:nvPr>
            <p:ph type="sldNum" sz="quarter" idx="12"/>
          </p:nvPr>
        </p:nvSpPr>
        <p:spPr/>
        <p:txBody>
          <a:bodyPr/>
          <a:lstStyle/>
          <a:p>
            <a:pPr>
              <a:defRPr/>
            </a:pPr>
            <a:fld id="{CBF1AB46-FA4B-4A59-B3B3-84FE949474FA}" type="slidenum">
              <a:rPr lang="da-DK" smtClean="0"/>
              <a:pPr>
                <a:defRPr/>
              </a:pPr>
              <a:t>7</a:t>
            </a:fld>
            <a:endParaRPr lang="da-DK"/>
          </a:p>
        </p:txBody>
      </p:sp>
      <p:graphicFrame>
        <p:nvGraphicFramePr>
          <p:cNvPr id="6" name="Tabel 5"/>
          <p:cNvGraphicFramePr>
            <a:graphicFrameLocks noGrp="1"/>
          </p:cNvGraphicFramePr>
          <p:nvPr>
            <p:extLst>
              <p:ext uri="{D42A27DB-BD31-4B8C-83A1-F6EECF244321}">
                <p14:modId xmlns:p14="http://schemas.microsoft.com/office/powerpoint/2010/main" val="1177747550"/>
              </p:ext>
            </p:extLst>
          </p:nvPr>
        </p:nvGraphicFramePr>
        <p:xfrm>
          <a:off x="471956" y="1762437"/>
          <a:ext cx="8111604" cy="4733598"/>
        </p:xfrm>
        <a:graphic>
          <a:graphicData uri="http://schemas.openxmlformats.org/drawingml/2006/table">
            <a:tbl>
              <a:tblPr firstRow="1" bandRow="1">
                <a:tableStyleId>{C4B1156A-380E-4F78-BDF5-A606A8083BF9}</a:tableStyleId>
              </a:tblPr>
              <a:tblGrid>
                <a:gridCol w="3599377">
                  <a:extLst>
                    <a:ext uri="{9D8B030D-6E8A-4147-A177-3AD203B41FA5}">
                      <a16:colId xmlns:a16="http://schemas.microsoft.com/office/drawing/2014/main" val="20000"/>
                    </a:ext>
                  </a:extLst>
                </a:gridCol>
                <a:gridCol w="4512227">
                  <a:extLst>
                    <a:ext uri="{9D8B030D-6E8A-4147-A177-3AD203B41FA5}">
                      <a16:colId xmlns:a16="http://schemas.microsoft.com/office/drawing/2014/main" val="20001"/>
                    </a:ext>
                  </a:extLst>
                </a:gridCol>
              </a:tblGrid>
              <a:tr h="1415840">
                <a:tc>
                  <a:txBody>
                    <a:bodyPr/>
                    <a:lstStyle/>
                    <a:p>
                      <a:pPr lvl="0"/>
                      <a:r>
                        <a:rPr lang="da-DK" sz="1800" b="0" kern="1200" dirty="0" smtClean="0">
                          <a:effectLst/>
                        </a:rPr>
                        <a:t>Effektivisering af arbejdsgange i kommunerne og </a:t>
                      </a:r>
                      <a:r>
                        <a:rPr lang="da-DK" sz="1800" b="0" kern="1200" smtClean="0">
                          <a:effectLst/>
                        </a:rPr>
                        <a:t>i GST</a:t>
                      </a:r>
                      <a:endParaRPr lang="da-DK" sz="1800" b="0" kern="1200" dirty="0" smtClean="0">
                        <a:effectLst/>
                      </a:endParaRPr>
                    </a:p>
                    <a:p>
                      <a:endParaRPr lang="da-DK" dirty="0">
                        <a:solidFill>
                          <a:schemeClr val="tx1"/>
                        </a:solidFill>
                      </a:endParaRPr>
                    </a:p>
                  </a:txBody>
                  <a:tcPr/>
                </a:tc>
                <a:tc>
                  <a:txBody>
                    <a:bodyPr/>
                    <a:lstStyle/>
                    <a:p>
                      <a:endParaRPr lang="da-DK" dirty="0">
                        <a:solidFill>
                          <a:schemeClr val="tx1"/>
                        </a:solidFill>
                      </a:endParaRPr>
                    </a:p>
                  </a:txBody>
                  <a:tcPr/>
                </a:tc>
                <a:extLst>
                  <a:ext uri="{0D108BD9-81ED-4DB2-BD59-A6C34878D82A}">
                    <a16:rowId xmlns:a16="http://schemas.microsoft.com/office/drawing/2014/main" val="10000"/>
                  </a:ext>
                </a:extLst>
              </a:tr>
              <a:tr h="1533539">
                <a:tc>
                  <a:txBody>
                    <a:bodyPr/>
                    <a:lstStyle/>
                    <a:p>
                      <a:pPr lvl="0"/>
                      <a:r>
                        <a:rPr lang="da-DK" sz="1800" kern="1200" dirty="0" smtClean="0">
                          <a:effectLst/>
                        </a:rPr>
                        <a:t>Sparede it-omkostninger til udvikling og drift af nyt skygge-ejendomsregister</a:t>
                      </a:r>
                      <a:endParaRPr lang="da-DK" sz="1800" b="1" kern="1200" dirty="0" smtClean="0">
                        <a:solidFill>
                          <a:schemeClr val="tx1"/>
                        </a:solidFill>
                        <a:effectLst/>
                        <a:latin typeface="+mn-lt"/>
                        <a:ea typeface="+mn-ea"/>
                        <a:cs typeface="+mn-cs"/>
                      </a:endParaRPr>
                    </a:p>
                  </a:txBody>
                  <a:tcPr/>
                </a:tc>
                <a:tc>
                  <a:txBody>
                    <a:bodyPr/>
                    <a:lstStyle/>
                    <a:p>
                      <a:endParaRPr lang="da-DK" dirty="0">
                        <a:solidFill>
                          <a:schemeClr val="tx1"/>
                        </a:solidFill>
                      </a:endParaRPr>
                    </a:p>
                  </a:txBody>
                  <a:tcPr/>
                </a:tc>
                <a:extLst>
                  <a:ext uri="{0D108BD9-81ED-4DB2-BD59-A6C34878D82A}">
                    <a16:rowId xmlns:a16="http://schemas.microsoft.com/office/drawing/2014/main" val="10001"/>
                  </a:ext>
                </a:extLst>
              </a:tr>
              <a:tr h="1784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kern="1200" dirty="0" smtClean="0">
                          <a:effectLst/>
                        </a:rPr>
                        <a:t>Kvalitetsforbedring af grunddata:</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da-DK" sz="1800" kern="1200" dirty="0" smtClean="0">
                          <a:effectLst/>
                        </a:rPr>
                        <a:t>Konsistent</a:t>
                      </a:r>
                      <a:r>
                        <a:rPr lang="da-DK" sz="1800" kern="1200" baseline="0" dirty="0" smtClean="0">
                          <a:effectLst/>
                        </a:rPr>
                        <a:t> ejendomsbegreb</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da-DK" sz="1800" kern="1200" dirty="0" smtClean="0">
                          <a:effectLst/>
                        </a:rPr>
                        <a:t>Datavask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da-DK" sz="1800" kern="1200" dirty="0" smtClean="0">
                          <a:effectLst/>
                        </a:rPr>
                        <a:t>Entydig</a:t>
                      </a:r>
                      <a:r>
                        <a:rPr lang="da-DK" sz="1800" kern="1200" baseline="0" dirty="0" smtClean="0">
                          <a:effectLst/>
                        </a:rPr>
                        <a:t> ejendomsidentifikation</a:t>
                      </a:r>
                    </a:p>
                    <a:p>
                      <a:endParaRPr lang="da-DK" dirty="0">
                        <a:solidFill>
                          <a:schemeClr val="tx1"/>
                        </a:solidFill>
                      </a:endParaRPr>
                    </a:p>
                  </a:txBody>
                  <a:tcPr/>
                </a:tc>
                <a:tc>
                  <a:txBody>
                    <a:bodyPr/>
                    <a:lstStyle/>
                    <a:p>
                      <a:endParaRPr lang="da-DK" dirty="0">
                        <a:solidFill>
                          <a:schemeClr val="tx1"/>
                        </a:solidFill>
                      </a:endParaRPr>
                    </a:p>
                  </a:txBody>
                  <a:tcPr/>
                </a:tc>
                <a:extLst>
                  <a:ext uri="{0D108BD9-81ED-4DB2-BD59-A6C34878D82A}">
                    <a16:rowId xmlns:a16="http://schemas.microsoft.com/office/drawing/2014/main" val="10002"/>
                  </a:ext>
                </a:extLst>
              </a:tr>
            </a:tbl>
          </a:graphicData>
        </a:graphic>
      </p:graphicFrame>
      <p:pic>
        <p:nvPicPr>
          <p:cNvPr id="7" name="Picture 2" descr="http://www.pcsarizona.com/wp-content/uploads/2011/04/50-year-old-compu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2346" y="3252733"/>
            <a:ext cx="2126750" cy="13951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50869" y="2006281"/>
            <a:ext cx="2200338" cy="110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60989" y="1970011"/>
            <a:ext cx="2012285" cy="1137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8" descr="http://www.teletech.com/blog/wp-content/uploads/2012/02/maz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67131" y="4800603"/>
            <a:ext cx="2049067" cy="1536801"/>
          </a:xfrm>
          <a:prstGeom prst="rect">
            <a:avLst/>
          </a:prstGeom>
          <a:noFill/>
          <a:extLst>
            <a:ext uri="{909E8E84-426E-40DD-AFC4-6F175D3DCCD1}">
              <a14:hiddenFill xmlns:a14="http://schemas.microsoft.com/office/drawing/2010/main">
                <a:solidFill>
                  <a:srgbClr val="FFFFFF"/>
                </a:solidFill>
              </a14:hiddenFill>
            </a:ext>
          </a:extLst>
        </p:spPr>
      </p:pic>
      <p:sp>
        <p:nvSpPr>
          <p:cNvPr id="14" name="Tekstboks 13"/>
          <p:cNvSpPr txBox="1"/>
          <p:nvPr/>
        </p:nvSpPr>
        <p:spPr>
          <a:xfrm>
            <a:off x="4960147" y="1698504"/>
            <a:ext cx="529312" cy="307777"/>
          </a:xfrm>
          <a:prstGeom prst="rect">
            <a:avLst/>
          </a:prstGeom>
          <a:noFill/>
        </p:spPr>
        <p:txBody>
          <a:bodyPr wrap="none" rtlCol="0">
            <a:spAutoFit/>
          </a:bodyPr>
          <a:lstStyle/>
          <a:p>
            <a:r>
              <a:rPr lang="da-DK" sz="1400" dirty="0" smtClean="0">
                <a:solidFill>
                  <a:srgbClr val="FF0000"/>
                </a:solidFill>
              </a:rPr>
              <a:t>As-Is</a:t>
            </a:r>
            <a:endParaRPr lang="da-DK" sz="1400" dirty="0">
              <a:solidFill>
                <a:srgbClr val="FF0000"/>
              </a:solidFill>
            </a:endParaRPr>
          </a:p>
        </p:txBody>
      </p:sp>
      <p:sp>
        <p:nvSpPr>
          <p:cNvPr id="15" name="Tekstboks 14"/>
          <p:cNvSpPr txBox="1"/>
          <p:nvPr/>
        </p:nvSpPr>
        <p:spPr>
          <a:xfrm>
            <a:off x="7054289" y="1708314"/>
            <a:ext cx="593497" cy="307777"/>
          </a:xfrm>
          <a:prstGeom prst="rect">
            <a:avLst/>
          </a:prstGeom>
          <a:noFill/>
        </p:spPr>
        <p:txBody>
          <a:bodyPr wrap="none" rtlCol="0">
            <a:spAutoFit/>
          </a:bodyPr>
          <a:lstStyle/>
          <a:p>
            <a:r>
              <a:rPr lang="da-DK" sz="1400" dirty="0" smtClean="0">
                <a:solidFill>
                  <a:srgbClr val="FF0000"/>
                </a:solidFill>
              </a:rPr>
              <a:t>To-Be</a:t>
            </a:r>
            <a:endParaRPr lang="da-DK" sz="1400" dirty="0">
              <a:solidFill>
                <a:srgbClr val="FF0000"/>
              </a:solidFill>
            </a:endParaRPr>
          </a:p>
        </p:txBody>
      </p:sp>
    </p:spTree>
    <p:extLst>
      <p:ext uri="{BB962C8B-B14F-4D97-AF65-F5344CB8AC3E}">
        <p14:creationId xmlns:p14="http://schemas.microsoft.com/office/powerpoint/2010/main" val="2986500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7330" name="Group 2"/>
          <p:cNvGrpSpPr>
            <a:grpSpLocks/>
          </p:cNvGrpSpPr>
          <p:nvPr/>
        </p:nvGrpSpPr>
        <p:grpSpPr bwMode="auto">
          <a:xfrm>
            <a:off x="1247775" y="2279650"/>
            <a:ext cx="1785938" cy="2695575"/>
            <a:chOff x="576" y="1406"/>
            <a:chExt cx="1125" cy="1698"/>
          </a:xfrm>
        </p:grpSpPr>
        <p:sp>
          <p:nvSpPr>
            <p:cNvPr id="227331" name="Line 3"/>
            <p:cNvSpPr>
              <a:spLocks noChangeShapeType="1"/>
            </p:cNvSpPr>
            <p:nvPr/>
          </p:nvSpPr>
          <p:spPr bwMode="auto">
            <a:xfrm flipH="1">
              <a:off x="995" y="3104"/>
              <a:ext cx="70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endParaRPr lang="da-DK"/>
            </a:p>
          </p:txBody>
        </p:sp>
        <p:sp>
          <p:nvSpPr>
            <p:cNvPr id="227332" name="Text Box 4"/>
            <p:cNvSpPr txBox="1">
              <a:spLocks noChangeArrowheads="1"/>
            </p:cNvSpPr>
            <p:nvPr/>
          </p:nvSpPr>
          <p:spPr bwMode="auto">
            <a:xfrm>
              <a:off x="576" y="2194"/>
              <a:ext cx="272" cy="2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200" b="1"/>
                <a:t>SKAT</a:t>
              </a:r>
            </a:p>
          </p:txBody>
        </p:sp>
        <p:sp>
          <p:nvSpPr>
            <p:cNvPr id="227333" name="AutoShape 5"/>
            <p:cNvSpPr>
              <a:spLocks/>
            </p:cNvSpPr>
            <p:nvPr/>
          </p:nvSpPr>
          <p:spPr bwMode="auto">
            <a:xfrm>
              <a:off x="846" y="1410"/>
              <a:ext cx="159" cy="1693"/>
            </a:xfrm>
            <a:prstGeom prst="leftBrace">
              <a:avLst>
                <a:gd name="adj1" fmla="val 80697"/>
                <a:gd name="adj2" fmla="val 52667"/>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34" name="Line 6"/>
            <p:cNvSpPr>
              <a:spLocks noChangeShapeType="1"/>
            </p:cNvSpPr>
            <p:nvPr/>
          </p:nvSpPr>
          <p:spPr bwMode="auto">
            <a:xfrm flipH="1">
              <a:off x="983" y="1406"/>
              <a:ext cx="70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endParaRPr lang="da-DK"/>
            </a:p>
          </p:txBody>
        </p:sp>
      </p:grpSp>
      <p:grpSp>
        <p:nvGrpSpPr>
          <p:cNvPr id="227335" name="Group 7"/>
          <p:cNvGrpSpPr>
            <a:grpSpLocks/>
          </p:cNvGrpSpPr>
          <p:nvPr/>
        </p:nvGrpSpPr>
        <p:grpSpPr bwMode="auto">
          <a:xfrm>
            <a:off x="942975" y="2297113"/>
            <a:ext cx="1825625" cy="3776662"/>
            <a:chOff x="336" y="1600"/>
            <a:chExt cx="1150" cy="2196"/>
          </a:xfrm>
        </p:grpSpPr>
        <p:sp>
          <p:nvSpPr>
            <p:cNvPr id="227336" name="AutoShape 8"/>
            <p:cNvSpPr>
              <a:spLocks/>
            </p:cNvSpPr>
            <p:nvPr/>
          </p:nvSpPr>
          <p:spPr bwMode="auto">
            <a:xfrm>
              <a:off x="1058" y="1600"/>
              <a:ext cx="147" cy="2191"/>
            </a:xfrm>
            <a:prstGeom prst="leftBrace">
              <a:avLst>
                <a:gd name="adj1" fmla="val 112959"/>
                <a:gd name="adj2" fmla="val 52667"/>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37" name="Text Box 9"/>
            <p:cNvSpPr txBox="1">
              <a:spLocks noChangeArrowheads="1"/>
            </p:cNvSpPr>
            <p:nvPr/>
          </p:nvSpPr>
          <p:spPr bwMode="auto">
            <a:xfrm>
              <a:off x="336" y="2639"/>
              <a:ext cx="709" cy="190"/>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pPr algn="r"/>
              <a:r>
                <a:rPr lang="da-DK" sz="1200" b="1"/>
                <a:t>KOMMUNER</a:t>
              </a:r>
            </a:p>
          </p:txBody>
        </p:sp>
        <p:sp>
          <p:nvSpPr>
            <p:cNvPr id="227338" name="Line 10"/>
            <p:cNvSpPr>
              <a:spLocks noChangeShapeType="1"/>
            </p:cNvSpPr>
            <p:nvPr/>
          </p:nvSpPr>
          <p:spPr bwMode="auto">
            <a:xfrm flipH="1">
              <a:off x="1214" y="3796"/>
              <a:ext cx="2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grpSp>
      <p:grpSp>
        <p:nvGrpSpPr>
          <p:cNvPr id="227339" name="Group 11"/>
          <p:cNvGrpSpPr>
            <a:grpSpLocks/>
          </p:cNvGrpSpPr>
          <p:nvPr/>
        </p:nvGrpSpPr>
        <p:grpSpPr bwMode="auto">
          <a:xfrm>
            <a:off x="2343150" y="5500688"/>
            <a:ext cx="1335088" cy="577850"/>
            <a:chOff x="1782" y="3537"/>
            <a:chExt cx="841" cy="364"/>
          </a:xfrm>
        </p:grpSpPr>
        <p:sp>
          <p:nvSpPr>
            <p:cNvPr id="227340" name="AutoShape 12"/>
            <p:cNvSpPr>
              <a:spLocks noChangeArrowheads="1"/>
            </p:cNvSpPr>
            <p:nvPr/>
          </p:nvSpPr>
          <p:spPr bwMode="auto">
            <a:xfrm>
              <a:off x="1782" y="3537"/>
              <a:ext cx="841" cy="364"/>
            </a:xfrm>
            <a:prstGeom prst="flowChartMagneticDisk">
              <a:avLst/>
            </a:prstGeom>
            <a:gradFill rotWithShape="1">
              <a:gsLst>
                <a:gs pos="0">
                  <a:srgbClr val="FF9900">
                    <a:gamma/>
                    <a:shade val="46275"/>
                    <a:invGamma/>
                  </a:srgbClr>
                </a:gs>
                <a:gs pos="50000">
                  <a:srgbClr val="FF9900"/>
                </a:gs>
                <a:gs pos="100000">
                  <a:srgbClr val="FF9900">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41" name="Text Box 13"/>
            <p:cNvSpPr txBox="1">
              <a:spLocks noChangeArrowheads="1"/>
            </p:cNvSpPr>
            <p:nvPr/>
          </p:nvSpPr>
          <p:spPr bwMode="auto">
            <a:xfrm>
              <a:off x="2041" y="3676"/>
              <a:ext cx="328"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b="1"/>
                <a:t>BIDRAG</a:t>
              </a:r>
            </a:p>
          </p:txBody>
        </p:sp>
      </p:grpSp>
      <p:sp>
        <p:nvSpPr>
          <p:cNvPr id="227342" name="Rectangle 14"/>
          <p:cNvSpPr>
            <a:spLocks noGrp="1" noChangeArrowheads="1"/>
          </p:cNvSpPr>
          <p:nvPr>
            <p:ph type="title"/>
          </p:nvPr>
        </p:nvSpPr>
        <p:spPr>
          <a:xfrm>
            <a:off x="1211262" y="548680"/>
            <a:ext cx="5308600" cy="576262"/>
          </a:xfrm>
        </p:spPr>
        <p:txBody>
          <a:bodyPr>
            <a:normAutofit fontScale="90000"/>
          </a:bodyPr>
          <a:lstStyle/>
          <a:p>
            <a:pPr algn="l"/>
            <a:r>
              <a:rPr lang="da-DK" sz="2400" dirty="0" smtClean="0">
                <a:solidFill>
                  <a:srgbClr val="FF0000"/>
                </a:solidFill>
              </a:rPr>
              <a:t>AS-IS: </a:t>
            </a:r>
            <a:r>
              <a:rPr lang="da-DK" sz="2400" dirty="0" smtClean="0"/>
              <a:t>Registerlandskabet omkring</a:t>
            </a:r>
            <a:r>
              <a:rPr lang="da-DK" sz="2400" dirty="0"/>
              <a:t/>
            </a:r>
            <a:br>
              <a:rPr lang="da-DK" sz="2400" dirty="0"/>
            </a:br>
            <a:r>
              <a:rPr lang="da-DK" sz="2400" dirty="0" smtClean="0"/>
              <a:t>            ejendoms- og bygningsdata</a:t>
            </a:r>
            <a:endParaRPr lang="da-DK" sz="2400" dirty="0"/>
          </a:p>
        </p:txBody>
      </p:sp>
      <p:sp>
        <p:nvSpPr>
          <p:cNvPr id="227343" name="AutoShape 15"/>
          <p:cNvSpPr>
            <a:spLocks noChangeArrowheads="1"/>
          </p:cNvSpPr>
          <p:nvPr/>
        </p:nvSpPr>
        <p:spPr bwMode="auto">
          <a:xfrm>
            <a:off x="2339975" y="4792663"/>
            <a:ext cx="1335088" cy="763587"/>
          </a:xfrm>
          <a:prstGeom prst="flowChartMagneticDisk">
            <a:avLst/>
          </a:prstGeom>
          <a:gradFill rotWithShape="1">
            <a:gsLst>
              <a:gs pos="0">
                <a:srgbClr val="66FF33">
                  <a:gamma/>
                  <a:shade val="46275"/>
                  <a:invGamma/>
                </a:srgbClr>
              </a:gs>
              <a:gs pos="50000">
                <a:srgbClr val="66FF33"/>
              </a:gs>
              <a:gs pos="100000">
                <a:srgbClr val="66FF33">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grpSp>
        <p:nvGrpSpPr>
          <p:cNvPr id="227344" name="Group 16"/>
          <p:cNvGrpSpPr>
            <a:grpSpLocks/>
          </p:cNvGrpSpPr>
          <p:nvPr/>
        </p:nvGrpSpPr>
        <p:grpSpPr bwMode="auto">
          <a:xfrm>
            <a:off x="2335213" y="3024188"/>
            <a:ext cx="1347787" cy="2428875"/>
            <a:chOff x="655" y="1875"/>
            <a:chExt cx="849" cy="1530"/>
          </a:xfrm>
        </p:grpSpPr>
        <p:grpSp>
          <p:nvGrpSpPr>
            <p:cNvPr id="227345" name="Group 17"/>
            <p:cNvGrpSpPr>
              <a:grpSpLocks/>
            </p:cNvGrpSpPr>
            <p:nvPr/>
          </p:nvGrpSpPr>
          <p:grpSpPr bwMode="auto">
            <a:xfrm>
              <a:off x="660" y="2612"/>
              <a:ext cx="841" cy="530"/>
              <a:chOff x="1682" y="2648"/>
              <a:chExt cx="841" cy="460"/>
            </a:xfrm>
          </p:grpSpPr>
          <p:grpSp>
            <p:nvGrpSpPr>
              <p:cNvPr id="227346" name="Group 18"/>
              <p:cNvGrpSpPr>
                <a:grpSpLocks/>
              </p:cNvGrpSpPr>
              <p:nvPr/>
            </p:nvGrpSpPr>
            <p:grpSpPr bwMode="auto">
              <a:xfrm>
                <a:off x="1682" y="2648"/>
                <a:ext cx="841" cy="459"/>
                <a:chOff x="1682" y="2648"/>
                <a:chExt cx="841" cy="459"/>
              </a:xfrm>
            </p:grpSpPr>
            <p:sp>
              <p:nvSpPr>
                <p:cNvPr id="227347" name="AutoShape 19"/>
                <p:cNvSpPr>
                  <a:spLocks noChangeArrowheads="1"/>
                </p:cNvSpPr>
                <p:nvPr/>
              </p:nvSpPr>
              <p:spPr bwMode="auto">
                <a:xfrm>
                  <a:off x="1682" y="2912"/>
                  <a:ext cx="841" cy="195"/>
                </a:xfrm>
                <a:prstGeom prst="flowChartMagneticDisk">
                  <a:avLst/>
                </a:prstGeom>
                <a:gradFill rotWithShape="1">
                  <a:gsLst>
                    <a:gs pos="0">
                      <a:srgbClr val="66CCFF">
                        <a:gamma/>
                        <a:shade val="46275"/>
                        <a:invGamma/>
                      </a:srgbClr>
                    </a:gs>
                    <a:gs pos="50000">
                      <a:srgbClr val="66CCFF"/>
                    </a:gs>
                    <a:gs pos="100000">
                      <a:srgbClr val="66CCFF">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48" name="AutoShape 20"/>
                <p:cNvSpPr>
                  <a:spLocks noChangeArrowheads="1"/>
                </p:cNvSpPr>
                <p:nvPr/>
              </p:nvSpPr>
              <p:spPr bwMode="auto">
                <a:xfrm>
                  <a:off x="1682" y="2780"/>
                  <a:ext cx="841" cy="195"/>
                </a:xfrm>
                <a:prstGeom prst="flowChartMagneticDisk">
                  <a:avLst/>
                </a:prstGeom>
                <a:gradFill rotWithShape="1">
                  <a:gsLst>
                    <a:gs pos="0">
                      <a:srgbClr val="66CCFF">
                        <a:gamma/>
                        <a:shade val="46275"/>
                        <a:invGamma/>
                      </a:srgbClr>
                    </a:gs>
                    <a:gs pos="50000">
                      <a:srgbClr val="66CCFF"/>
                    </a:gs>
                    <a:gs pos="100000">
                      <a:srgbClr val="66CCFF">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49" name="AutoShape 21"/>
                <p:cNvSpPr>
                  <a:spLocks noChangeArrowheads="1"/>
                </p:cNvSpPr>
                <p:nvPr/>
              </p:nvSpPr>
              <p:spPr bwMode="auto">
                <a:xfrm>
                  <a:off x="1682" y="2648"/>
                  <a:ext cx="841" cy="195"/>
                </a:xfrm>
                <a:prstGeom prst="flowChartMagneticDisk">
                  <a:avLst/>
                </a:prstGeom>
                <a:gradFill rotWithShape="1">
                  <a:gsLst>
                    <a:gs pos="0">
                      <a:srgbClr val="66CCFF">
                        <a:gamma/>
                        <a:shade val="46275"/>
                        <a:invGamma/>
                      </a:srgbClr>
                    </a:gs>
                    <a:gs pos="50000">
                      <a:srgbClr val="66CCFF"/>
                    </a:gs>
                    <a:gs pos="100000">
                      <a:srgbClr val="66CCFF">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grpSp>
          <p:sp>
            <p:nvSpPr>
              <p:cNvPr id="227350" name="Text Box 22"/>
              <p:cNvSpPr txBox="1">
                <a:spLocks noChangeArrowheads="1"/>
              </p:cNvSpPr>
              <p:nvPr/>
            </p:nvSpPr>
            <p:spPr bwMode="auto">
              <a:xfrm>
                <a:off x="1740" y="2946"/>
                <a:ext cx="734" cy="1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a:t>Forvaltningsmatrikel</a:t>
                </a:r>
                <a:endParaRPr lang="da-DK" sz="900"/>
              </a:p>
            </p:txBody>
          </p:sp>
          <p:sp>
            <p:nvSpPr>
              <p:cNvPr id="227351" name="Text Box 23"/>
              <p:cNvSpPr txBox="1">
                <a:spLocks noChangeArrowheads="1"/>
              </p:cNvSpPr>
              <p:nvPr/>
            </p:nvSpPr>
            <p:spPr bwMode="auto">
              <a:xfrm>
                <a:off x="1852" y="2814"/>
                <a:ext cx="512" cy="1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a:t>KMS-Matrikel</a:t>
                </a:r>
                <a:endParaRPr lang="da-DK" sz="900"/>
              </a:p>
            </p:txBody>
          </p:sp>
          <p:sp>
            <p:nvSpPr>
              <p:cNvPr id="227352" name="Text Box 24"/>
              <p:cNvSpPr txBox="1">
                <a:spLocks noChangeArrowheads="1"/>
              </p:cNvSpPr>
              <p:nvPr/>
            </p:nvSpPr>
            <p:spPr bwMode="auto">
              <a:xfrm>
                <a:off x="1905" y="2682"/>
                <a:ext cx="409" cy="1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b="1"/>
                  <a:t>MATRIKEL</a:t>
                </a:r>
                <a:endParaRPr lang="da-DK" sz="900" b="1"/>
              </a:p>
            </p:txBody>
          </p:sp>
        </p:grpSp>
        <p:grpSp>
          <p:nvGrpSpPr>
            <p:cNvPr id="227353" name="Group 25"/>
            <p:cNvGrpSpPr>
              <a:grpSpLocks/>
            </p:cNvGrpSpPr>
            <p:nvPr/>
          </p:nvGrpSpPr>
          <p:grpSpPr bwMode="auto">
            <a:xfrm>
              <a:off x="660" y="2152"/>
              <a:ext cx="841" cy="530"/>
              <a:chOff x="1782" y="1918"/>
              <a:chExt cx="841" cy="460"/>
            </a:xfrm>
          </p:grpSpPr>
          <p:grpSp>
            <p:nvGrpSpPr>
              <p:cNvPr id="227354" name="Group 26"/>
              <p:cNvGrpSpPr>
                <a:grpSpLocks/>
              </p:cNvGrpSpPr>
              <p:nvPr/>
            </p:nvGrpSpPr>
            <p:grpSpPr bwMode="auto">
              <a:xfrm>
                <a:off x="1782" y="1918"/>
                <a:ext cx="841" cy="459"/>
                <a:chOff x="1682" y="2648"/>
                <a:chExt cx="841" cy="459"/>
              </a:xfrm>
            </p:grpSpPr>
            <p:sp>
              <p:nvSpPr>
                <p:cNvPr id="227355" name="AutoShape 27"/>
                <p:cNvSpPr>
                  <a:spLocks noChangeArrowheads="1"/>
                </p:cNvSpPr>
                <p:nvPr/>
              </p:nvSpPr>
              <p:spPr bwMode="auto">
                <a:xfrm>
                  <a:off x="1682" y="2912"/>
                  <a:ext cx="841" cy="195"/>
                </a:xfrm>
                <a:prstGeom prst="flowChartMagneticDisk">
                  <a:avLst/>
                </a:prstGeom>
                <a:gradFill rotWithShape="1">
                  <a:gsLst>
                    <a:gs pos="0">
                      <a:srgbClr val="33CCCC">
                        <a:gamma/>
                        <a:shade val="46275"/>
                        <a:invGamma/>
                      </a:srgbClr>
                    </a:gs>
                    <a:gs pos="50000">
                      <a:srgbClr val="33CCCC"/>
                    </a:gs>
                    <a:gs pos="100000">
                      <a:srgbClr val="33CCCC">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56" name="AutoShape 28"/>
                <p:cNvSpPr>
                  <a:spLocks noChangeArrowheads="1"/>
                </p:cNvSpPr>
                <p:nvPr/>
              </p:nvSpPr>
              <p:spPr bwMode="auto">
                <a:xfrm>
                  <a:off x="1682" y="2780"/>
                  <a:ext cx="841" cy="195"/>
                </a:xfrm>
                <a:prstGeom prst="flowChartMagneticDisk">
                  <a:avLst/>
                </a:prstGeom>
                <a:gradFill rotWithShape="1">
                  <a:gsLst>
                    <a:gs pos="0">
                      <a:srgbClr val="33CCCC">
                        <a:gamma/>
                        <a:shade val="46275"/>
                        <a:invGamma/>
                      </a:srgbClr>
                    </a:gs>
                    <a:gs pos="50000">
                      <a:srgbClr val="33CCCC"/>
                    </a:gs>
                    <a:gs pos="100000">
                      <a:srgbClr val="33CCCC">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57" name="AutoShape 29"/>
                <p:cNvSpPr>
                  <a:spLocks noChangeArrowheads="1"/>
                </p:cNvSpPr>
                <p:nvPr/>
              </p:nvSpPr>
              <p:spPr bwMode="auto">
                <a:xfrm>
                  <a:off x="1682" y="2648"/>
                  <a:ext cx="841" cy="195"/>
                </a:xfrm>
                <a:prstGeom prst="flowChartMagneticDisk">
                  <a:avLst/>
                </a:prstGeom>
                <a:gradFill rotWithShape="1">
                  <a:gsLst>
                    <a:gs pos="0">
                      <a:srgbClr val="33CCCC">
                        <a:gamma/>
                        <a:shade val="46275"/>
                        <a:invGamma/>
                      </a:srgbClr>
                    </a:gs>
                    <a:gs pos="50000">
                      <a:srgbClr val="33CCCC"/>
                    </a:gs>
                    <a:gs pos="100000">
                      <a:srgbClr val="33CCCC">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grpSp>
          <p:sp>
            <p:nvSpPr>
              <p:cNvPr id="227358" name="Text Box 30"/>
              <p:cNvSpPr txBox="1">
                <a:spLocks noChangeArrowheads="1"/>
              </p:cNvSpPr>
              <p:nvPr/>
            </p:nvSpPr>
            <p:spPr bwMode="auto">
              <a:xfrm>
                <a:off x="1861" y="2216"/>
                <a:ext cx="692" cy="1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a:t>Øvrige ejendomme</a:t>
                </a:r>
                <a:endParaRPr lang="da-DK" sz="900"/>
              </a:p>
            </p:txBody>
          </p:sp>
          <p:sp>
            <p:nvSpPr>
              <p:cNvPr id="227359" name="Text Box 31"/>
              <p:cNvSpPr txBox="1">
                <a:spLocks noChangeArrowheads="1"/>
              </p:cNvSpPr>
              <p:nvPr/>
            </p:nvSpPr>
            <p:spPr bwMode="auto">
              <a:xfrm>
                <a:off x="1801" y="2084"/>
                <a:ext cx="815" cy="1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a:t>Vurderingsejendomme</a:t>
                </a:r>
                <a:endParaRPr lang="da-DK" sz="900"/>
              </a:p>
            </p:txBody>
          </p:sp>
          <p:sp>
            <p:nvSpPr>
              <p:cNvPr id="227360" name="Text Box 32"/>
              <p:cNvSpPr txBox="1">
                <a:spLocks noChangeArrowheads="1"/>
              </p:cNvSpPr>
              <p:nvPr/>
            </p:nvSpPr>
            <p:spPr bwMode="auto">
              <a:xfrm>
                <a:off x="2012" y="1952"/>
                <a:ext cx="399" cy="1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b="1"/>
                  <a:t>EJENDOM</a:t>
                </a:r>
              </a:p>
            </p:txBody>
          </p:sp>
        </p:grpSp>
        <p:sp>
          <p:nvSpPr>
            <p:cNvPr id="227361" name="AutoShape 33"/>
            <p:cNvSpPr>
              <a:spLocks noChangeArrowheads="1"/>
            </p:cNvSpPr>
            <p:nvPr/>
          </p:nvSpPr>
          <p:spPr bwMode="auto">
            <a:xfrm>
              <a:off x="660" y="1875"/>
              <a:ext cx="841" cy="358"/>
            </a:xfrm>
            <a:prstGeom prst="flowChartMagneticDisk">
              <a:avLst/>
            </a:prstGeom>
            <a:gradFill rotWithShape="1">
              <a:gsLst>
                <a:gs pos="0">
                  <a:srgbClr val="FF3300">
                    <a:gamma/>
                    <a:shade val="46275"/>
                    <a:invGamma/>
                  </a:srgbClr>
                </a:gs>
                <a:gs pos="50000">
                  <a:srgbClr val="FF3300"/>
                </a:gs>
                <a:gs pos="100000">
                  <a:srgbClr val="FF3300">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62" name="Text Box 34"/>
            <p:cNvSpPr txBox="1">
              <a:spLocks noChangeArrowheads="1"/>
            </p:cNvSpPr>
            <p:nvPr/>
          </p:nvSpPr>
          <p:spPr bwMode="auto">
            <a:xfrm>
              <a:off x="995" y="1998"/>
              <a:ext cx="215"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b="1"/>
                <a:t>EJER</a:t>
              </a:r>
            </a:p>
          </p:txBody>
        </p:sp>
        <p:sp>
          <p:nvSpPr>
            <p:cNvPr id="227363" name="Text Box 35"/>
            <p:cNvSpPr txBox="1">
              <a:spLocks noChangeArrowheads="1"/>
            </p:cNvSpPr>
            <p:nvPr/>
          </p:nvSpPr>
          <p:spPr bwMode="auto">
            <a:xfrm>
              <a:off x="736" y="3191"/>
              <a:ext cx="693"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000" b="1"/>
                <a:t>EJENDOMSKAT</a:t>
              </a:r>
            </a:p>
          </p:txBody>
        </p:sp>
        <p:sp>
          <p:nvSpPr>
            <p:cNvPr id="227364" name="Line 36"/>
            <p:cNvSpPr>
              <a:spLocks noChangeShapeType="1"/>
            </p:cNvSpPr>
            <p:nvPr/>
          </p:nvSpPr>
          <p:spPr bwMode="auto">
            <a:xfrm flipH="1">
              <a:off x="655" y="1933"/>
              <a:ext cx="5" cy="14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sp>
          <p:nvSpPr>
            <p:cNvPr id="227365" name="Line 37"/>
            <p:cNvSpPr>
              <a:spLocks noChangeShapeType="1"/>
            </p:cNvSpPr>
            <p:nvPr/>
          </p:nvSpPr>
          <p:spPr bwMode="auto">
            <a:xfrm flipH="1">
              <a:off x="1495" y="1931"/>
              <a:ext cx="9" cy="147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grpSp>
      <p:grpSp>
        <p:nvGrpSpPr>
          <p:cNvPr id="227366" name="Group 38"/>
          <p:cNvGrpSpPr>
            <a:grpSpLocks/>
          </p:cNvGrpSpPr>
          <p:nvPr/>
        </p:nvGrpSpPr>
        <p:grpSpPr bwMode="auto">
          <a:xfrm>
            <a:off x="2343150" y="2295525"/>
            <a:ext cx="1335088" cy="763588"/>
            <a:chOff x="660" y="1416"/>
            <a:chExt cx="841" cy="481"/>
          </a:xfrm>
        </p:grpSpPr>
        <p:sp>
          <p:nvSpPr>
            <p:cNvPr id="227367" name="AutoShape 39"/>
            <p:cNvSpPr>
              <a:spLocks noChangeArrowheads="1"/>
            </p:cNvSpPr>
            <p:nvPr/>
          </p:nvSpPr>
          <p:spPr bwMode="auto">
            <a:xfrm>
              <a:off x="660" y="1416"/>
              <a:ext cx="841" cy="481"/>
            </a:xfrm>
            <a:prstGeom prst="flowChartMagneticDisk">
              <a:avLst/>
            </a:prstGeom>
            <a:gradFill rotWithShape="1">
              <a:gsLst>
                <a:gs pos="0">
                  <a:srgbClr val="FFFF00">
                    <a:gamma/>
                    <a:shade val="46275"/>
                    <a:invGamma/>
                  </a:srgbClr>
                </a:gs>
                <a:gs pos="50000">
                  <a:srgbClr val="FFFF00"/>
                </a:gs>
                <a:gs pos="100000">
                  <a:srgbClr val="FFFF00">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68" name="Text Box 40"/>
            <p:cNvSpPr txBox="1">
              <a:spLocks noChangeArrowheads="1"/>
            </p:cNvSpPr>
            <p:nvPr/>
          </p:nvSpPr>
          <p:spPr bwMode="auto">
            <a:xfrm>
              <a:off x="821" y="1627"/>
              <a:ext cx="525"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000" b="1"/>
                <a:t>VURDERING</a:t>
              </a:r>
            </a:p>
          </p:txBody>
        </p:sp>
      </p:grpSp>
      <p:grpSp>
        <p:nvGrpSpPr>
          <p:cNvPr id="227369" name="Group 41"/>
          <p:cNvGrpSpPr>
            <a:grpSpLocks/>
          </p:cNvGrpSpPr>
          <p:nvPr/>
        </p:nvGrpSpPr>
        <p:grpSpPr bwMode="auto">
          <a:xfrm>
            <a:off x="5889625" y="5340350"/>
            <a:ext cx="1260475" cy="692150"/>
            <a:chOff x="2840" y="3118"/>
            <a:chExt cx="841" cy="459"/>
          </a:xfrm>
        </p:grpSpPr>
        <p:sp>
          <p:nvSpPr>
            <p:cNvPr id="227370" name="AutoShape 42"/>
            <p:cNvSpPr>
              <a:spLocks noChangeArrowheads="1"/>
            </p:cNvSpPr>
            <p:nvPr/>
          </p:nvSpPr>
          <p:spPr bwMode="auto">
            <a:xfrm>
              <a:off x="2840" y="3118"/>
              <a:ext cx="841" cy="459"/>
            </a:xfrm>
            <a:prstGeom prst="flowChartMagneticDisk">
              <a:avLst/>
            </a:prstGeom>
            <a:gradFill rotWithShape="1">
              <a:gsLst>
                <a:gs pos="0">
                  <a:srgbClr val="66FFFF">
                    <a:gamma/>
                    <a:shade val="46275"/>
                    <a:invGamma/>
                  </a:srgbClr>
                </a:gs>
                <a:gs pos="100000">
                  <a:srgbClr val="66FF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71" name="Text Box 43"/>
            <p:cNvSpPr txBox="1">
              <a:spLocks noChangeArrowheads="1"/>
            </p:cNvSpPr>
            <p:nvPr/>
          </p:nvSpPr>
          <p:spPr bwMode="auto">
            <a:xfrm>
              <a:off x="2999" y="3304"/>
              <a:ext cx="523" cy="2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200" b="1"/>
                <a:t>TINGBOG</a:t>
              </a:r>
            </a:p>
          </p:txBody>
        </p:sp>
      </p:grpSp>
      <p:grpSp>
        <p:nvGrpSpPr>
          <p:cNvPr id="227372" name="Group 44"/>
          <p:cNvGrpSpPr>
            <a:grpSpLocks/>
          </p:cNvGrpSpPr>
          <p:nvPr/>
        </p:nvGrpSpPr>
        <p:grpSpPr bwMode="auto">
          <a:xfrm>
            <a:off x="5880100" y="4579938"/>
            <a:ext cx="1260475" cy="692150"/>
            <a:chOff x="2834" y="2536"/>
            <a:chExt cx="841" cy="459"/>
          </a:xfrm>
        </p:grpSpPr>
        <p:sp>
          <p:nvSpPr>
            <p:cNvPr id="227373" name="AutoShape 45"/>
            <p:cNvSpPr>
              <a:spLocks noChangeArrowheads="1"/>
            </p:cNvSpPr>
            <p:nvPr/>
          </p:nvSpPr>
          <p:spPr bwMode="auto">
            <a:xfrm>
              <a:off x="2834" y="2536"/>
              <a:ext cx="841" cy="459"/>
            </a:xfrm>
            <a:prstGeom prst="flowChartMagneticDisk">
              <a:avLst/>
            </a:prstGeom>
            <a:gradFill rotWithShape="1">
              <a:gsLst>
                <a:gs pos="0">
                  <a:srgbClr val="CCCCFF">
                    <a:gamma/>
                    <a:shade val="46275"/>
                    <a:invGamma/>
                  </a:srgbClr>
                </a:gs>
                <a:gs pos="100000">
                  <a:srgbClr val="CCCC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74" name="Text Box 46"/>
            <p:cNvSpPr txBox="1">
              <a:spLocks noChangeArrowheads="1"/>
            </p:cNvSpPr>
            <p:nvPr/>
          </p:nvSpPr>
          <p:spPr bwMode="auto">
            <a:xfrm>
              <a:off x="2999" y="2733"/>
              <a:ext cx="525" cy="2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200" b="1"/>
                <a:t>MATRIKEL</a:t>
              </a:r>
            </a:p>
          </p:txBody>
        </p:sp>
      </p:grpSp>
      <p:grpSp>
        <p:nvGrpSpPr>
          <p:cNvPr id="227375" name="Group 47"/>
          <p:cNvGrpSpPr>
            <a:grpSpLocks/>
          </p:cNvGrpSpPr>
          <p:nvPr/>
        </p:nvGrpSpPr>
        <p:grpSpPr bwMode="auto">
          <a:xfrm>
            <a:off x="5886450" y="3810000"/>
            <a:ext cx="1260475" cy="692150"/>
            <a:chOff x="2838" y="2038"/>
            <a:chExt cx="841" cy="459"/>
          </a:xfrm>
        </p:grpSpPr>
        <p:sp>
          <p:nvSpPr>
            <p:cNvPr id="227376" name="AutoShape 48"/>
            <p:cNvSpPr>
              <a:spLocks noChangeArrowheads="1"/>
            </p:cNvSpPr>
            <p:nvPr/>
          </p:nvSpPr>
          <p:spPr bwMode="auto">
            <a:xfrm>
              <a:off x="2838" y="2038"/>
              <a:ext cx="841" cy="459"/>
            </a:xfrm>
            <a:prstGeom prst="flowChartMagneticDisk">
              <a:avLst/>
            </a:prstGeom>
            <a:gradFill rotWithShape="1">
              <a:gsLst>
                <a:gs pos="0">
                  <a:srgbClr val="CCFF66">
                    <a:gamma/>
                    <a:shade val="46275"/>
                    <a:invGamma/>
                  </a:srgbClr>
                </a:gs>
                <a:gs pos="100000">
                  <a:srgbClr val="CCFF66"/>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77" name="Text Box 49"/>
            <p:cNvSpPr txBox="1">
              <a:spLocks noChangeArrowheads="1"/>
            </p:cNvSpPr>
            <p:nvPr/>
          </p:nvSpPr>
          <p:spPr bwMode="auto">
            <a:xfrm>
              <a:off x="2997" y="2226"/>
              <a:ext cx="525" cy="2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200" b="1"/>
                <a:t>BBR</a:t>
              </a:r>
            </a:p>
          </p:txBody>
        </p:sp>
      </p:grpSp>
      <p:grpSp>
        <p:nvGrpSpPr>
          <p:cNvPr id="227378" name="Group 50"/>
          <p:cNvGrpSpPr>
            <a:grpSpLocks/>
          </p:cNvGrpSpPr>
          <p:nvPr/>
        </p:nvGrpSpPr>
        <p:grpSpPr bwMode="auto">
          <a:xfrm>
            <a:off x="5884863" y="3046413"/>
            <a:ext cx="1260475" cy="693737"/>
            <a:chOff x="2837" y="1502"/>
            <a:chExt cx="841" cy="459"/>
          </a:xfrm>
        </p:grpSpPr>
        <p:sp>
          <p:nvSpPr>
            <p:cNvPr id="227379" name="AutoShape 51"/>
            <p:cNvSpPr>
              <a:spLocks noChangeArrowheads="1"/>
            </p:cNvSpPr>
            <p:nvPr/>
          </p:nvSpPr>
          <p:spPr bwMode="auto">
            <a:xfrm>
              <a:off x="2837" y="1502"/>
              <a:ext cx="841" cy="459"/>
            </a:xfrm>
            <a:prstGeom prst="flowChartMagneticDisk">
              <a:avLst/>
            </a:prstGeom>
            <a:gradFill rotWithShape="1">
              <a:gsLst>
                <a:gs pos="0">
                  <a:srgbClr val="FFCCCC">
                    <a:gamma/>
                    <a:shade val="46275"/>
                    <a:invGamma/>
                  </a:srgbClr>
                </a:gs>
                <a:gs pos="100000">
                  <a:srgbClr val="FFCCCC"/>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80" name="Text Box 52"/>
            <p:cNvSpPr txBox="1">
              <a:spLocks noChangeArrowheads="1"/>
            </p:cNvSpPr>
            <p:nvPr/>
          </p:nvSpPr>
          <p:spPr bwMode="auto">
            <a:xfrm>
              <a:off x="2995" y="1701"/>
              <a:ext cx="525" cy="21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200" b="1"/>
                <a:t>SKAT-BBR</a:t>
              </a:r>
            </a:p>
          </p:txBody>
        </p:sp>
      </p:grpSp>
      <p:grpSp>
        <p:nvGrpSpPr>
          <p:cNvPr id="227381" name="Group 53"/>
          <p:cNvGrpSpPr>
            <a:grpSpLocks/>
          </p:cNvGrpSpPr>
          <p:nvPr/>
        </p:nvGrpSpPr>
        <p:grpSpPr bwMode="auto">
          <a:xfrm>
            <a:off x="5891213" y="2301875"/>
            <a:ext cx="1260475" cy="692150"/>
            <a:chOff x="2841" y="1404"/>
            <a:chExt cx="841" cy="459"/>
          </a:xfrm>
        </p:grpSpPr>
        <p:sp>
          <p:nvSpPr>
            <p:cNvPr id="227382" name="AutoShape 54"/>
            <p:cNvSpPr>
              <a:spLocks noChangeArrowheads="1"/>
            </p:cNvSpPr>
            <p:nvPr/>
          </p:nvSpPr>
          <p:spPr bwMode="auto">
            <a:xfrm>
              <a:off x="2841" y="1404"/>
              <a:ext cx="841" cy="459"/>
            </a:xfrm>
            <a:prstGeom prst="flowChartMagneticDisk">
              <a:avLst/>
            </a:prstGeom>
            <a:gradFill rotWithShape="1">
              <a:gsLst>
                <a:gs pos="0">
                  <a:srgbClr val="CC99FF"/>
                </a:gs>
                <a:gs pos="100000">
                  <a:srgbClr val="CC99FF">
                    <a:gamma/>
                    <a:shade val="46275"/>
                    <a:invGamma/>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7383" name="Text Box 55"/>
            <p:cNvSpPr txBox="1">
              <a:spLocks noChangeArrowheads="1"/>
            </p:cNvSpPr>
            <p:nvPr/>
          </p:nvSpPr>
          <p:spPr bwMode="auto">
            <a:xfrm>
              <a:off x="2999" y="1590"/>
              <a:ext cx="525" cy="2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200" b="1"/>
                <a:t>SVUR</a:t>
              </a:r>
            </a:p>
          </p:txBody>
        </p:sp>
      </p:grpSp>
      <p:sp>
        <p:nvSpPr>
          <p:cNvPr id="227390" name="Text Box 62"/>
          <p:cNvSpPr txBox="1">
            <a:spLocks noChangeArrowheads="1"/>
          </p:cNvSpPr>
          <p:nvPr/>
        </p:nvSpPr>
        <p:spPr bwMode="auto">
          <a:xfrm>
            <a:off x="1949450" y="1501775"/>
            <a:ext cx="2068513" cy="873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a:t>ESR–landskabet</a:t>
            </a:r>
          </a:p>
          <a:p>
            <a:endParaRPr lang="da-DK"/>
          </a:p>
        </p:txBody>
      </p:sp>
      <p:sp>
        <p:nvSpPr>
          <p:cNvPr id="227391" name="Text Box 63"/>
          <p:cNvSpPr txBox="1">
            <a:spLocks noChangeArrowheads="1"/>
          </p:cNvSpPr>
          <p:nvPr/>
        </p:nvSpPr>
        <p:spPr bwMode="auto">
          <a:xfrm>
            <a:off x="5543550" y="1512888"/>
            <a:ext cx="1938338" cy="508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a:t>Øvrige registre</a:t>
            </a:r>
          </a:p>
        </p:txBody>
      </p:sp>
      <p:grpSp>
        <p:nvGrpSpPr>
          <p:cNvPr id="227395" name="Group 67"/>
          <p:cNvGrpSpPr>
            <a:grpSpLocks/>
          </p:cNvGrpSpPr>
          <p:nvPr/>
        </p:nvGrpSpPr>
        <p:grpSpPr bwMode="auto">
          <a:xfrm>
            <a:off x="7188200" y="2528888"/>
            <a:ext cx="392113" cy="3252787"/>
            <a:chOff x="4528" y="1593"/>
            <a:chExt cx="247" cy="2049"/>
          </a:xfrm>
        </p:grpSpPr>
        <p:sp>
          <p:nvSpPr>
            <p:cNvPr id="227392" name="Freeform 64"/>
            <p:cNvSpPr>
              <a:spLocks/>
            </p:cNvSpPr>
            <p:nvPr/>
          </p:nvSpPr>
          <p:spPr bwMode="auto">
            <a:xfrm>
              <a:off x="4528" y="3155"/>
              <a:ext cx="223" cy="487"/>
            </a:xfrm>
            <a:custGeom>
              <a:avLst/>
              <a:gdLst>
                <a:gd name="T0" fmla="*/ 0 w 223"/>
                <a:gd name="T1" fmla="*/ 0 h 487"/>
                <a:gd name="T2" fmla="*/ 186 w 223"/>
                <a:gd name="T3" fmla="*/ 71 h 487"/>
                <a:gd name="T4" fmla="*/ 194 w 223"/>
                <a:gd name="T5" fmla="*/ 391 h 487"/>
                <a:gd name="T6" fmla="*/ 9 w 223"/>
                <a:gd name="T7" fmla="*/ 487 h 487"/>
              </a:gdLst>
              <a:ahLst/>
              <a:cxnLst>
                <a:cxn ang="0">
                  <a:pos x="T0" y="T1"/>
                </a:cxn>
                <a:cxn ang="0">
                  <a:pos x="T2" y="T3"/>
                </a:cxn>
                <a:cxn ang="0">
                  <a:pos x="T4" y="T5"/>
                </a:cxn>
                <a:cxn ang="0">
                  <a:pos x="T6" y="T7"/>
                </a:cxn>
              </a:cxnLst>
              <a:rect l="0" t="0" r="r" b="b"/>
              <a:pathLst>
                <a:path w="223" h="487">
                  <a:moveTo>
                    <a:pt x="0" y="0"/>
                  </a:moveTo>
                  <a:cubicBezTo>
                    <a:pt x="74" y="9"/>
                    <a:pt x="154" y="6"/>
                    <a:pt x="186" y="71"/>
                  </a:cubicBezTo>
                  <a:cubicBezTo>
                    <a:pt x="218" y="136"/>
                    <a:pt x="223" y="322"/>
                    <a:pt x="194" y="391"/>
                  </a:cubicBezTo>
                  <a:cubicBezTo>
                    <a:pt x="165" y="460"/>
                    <a:pt x="48" y="467"/>
                    <a:pt x="9" y="487"/>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endParaRPr lang="da-DK"/>
            </a:p>
          </p:txBody>
        </p:sp>
        <p:sp>
          <p:nvSpPr>
            <p:cNvPr id="227393" name="Freeform 65"/>
            <p:cNvSpPr>
              <a:spLocks/>
            </p:cNvSpPr>
            <p:nvPr/>
          </p:nvSpPr>
          <p:spPr bwMode="auto">
            <a:xfrm>
              <a:off x="4552" y="2207"/>
              <a:ext cx="223" cy="487"/>
            </a:xfrm>
            <a:custGeom>
              <a:avLst/>
              <a:gdLst>
                <a:gd name="T0" fmla="*/ 0 w 223"/>
                <a:gd name="T1" fmla="*/ 0 h 487"/>
                <a:gd name="T2" fmla="*/ 186 w 223"/>
                <a:gd name="T3" fmla="*/ 71 h 487"/>
                <a:gd name="T4" fmla="*/ 194 w 223"/>
                <a:gd name="T5" fmla="*/ 391 h 487"/>
                <a:gd name="T6" fmla="*/ 9 w 223"/>
                <a:gd name="T7" fmla="*/ 487 h 487"/>
              </a:gdLst>
              <a:ahLst/>
              <a:cxnLst>
                <a:cxn ang="0">
                  <a:pos x="T0" y="T1"/>
                </a:cxn>
                <a:cxn ang="0">
                  <a:pos x="T2" y="T3"/>
                </a:cxn>
                <a:cxn ang="0">
                  <a:pos x="T4" y="T5"/>
                </a:cxn>
                <a:cxn ang="0">
                  <a:pos x="T6" y="T7"/>
                </a:cxn>
              </a:cxnLst>
              <a:rect l="0" t="0" r="r" b="b"/>
              <a:pathLst>
                <a:path w="223" h="487">
                  <a:moveTo>
                    <a:pt x="0" y="0"/>
                  </a:moveTo>
                  <a:cubicBezTo>
                    <a:pt x="74" y="9"/>
                    <a:pt x="154" y="6"/>
                    <a:pt x="186" y="71"/>
                  </a:cubicBezTo>
                  <a:cubicBezTo>
                    <a:pt x="218" y="136"/>
                    <a:pt x="223" y="322"/>
                    <a:pt x="194" y="391"/>
                  </a:cubicBezTo>
                  <a:cubicBezTo>
                    <a:pt x="165" y="460"/>
                    <a:pt x="48" y="467"/>
                    <a:pt x="9" y="487"/>
                  </a:cubicBezTo>
                </a:path>
              </a:pathLst>
            </a:custGeom>
            <a:noFill/>
            <a:ln w="9525"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endParaRPr lang="da-DK"/>
            </a:p>
          </p:txBody>
        </p:sp>
        <p:sp>
          <p:nvSpPr>
            <p:cNvPr id="227394" name="Freeform 66"/>
            <p:cNvSpPr>
              <a:spLocks/>
            </p:cNvSpPr>
            <p:nvPr/>
          </p:nvSpPr>
          <p:spPr bwMode="auto">
            <a:xfrm>
              <a:off x="4544" y="1593"/>
              <a:ext cx="223" cy="487"/>
            </a:xfrm>
            <a:custGeom>
              <a:avLst/>
              <a:gdLst>
                <a:gd name="T0" fmla="*/ 0 w 223"/>
                <a:gd name="T1" fmla="*/ 0 h 487"/>
                <a:gd name="T2" fmla="*/ 186 w 223"/>
                <a:gd name="T3" fmla="*/ 71 h 487"/>
                <a:gd name="T4" fmla="*/ 194 w 223"/>
                <a:gd name="T5" fmla="*/ 391 h 487"/>
                <a:gd name="T6" fmla="*/ 9 w 223"/>
                <a:gd name="T7" fmla="*/ 487 h 487"/>
              </a:gdLst>
              <a:ahLst/>
              <a:cxnLst>
                <a:cxn ang="0">
                  <a:pos x="T0" y="T1"/>
                </a:cxn>
                <a:cxn ang="0">
                  <a:pos x="T2" y="T3"/>
                </a:cxn>
                <a:cxn ang="0">
                  <a:pos x="T4" y="T5"/>
                </a:cxn>
                <a:cxn ang="0">
                  <a:pos x="T6" y="T7"/>
                </a:cxn>
              </a:cxnLst>
              <a:rect l="0" t="0" r="r" b="b"/>
              <a:pathLst>
                <a:path w="223" h="487">
                  <a:moveTo>
                    <a:pt x="0" y="0"/>
                  </a:moveTo>
                  <a:cubicBezTo>
                    <a:pt x="74" y="9"/>
                    <a:pt x="154" y="6"/>
                    <a:pt x="186" y="71"/>
                  </a:cubicBezTo>
                  <a:cubicBezTo>
                    <a:pt x="218" y="136"/>
                    <a:pt x="223" y="322"/>
                    <a:pt x="194" y="391"/>
                  </a:cubicBezTo>
                  <a:cubicBezTo>
                    <a:pt x="165" y="460"/>
                    <a:pt x="48" y="467"/>
                    <a:pt x="9" y="487"/>
                  </a:cubicBezTo>
                </a:path>
              </a:pathLst>
            </a:custGeom>
            <a:noFill/>
            <a:ln w="9525"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endParaRPr lang="da-DK"/>
            </a:p>
          </p:txBody>
        </p:sp>
      </p:grpSp>
      <p:grpSp>
        <p:nvGrpSpPr>
          <p:cNvPr id="227403" name="Group 75"/>
          <p:cNvGrpSpPr>
            <a:grpSpLocks/>
          </p:cNvGrpSpPr>
          <p:nvPr/>
        </p:nvGrpSpPr>
        <p:grpSpPr bwMode="auto">
          <a:xfrm>
            <a:off x="3649663" y="2527300"/>
            <a:ext cx="2205037" cy="3443288"/>
            <a:chOff x="2299" y="1592"/>
            <a:chExt cx="1389" cy="2169"/>
          </a:xfrm>
        </p:grpSpPr>
        <p:grpSp>
          <p:nvGrpSpPr>
            <p:cNvPr id="227384" name="Group 56"/>
            <p:cNvGrpSpPr>
              <a:grpSpLocks/>
            </p:cNvGrpSpPr>
            <p:nvPr/>
          </p:nvGrpSpPr>
          <p:grpSpPr bwMode="auto">
            <a:xfrm>
              <a:off x="2299" y="1592"/>
              <a:ext cx="1389" cy="2169"/>
              <a:chOff x="1939" y="1634"/>
              <a:chExt cx="1424" cy="2169"/>
            </a:xfrm>
          </p:grpSpPr>
          <p:sp>
            <p:nvSpPr>
              <p:cNvPr id="227385" name="Freeform 57"/>
              <p:cNvSpPr>
                <a:spLocks/>
              </p:cNvSpPr>
              <p:nvPr/>
            </p:nvSpPr>
            <p:spPr bwMode="auto">
              <a:xfrm>
                <a:off x="1957" y="2104"/>
                <a:ext cx="1329" cy="1581"/>
              </a:xfrm>
              <a:custGeom>
                <a:avLst/>
                <a:gdLst>
                  <a:gd name="T0" fmla="*/ 1329 w 1329"/>
                  <a:gd name="T1" fmla="*/ 1517 h 1581"/>
                  <a:gd name="T2" fmla="*/ 676 w 1329"/>
                  <a:gd name="T3" fmla="*/ 1417 h 1581"/>
                  <a:gd name="T4" fmla="*/ 588 w 1329"/>
                  <a:gd name="T5" fmla="*/ 224 h 1581"/>
                  <a:gd name="T6" fmla="*/ 0 w 1329"/>
                  <a:gd name="T7" fmla="*/ 72 h 1581"/>
                </a:gdLst>
                <a:ahLst/>
                <a:cxnLst>
                  <a:cxn ang="0">
                    <a:pos x="T0" y="T1"/>
                  </a:cxn>
                  <a:cxn ang="0">
                    <a:pos x="T2" y="T3"/>
                  </a:cxn>
                  <a:cxn ang="0">
                    <a:pos x="T4" y="T5"/>
                  </a:cxn>
                  <a:cxn ang="0">
                    <a:pos x="T6" y="T7"/>
                  </a:cxn>
                </a:cxnLst>
                <a:rect l="0" t="0" r="r" b="b"/>
                <a:pathLst>
                  <a:path w="1329" h="1581">
                    <a:moveTo>
                      <a:pt x="1329" y="1517"/>
                    </a:moveTo>
                    <a:cubicBezTo>
                      <a:pt x="1221" y="1500"/>
                      <a:pt x="852" y="1581"/>
                      <a:pt x="676" y="1417"/>
                    </a:cubicBezTo>
                    <a:cubicBezTo>
                      <a:pt x="500" y="1253"/>
                      <a:pt x="701" y="448"/>
                      <a:pt x="588" y="224"/>
                    </a:cubicBezTo>
                    <a:cubicBezTo>
                      <a:pt x="475" y="0"/>
                      <a:pt x="123" y="104"/>
                      <a:pt x="0" y="72"/>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sp>
            <p:nvSpPr>
              <p:cNvPr id="227386" name="Freeform 58"/>
              <p:cNvSpPr>
                <a:spLocks/>
              </p:cNvSpPr>
              <p:nvPr/>
            </p:nvSpPr>
            <p:spPr bwMode="auto">
              <a:xfrm>
                <a:off x="1957" y="3099"/>
                <a:ext cx="1358" cy="704"/>
              </a:xfrm>
              <a:custGeom>
                <a:avLst/>
                <a:gdLst>
                  <a:gd name="T0" fmla="*/ 1358 w 1358"/>
                  <a:gd name="T1" fmla="*/ 657 h 704"/>
                  <a:gd name="T2" fmla="*/ 494 w 1358"/>
                  <a:gd name="T3" fmla="*/ 610 h 704"/>
                  <a:gd name="T4" fmla="*/ 323 w 1358"/>
                  <a:gd name="T5" fmla="*/ 93 h 704"/>
                  <a:gd name="T6" fmla="*/ 0 w 1358"/>
                  <a:gd name="T7" fmla="*/ 53 h 704"/>
                </a:gdLst>
                <a:ahLst/>
                <a:cxnLst>
                  <a:cxn ang="0">
                    <a:pos x="T0" y="T1"/>
                  </a:cxn>
                  <a:cxn ang="0">
                    <a:pos x="T2" y="T3"/>
                  </a:cxn>
                  <a:cxn ang="0">
                    <a:pos x="T4" y="T5"/>
                  </a:cxn>
                  <a:cxn ang="0">
                    <a:pos x="T6" y="T7"/>
                  </a:cxn>
                </a:cxnLst>
                <a:rect l="0" t="0" r="r" b="b"/>
                <a:pathLst>
                  <a:path w="1358" h="704">
                    <a:moveTo>
                      <a:pt x="1358" y="657"/>
                    </a:moveTo>
                    <a:cubicBezTo>
                      <a:pt x="1214" y="649"/>
                      <a:pt x="667" y="704"/>
                      <a:pt x="494" y="610"/>
                    </a:cubicBezTo>
                    <a:cubicBezTo>
                      <a:pt x="277" y="569"/>
                      <a:pt x="405" y="186"/>
                      <a:pt x="323" y="93"/>
                    </a:cubicBezTo>
                    <a:cubicBezTo>
                      <a:pt x="241" y="0"/>
                      <a:pt x="67" y="61"/>
                      <a:pt x="0" y="53"/>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sp>
            <p:nvSpPr>
              <p:cNvPr id="227387" name="Freeform 59"/>
              <p:cNvSpPr>
                <a:spLocks/>
              </p:cNvSpPr>
              <p:nvPr/>
            </p:nvSpPr>
            <p:spPr bwMode="auto">
              <a:xfrm>
                <a:off x="1992" y="2360"/>
                <a:ext cx="1371" cy="348"/>
              </a:xfrm>
              <a:custGeom>
                <a:avLst/>
                <a:gdLst>
                  <a:gd name="T0" fmla="*/ 1371 w 1371"/>
                  <a:gd name="T1" fmla="*/ 290 h 348"/>
                  <a:gd name="T2" fmla="*/ 876 w 1371"/>
                  <a:gd name="T3" fmla="*/ 308 h 348"/>
                  <a:gd name="T4" fmla="*/ 671 w 1371"/>
                  <a:gd name="T5" fmla="*/ 50 h 348"/>
                  <a:gd name="T6" fmla="*/ 0 w 1371"/>
                  <a:gd name="T7" fmla="*/ 9 h 348"/>
                </a:gdLst>
                <a:ahLst/>
                <a:cxnLst>
                  <a:cxn ang="0">
                    <a:pos x="T0" y="T1"/>
                  </a:cxn>
                  <a:cxn ang="0">
                    <a:pos x="T2" y="T3"/>
                  </a:cxn>
                  <a:cxn ang="0">
                    <a:pos x="T4" y="T5"/>
                  </a:cxn>
                  <a:cxn ang="0">
                    <a:pos x="T6" y="T7"/>
                  </a:cxn>
                </a:cxnLst>
                <a:rect l="0" t="0" r="r" b="b"/>
                <a:pathLst>
                  <a:path w="1371" h="348">
                    <a:moveTo>
                      <a:pt x="1371" y="290"/>
                    </a:moveTo>
                    <a:cubicBezTo>
                      <a:pt x="1289" y="293"/>
                      <a:pt x="993" y="348"/>
                      <a:pt x="876" y="308"/>
                    </a:cubicBezTo>
                    <a:cubicBezTo>
                      <a:pt x="588" y="271"/>
                      <a:pt x="817" y="100"/>
                      <a:pt x="671" y="50"/>
                    </a:cubicBezTo>
                    <a:cubicBezTo>
                      <a:pt x="525" y="0"/>
                      <a:pt x="140" y="18"/>
                      <a:pt x="0" y="9"/>
                    </a:cubicBezTo>
                  </a:path>
                </a:pathLst>
              </a:custGeom>
              <a:noFill/>
              <a:ln w="9525" cap="flat" cmpd="sng">
                <a:solidFill>
                  <a:schemeClr val="tx1"/>
                </a:solidFill>
                <a:prstDash val="solid"/>
                <a:round/>
                <a:headEnd type="triangl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sp>
            <p:nvSpPr>
              <p:cNvPr id="227388" name="Freeform 60"/>
              <p:cNvSpPr>
                <a:spLocks/>
              </p:cNvSpPr>
              <p:nvPr/>
            </p:nvSpPr>
            <p:spPr bwMode="auto">
              <a:xfrm>
                <a:off x="1975" y="2970"/>
                <a:ext cx="1371" cy="238"/>
              </a:xfrm>
              <a:custGeom>
                <a:avLst/>
                <a:gdLst>
                  <a:gd name="T0" fmla="*/ 1371 w 1371"/>
                  <a:gd name="T1" fmla="*/ 202 h 238"/>
                  <a:gd name="T2" fmla="*/ 870 w 1371"/>
                  <a:gd name="T3" fmla="*/ 210 h 238"/>
                  <a:gd name="T4" fmla="*/ 693 w 1371"/>
                  <a:gd name="T5" fmla="*/ 33 h 238"/>
                  <a:gd name="T6" fmla="*/ 0 w 1371"/>
                  <a:gd name="T7" fmla="*/ 11 h 238"/>
                </a:gdLst>
                <a:ahLst/>
                <a:cxnLst>
                  <a:cxn ang="0">
                    <a:pos x="T0" y="T1"/>
                  </a:cxn>
                  <a:cxn ang="0">
                    <a:pos x="T2" y="T3"/>
                  </a:cxn>
                  <a:cxn ang="0">
                    <a:pos x="T4" y="T5"/>
                  </a:cxn>
                  <a:cxn ang="0">
                    <a:pos x="T6" y="T7"/>
                  </a:cxn>
                </a:cxnLst>
                <a:rect l="0" t="0" r="r" b="b"/>
                <a:pathLst>
                  <a:path w="1371" h="238">
                    <a:moveTo>
                      <a:pt x="1371" y="202"/>
                    </a:moveTo>
                    <a:cubicBezTo>
                      <a:pt x="1288" y="203"/>
                      <a:pt x="983" y="238"/>
                      <a:pt x="870" y="210"/>
                    </a:cubicBezTo>
                    <a:cubicBezTo>
                      <a:pt x="582" y="185"/>
                      <a:pt x="838" y="66"/>
                      <a:pt x="693" y="33"/>
                    </a:cubicBezTo>
                    <a:cubicBezTo>
                      <a:pt x="548" y="0"/>
                      <a:pt x="144" y="16"/>
                      <a:pt x="0" y="11"/>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sp>
            <p:nvSpPr>
              <p:cNvPr id="227389" name="Freeform 61"/>
              <p:cNvSpPr>
                <a:spLocks/>
              </p:cNvSpPr>
              <p:nvPr/>
            </p:nvSpPr>
            <p:spPr bwMode="auto">
              <a:xfrm>
                <a:off x="1939" y="1634"/>
                <a:ext cx="1423" cy="113"/>
              </a:xfrm>
              <a:custGeom>
                <a:avLst/>
                <a:gdLst>
                  <a:gd name="T0" fmla="*/ 1423 w 1423"/>
                  <a:gd name="T1" fmla="*/ 0 h 113"/>
                  <a:gd name="T2" fmla="*/ 753 w 1423"/>
                  <a:gd name="T3" fmla="*/ 18 h 113"/>
                  <a:gd name="T4" fmla="*/ 635 w 1423"/>
                  <a:gd name="T5" fmla="*/ 100 h 113"/>
                  <a:gd name="T6" fmla="*/ 0 w 1423"/>
                  <a:gd name="T7" fmla="*/ 99 h 113"/>
                </a:gdLst>
                <a:ahLst/>
                <a:cxnLst>
                  <a:cxn ang="0">
                    <a:pos x="T0" y="T1"/>
                  </a:cxn>
                  <a:cxn ang="0">
                    <a:pos x="T2" y="T3"/>
                  </a:cxn>
                  <a:cxn ang="0">
                    <a:pos x="T4" y="T5"/>
                  </a:cxn>
                  <a:cxn ang="0">
                    <a:pos x="T6" y="T7"/>
                  </a:cxn>
                </a:cxnLst>
                <a:rect l="0" t="0" r="r" b="b"/>
                <a:pathLst>
                  <a:path w="1423" h="113">
                    <a:moveTo>
                      <a:pt x="1423" y="0"/>
                    </a:moveTo>
                    <a:cubicBezTo>
                      <a:pt x="1311" y="3"/>
                      <a:pt x="884" y="1"/>
                      <a:pt x="753" y="18"/>
                    </a:cubicBezTo>
                    <a:cubicBezTo>
                      <a:pt x="622" y="35"/>
                      <a:pt x="760" y="87"/>
                      <a:pt x="635" y="100"/>
                    </a:cubicBezTo>
                    <a:cubicBezTo>
                      <a:pt x="510" y="113"/>
                      <a:pt x="106" y="99"/>
                      <a:pt x="0" y="99"/>
                    </a:cubicBezTo>
                  </a:path>
                </a:pathLst>
              </a:custGeom>
              <a:noFill/>
              <a:ln w="9525" cap="flat" cmpd="sng">
                <a:solidFill>
                  <a:schemeClr val="tx1"/>
                </a:solidFill>
                <a:prstDash val="solid"/>
                <a:round/>
                <a:headEnd type="triangl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grpSp>
        <p:sp>
          <p:nvSpPr>
            <p:cNvPr id="227399" name="Freeform 71"/>
            <p:cNvSpPr>
              <a:spLocks/>
            </p:cNvSpPr>
            <p:nvPr/>
          </p:nvSpPr>
          <p:spPr bwMode="auto">
            <a:xfrm>
              <a:off x="2339" y="1808"/>
              <a:ext cx="1337" cy="348"/>
            </a:xfrm>
            <a:custGeom>
              <a:avLst/>
              <a:gdLst>
                <a:gd name="T0" fmla="*/ 1371 w 1371"/>
                <a:gd name="T1" fmla="*/ 290 h 348"/>
                <a:gd name="T2" fmla="*/ 876 w 1371"/>
                <a:gd name="T3" fmla="*/ 308 h 348"/>
                <a:gd name="T4" fmla="*/ 671 w 1371"/>
                <a:gd name="T5" fmla="*/ 50 h 348"/>
                <a:gd name="T6" fmla="*/ 0 w 1371"/>
                <a:gd name="T7" fmla="*/ 9 h 348"/>
              </a:gdLst>
              <a:ahLst/>
              <a:cxnLst>
                <a:cxn ang="0">
                  <a:pos x="T0" y="T1"/>
                </a:cxn>
                <a:cxn ang="0">
                  <a:pos x="T2" y="T3"/>
                </a:cxn>
                <a:cxn ang="0">
                  <a:pos x="T4" y="T5"/>
                </a:cxn>
                <a:cxn ang="0">
                  <a:pos x="T6" y="T7"/>
                </a:cxn>
              </a:cxnLst>
              <a:rect l="0" t="0" r="r" b="b"/>
              <a:pathLst>
                <a:path w="1371" h="348">
                  <a:moveTo>
                    <a:pt x="1371" y="290"/>
                  </a:moveTo>
                  <a:cubicBezTo>
                    <a:pt x="1289" y="293"/>
                    <a:pt x="993" y="348"/>
                    <a:pt x="876" y="308"/>
                  </a:cubicBezTo>
                  <a:cubicBezTo>
                    <a:pt x="588" y="271"/>
                    <a:pt x="817" y="100"/>
                    <a:pt x="671" y="50"/>
                  </a:cubicBezTo>
                  <a:cubicBezTo>
                    <a:pt x="525" y="0"/>
                    <a:pt x="140" y="18"/>
                    <a:pt x="0" y="9"/>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grpSp>
      <p:sp>
        <p:nvSpPr>
          <p:cNvPr id="3" name="Pladsholder til dato 2"/>
          <p:cNvSpPr>
            <a:spLocks noGrp="1"/>
          </p:cNvSpPr>
          <p:nvPr>
            <p:ph type="dt" sz="half" idx="10"/>
          </p:nvPr>
        </p:nvSpPr>
        <p:spPr/>
        <p:txBody>
          <a:bodyPr/>
          <a:lstStyle/>
          <a:p>
            <a:pPr>
              <a:defRPr/>
            </a:pPr>
            <a:r>
              <a:rPr lang="da-DK" smtClean="0"/>
              <a:t>12.juni 2014</a:t>
            </a:r>
            <a:endParaRPr lang="da-DK"/>
          </a:p>
        </p:txBody>
      </p:sp>
      <p:sp>
        <p:nvSpPr>
          <p:cNvPr id="4" name="Pladsholder til sidefod 3"/>
          <p:cNvSpPr>
            <a:spLocks noGrp="1"/>
          </p:cNvSpPr>
          <p:nvPr>
            <p:ph type="ftr" sz="quarter" idx="11"/>
          </p:nvPr>
        </p:nvSpPr>
        <p:spPr/>
        <p:txBody>
          <a:bodyPr/>
          <a:lstStyle/>
          <a:p>
            <a:pPr>
              <a:defRPr/>
            </a:pPr>
            <a:r>
              <a:rPr lang="da-DK" smtClean="0"/>
              <a:t>Ejendomsdataprogrammet</a:t>
            </a:r>
            <a:endParaRPr lang="da-DK"/>
          </a:p>
        </p:txBody>
      </p:sp>
      <p:sp>
        <p:nvSpPr>
          <p:cNvPr id="5" name="Pladsholder til diasnummer 4"/>
          <p:cNvSpPr>
            <a:spLocks noGrp="1"/>
          </p:cNvSpPr>
          <p:nvPr>
            <p:ph type="sldNum" sz="quarter" idx="12"/>
          </p:nvPr>
        </p:nvSpPr>
        <p:spPr/>
        <p:txBody>
          <a:bodyPr/>
          <a:lstStyle/>
          <a:p>
            <a:pPr>
              <a:defRPr/>
            </a:pPr>
            <a:fld id="{CBF1AB46-FA4B-4A59-B3B3-84FE949474FA}" type="slidenum">
              <a:rPr lang="da-DK" smtClean="0"/>
              <a:pPr>
                <a:defRPr/>
              </a:pPr>
              <a:t>8</a:t>
            </a:fld>
            <a:endParaRPr lang="da-DK"/>
          </a:p>
        </p:txBody>
      </p:sp>
    </p:spTree>
    <p:extLst>
      <p:ext uri="{BB962C8B-B14F-4D97-AF65-F5344CB8AC3E}">
        <p14:creationId xmlns:p14="http://schemas.microsoft.com/office/powerpoint/2010/main" val="1852335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27395"/>
                                        </p:tgtEl>
                                        <p:attrNameLst>
                                          <p:attrName>style.visibility</p:attrName>
                                        </p:attrNameLst>
                                      </p:cBhvr>
                                      <p:to>
                                        <p:strVal val="visible"/>
                                      </p:to>
                                    </p:set>
                                    <p:anim calcmode="lin" valueType="num">
                                      <p:cBhvr>
                                        <p:cTn id="7" dur="500" fill="hold"/>
                                        <p:tgtEl>
                                          <p:spTgt spid="227395"/>
                                        </p:tgtEl>
                                        <p:attrNameLst>
                                          <p:attrName>ppt_w</p:attrName>
                                        </p:attrNameLst>
                                      </p:cBhvr>
                                      <p:tavLst>
                                        <p:tav tm="0">
                                          <p:val>
                                            <p:fltVal val="0"/>
                                          </p:val>
                                        </p:tav>
                                        <p:tav tm="100000">
                                          <p:val>
                                            <p:strVal val="#ppt_w"/>
                                          </p:val>
                                        </p:tav>
                                      </p:tavLst>
                                    </p:anim>
                                    <p:anim calcmode="lin" valueType="num">
                                      <p:cBhvr>
                                        <p:cTn id="8" dur="500" fill="hold"/>
                                        <p:tgtEl>
                                          <p:spTgt spid="227395"/>
                                        </p:tgtEl>
                                        <p:attrNameLst>
                                          <p:attrName>ppt_h</p:attrName>
                                        </p:attrNameLst>
                                      </p:cBhvr>
                                      <p:tavLst>
                                        <p:tav tm="0">
                                          <p:val>
                                            <p:fltVal val="0"/>
                                          </p:val>
                                        </p:tav>
                                        <p:tav tm="100000">
                                          <p:val>
                                            <p:strVal val="#ppt_h"/>
                                          </p:val>
                                        </p:tav>
                                      </p:tavLst>
                                    </p:anim>
                                    <p:animEffect transition="in" filter="fade">
                                      <p:cBhvr>
                                        <p:cTn id="9" dur="500"/>
                                        <p:tgtEl>
                                          <p:spTgt spid="22739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27403"/>
                                        </p:tgtEl>
                                        <p:attrNameLst>
                                          <p:attrName>style.visibility</p:attrName>
                                        </p:attrNameLst>
                                      </p:cBhvr>
                                      <p:to>
                                        <p:strVal val="visible"/>
                                      </p:to>
                                    </p:set>
                                    <p:anim calcmode="lin" valueType="num">
                                      <p:cBhvr>
                                        <p:cTn id="14" dur="500" fill="hold"/>
                                        <p:tgtEl>
                                          <p:spTgt spid="227403"/>
                                        </p:tgtEl>
                                        <p:attrNameLst>
                                          <p:attrName>ppt_w</p:attrName>
                                        </p:attrNameLst>
                                      </p:cBhvr>
                                      <p:tavLst>
                                        <p:tav tm="0">
                                          <p:val>
                                            <p:fltVal val="0"/>
                                          </p:val>
                                        </p:tav>
                                        <p:tav tm="100000">
                                          <p:val>
                                            <p:strVal val="#ppt_w"/>
                                          </p:val>
                                        </p:tav>
                                      </p:tavLst>
                                    </p:anim>
                                    <p:anim calcmode="lin" valueType="num">
                                      <p:cBhvr>
                                        <p:cTn id="15" dur="500" fill="hold"/>
                                        <p:tgtEl>
                                          <p:spTgt spid="227403"/>
                                        </p:tgtEl>
                                        <p:attrNameLst>
                                          <p:attrName>ppt_h</p:attrName>
                                        </p:attrNameLst>
                                      </p:cBhvr>
                                      <p:tavLst>
                                        <p:tav tm="0">
                                          <p:val>
                                            <p:fltVal val="0"/>
                                          </p:val>
                                        </p:tav>
                                        <p:tav tm="100000">
                                          <p:val>
                                            <p:strVal val="#ppt_h"/>
                                          </p:val>
                                        </p:tav>
                                      </p:tavLst>
                                    </p:anim>
                                    <p:animEffect transition="in" filter="fade">
                                      <p:cBhvr>
                                        <p:cTn id="16" dur="500"/>
                                        <p:tgtEl>
                                          <p:spTgt spid="227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434" name="Text Box 7"/>
          <p:cNvSpPr txBox="1">
            <a:spLocks noChangeArrowheads="1"/>
          </p:cNvSpPr>
          <p:nvPr/>
        </p:nvSpPr>
        <p:spPr bwMode="auto">
          <a:xfrm>
            <a:off x="7759700" y="3919538"/>
            <a:ext cx="857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95000"/>
              </a:lnSpc>
              <a:spcBef>
                <a:spcPct val="50000"/>
              </a:spcBef>
            </a:pPr>
            <a:r>
              <a:rPr lang="da-DK" sz="1000" b="1">
                <a:latin typeface="Calibri" pitchFamily="34" charset="0"/>
              </a:rPr>
              <a:t>Fælleoffentlig</a:t>
            </a:r>
            <a:br>
              <a:rPr lang="da-DK" sz="1000" b="1">
                <a:latin typeface="Calibri" pitchFamily="34" charset="0"/>
              </a:rPr>
            </a:br>
            <a:r>
              <a:rPr lang="da-DK" sz="1000" b="1">
                <a:latin typeface="Calibri" pitchFamily="34" charset="0"/>
              </a:rPr>
              <a:t>datadistribution</a:t>
            </a:r>
            <a:endParaRPr lang="da-DK" sz="1000">
              <a:latin typeface="Calibri" pitchFamily="34" charset="0"/>
            </a:endParaRPr>
          </a:p>
        </p:txBody>
      </p:sp>
      <p:sp>
        <p:nvSpPr>
          <p:cNvPr id="229422" name="AutoShape 32"/>
          <p:cNvSpPr>
            <a:spLocks noChangeArrowheads="1"/>
          </p:cNvSpPr>
          <p:nvPr/>
        </p:nvSpPr>
        <p:spPr bwMode="auto">
          <a:xfrm>
            <a:off x="3198813" y="3683000"/>
            <a:ext cx="4341812" cy="792163"/>
          </a:xfrm>
          <a:prstGeom prst="upArrowCallout">
            <a:avLst>
              <a:gd name="adj1" fmla="val 137024"/>
              <a:gd name="adj2" fmla="val 137024"/>
              <a:gd name="adj3" fmla="val 16667"/>
              <a:gd name="adj4" fmla="val 66667"/>
            </a:avLst>
          </a:prstGeom>
          <a:solidFill>
            <a:srgbClr val="B2B2B2"/>
          </a:solidFill>
          <a:ln w="9525" algn="ctr">
            <a:solidFill>
              <a:schemeClr val="tx1"/>
            </a:solidFill>
            <a:miter lim="800000"/>
            <a:headEnd/>
            <a:tailEnd/>
          </a:ln>
        </p:spPr>
        <p:txBody>
          <a:bodyPr lIns="0" tIns="0" rIns="0" bIns="0" anchor="ctr">
            <a:spAutoFit/>
          </a:bodyPr>
          <a:lstStyle/>
          <a:p>
            <a:pPr>
              <a:lnSpc>
                <a:spcPct val="95000"/>
              </a:lnSpc>
              <a:spcBef>
                <a:spcPct val="50000"/>
              </a:spcBef>
            </a:pPr>
            <a:r>
              <a:rPr lang="da-DK" sz="1300" b="1">
                <a:solidFill>
                  <a:schemeClr val="tx2"/>
                </a:solidFill>
                <a:latin typeface="Verdana" pitchFamily="34" charset="0"/>
              </a:rPr>
              <a:t/>
            </a:r>
            <a:br>
              <a:rPr lang="da-DK" sz="1300" b="1">
                <a:solidFill>
                  <a:schemeClr val="tx2"/>
                </a:solidFill>
                <a:latin typeface="Verdana" pitchFamily="34" charset="0"/>
              </a:rPr>
            </a:br>
            <a:r>
              <a:rPr lang="da-DK" sz="1300" b="1">
                <a:solidFill>
                  <a:schemeClr val="tx2"/>
                </a:solidFill>
                <a:latin typeface="Verdana" pitchFamily="34" charset="0"/>
              </a:rPr>
              <a:t/>
            </a:r>
            <a:br>
              <a:rPr lang="da-DK" sz="1300" b="1">
                <a:solidFill>
                  <a:schemeClr val="tx2"/>
                </a:solidFill>
                <a:latin typeface="Verdana" pitchFamily="34" charset="0"/>
              </a:rPr>
            </a:br>
            <a:endParaRPr lang="da-DK" sz="1000">
              <a:solidFill>
                <a:schemeClr val="tx2"/>
              </a:solidFill>
              <a:latin typeface="Verdana" pitchFamily="34" charset="0"/>
            </a:endParaRPr>
          </a:p>
        </p:txBody>
      </p:sp>
      <p:sp>
        <p:nvSpPr>
          <p:cNvPr id="229423" name="Text Box 41"/>
          <p:cNvSpPr txBox="1">
            <a:spLocks noChangeArrowheads="1"/>
          </p:cNvSpPr>
          <p:nvPr/>
        </p:nvSpPr>
        <p:spPr bwMode="auto">
          <a:xfrm>
            <a:off x="4478338" y="4064000"/>
            <a:ext cx="2124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da-DK" sz="1600">
                <a:latin typeface="Verdana" pitchFamily="34" charset="0"/>
              </a:rPr>
              <a:t>”DATAFORDELER”</a:t>
            </a:r>
          </a:p>
        </p:txBody>
      </p:sp>
      <p:grpSp>
        <p:nvGrpSpPr>
          <p:cNvPr id="229378" name="Group 2"/>
          <p:cNvGrpSpPr>
            <a:grpSpLocks/>
          </p:cNvGrpSpPr>
          <p:nvPr/>
        </p:nvGrpSpPr>
        <p:grpSpPr bwMode="auto">
          <a:xfrm>
            <a:off x="625475" y="4802188"/>
            <a:ext cx="1335088" cy="577850"/>
            <a:chOff x="394" y="3367"/>
            <a:chExt cx="841" cy="364"/>
          </a:xfrm>
        </p:grpSpPr>
        <p:sp>
          <p:nvSpPr>
            <p:cNvPr id="229379" name="AutoShape 3"/>
            <p:cNvSpPr>
              <a:spLocks noChangeArrowheads="1"/>
            </p:cNvSpPr>
            <p:nvPr/>
          </p:nvSpPr>
          <p:spPr bwMode="auto">
            <a:xfrm>
              <a:off x="394" y="3367"/>
              <a:ext cx="841" cy="364"/>
            </a:xfrm>
            <a:prstGeom prst="flowChartMagneticDisk">
              <a:avLst/>
            </a:prstGeom>
            <a:gradFill rotWithShape="1">
              <a:gsLst>
                <a:gs pos="0">
                  <a:srgbClr val="FF9900">
                    <a:gamma/>
                    <a:shade val="46275"/>
                    <a:invGamma/>
                  </a:srgbClr>
                </a:gs>
                <a:gs pos="50000">
                  <a:srgbClr val="FF9900"/>
                </a:gs>
                <a:gs pos="100000">
                  <a:srgbClr val="FF9900">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380" name="Text Box 4"/>
            <p:cNvSpPr txBox="1">
              <a:spLocks noChangeArrowheads="1"/>
            </p:cNvSpPr>
            <p:nvPr/>
          </p:nvSpPr>
          <p:spPr bwMode="auto">
            <a:xfrm>
              <a:off x="653" y="3506"/>
              <a:ext cx="328"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b="1"/>
                <a:t>BIDRAG</a:t>
              </a:r>
            </a:p>
          </p:txBody>
        </p:sp>
      </p:grpSp>
      <p:grpSp>
        <p:nvGrpSpPr>
          <p:cNvPr id="229381" name="Group 5"/>
          <p:cNvGrpSpPr>
            <a:grpSpLocks/>
          </p:cNvGrpSpPr>
          <p:nvPr/>
        </p:nvGrpSpPr>
        <p:grpSpPr bwMode="auto">
          <a:xfrm>
            <a:off x="622300" y="4094163"/>
            <a:ext cx="1335088" cy="763587"/>
            <a:chOff x="392" y="2921"/>
            <a:chExt cx="841" cy="481"/>
          </a:xfrm>
        </p:grpSpPr>
        <p:sp>
          <p:nvSpPr>
            <p:cNvPr id="229382" name="AutoShape 6"/>
            <p:cNvSpPr>
              <a:spLocks noChangeArrowheads="1"/>
            </p:cNvSpPr>
            <p:nvPr/>
          </p:nvSpPr>
          <p:spPr bwMode="auto">
            <a:xfrm>
              <a:off x="392" y="2921"/>
              <a:ext cx="841" cy="481"/>
            </a:xfrm>
            <a:prstGeom prst="flowChartMagneticDisk">
              <a:avLst/>
            </a:prstGeom>
            <a:gradFill rotWithShape="1">
              <a:gsLst>
                <a:gs pos="0">
                  <a:srgbClr val="66FF33">
                    <a:gamma/>
                    <a:shade val="46275"/>
                    <a:invGamma/>
                  </a:srgbClr>
                </a:gs>
                <a:gs pos="50000">
                  <a:srgbClr val="66FF33"/>
                </a:gs>
                <a:gs pos="100000">
                  <a:srgbClr val="66FF33">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383" name="Text Box 7"/>
            <p:cNvSpPr txBox="1">
              <a:spLocks noChangeArrowheads="1"/>
            </p:cNvSpPr>
            <p:nvPr/>
          </p:nvSpPr>
          <p:spPr bwMode="auto">
            <a:xfrm>
              <a:off x="513" y="3161"/>
              <a:ext cx="607"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b="1"/>
                <a:t>EJENDOMSSKAT</a:t>
              </a:r>
            </a:p>
          </p:txBody>
        </p:sp>
      </p:grpSp>
      <p:sp>
        <p:nvSpPr>
          <p:cNvPr id="229384" name="Rectangle 8"/>
          <p:cNvSpPr>
            <a:spLocks noGrp="1" noChangeArrowheads="1"/>
          </p:cNvSpPr>
          <p:nvPr>
            <p:ph type="title"/>
          </p:nvPr>
        </p:nvSpPr>
        <p:spPr>
          <a:xfrm>
            <a:off x="1036638" y="476672"/>
            <a:ext cx="5308600" cy="576262"/>
          </a:xfrm>
        </p:spPr>
        <p:txBody>
          <a:bodyPr>
            <a:normAutofit fontScale="90000"/>
          </a:bodyPr>
          <a:lstStyle/>
          <a:p>
            <a:pPr algn="l"/>
            <a:r>
              <a:rPr lang="da-DK" sz="2200" dirty="0" smtClean="0">
                <a:solidFill>
                  <a:srgbClr val="FF0000"/>
                </a:solidFill>
              </a:rPr>
              <a:t>TO-BE: </a:t>
            </a:r>
            <a:r>
              <a:rPr lang="da-DK" sz="2200" dirty="0" smtClean="0"/>
              <a:t>Ejendoms- , Bygningsdata </a:t>
            </a:r>
            <a:r>
              <a:rPr lang="da-DK" sz="2200" dirty="0"/>
              <a:t/>
            </a:r>
            <a:br>
              <a:rPr lang="da-DK" sz="2200" dirty="0"/>
            </a:br>
            <a:r>
              <a:rPr lang="da-DK" sz="2200" dirty="0" smtClean="0"/>
              <a:t>              samles </a:t>
            </a:r>
            <a:r>
              <a:rPr lang="da-DK" sz="2200" dirty="0"/>
              <a:t>i autoritative </a:t>
            </a:r>
            <a:r>
              <a:rPr lang="da-DK" sz="2200" dirty="0" smtClean="0"/>
              <a:t>registre</a:t>
            </a:r>
            <a:endParaRPr lang="da-DK" sz="2200" dirty="0"/>
          </a:p>
        </p:txBody>
      </p:sp>
      <p:grpSp>
        <p:nvGrpSpPr>
          <p:cNvPr id="229388" name="Group 12"/>
          <p:cNvGrpSpPr>
            <a:grpSpLocks/>
          </p:cNvGrpSpPr>
          <p:nvPr/>
        </p:nvGrpSpPr>
        <p:grpSpPr bwMode="auto">
          <a:xfrm>
            <a:off x="3194050" y="4656138"/>
            <a:ext cx="912813" cy="785812"/>
            <a:chOff x="2695" y="3356"/>
            <a:chExt cx="575" cy="495"/>
          </a:xfrm>
        </p:grpSpPr>
        <p:sp>
          <p:nvSpPr>
            <p:cNvPr id="229389" name="AutoShape 13"/>
            <p:cNvSpPr>
              <a:spLocks noChangeArrowheads="1"/>
            </p:cNvSpPr>
            <p:nvPr/>
          </p:nvSpPr>
          <p:spPr bwMode="auto">
            <a:xfrm>
              <a:off x="2695" y="3356"/>
              <a:ext cx="575" cy="495"/>
            </a:xfrm>
            <a:prstGeom prst="flowChartMagneticDisk">
              <a:avLst/>
            </a:prstGeom>
            <a:gradFill rotWithShape="1">
              <a:gsLst>
                <a:gs pos="0">
                  <a:srgbClr val="CCCCFF">
                    <a:gamma/>
                    <a:shade val="46275"/>
                    <a:invGamma/>
                  </a:srgbClr>
                </a:gs>
                <a:gs pos="100000">
                  <a:srgbClr val="CCCC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390" name="Text Box 14"/>
            <p:cNvSpPr txBox="1">
              <a:spLocks noChangeArrowheads="1"/>
            </p:cNvSpPr>
            <p:nvPr/>
          </p:nvSpPr>
          <p:spPr bwMode="auto">
            <a:xfrm>
              <a:off x="2735" y="3569"/>
              <a:ext cx="495" cy="2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200" b="1"/>
                <a:t>MATRIKEL</a:t>
              </a:r>
            </a:p>
          </p:txBody>
        </p:sp>
      </p:grpSp>
      <p:grpSp>
        <p:nvGrpSpPr>
          <p:cNvPr id="229391" name="Group 15"/>
          <p:cNvGrpSpPr>
            <a:grpSpLocks/>
          </p:cNvGrpSpPr>
          <p:nvPr/>
        </p:nvGrpSpPr>
        <p:grpSpPr bwMode="auto">
          <a:xfrm>
            <a:off x="4305300" y="4646613"/>
            <a:ext cx="912813" cy="787400"/>
            <a:chOff x="2838" y="2038"/>
            <a:chExt cx="841" cy="459"/>
          </a:xfrm>
        </p:grpSpPr>
        <p:sp>
          <p:nvSpPr>
            <p:cNvPr id="229392" name="AutoShape 16"/>
            <p:cNvSpPr>
              <a:spLocks noChangeArrowheads="1"/>
            </p:cNvSpPr>
            <p:nvPr/>
          </p:nvSpPr>
          <p:spPr bwMode="auto">
            <a:xfrm>
              <a:off x="2838" y="2038"/>
              <a:ext cx="841" cy="459"/>
            </a:xfrm>
            <a:prstGeom prst="flowChartMagneticDisk">
              <a:avLst/>
            </a:prstGeom>
            <a:gradFill rotWithShape="1">
              <a:gsLst>
                <a:gs pos="0">
                  <a:srgbClr val="CCFF66">
                    <a:gamma/>
                    <a:shade val="46275"/>
                    <a:invGamma/>
                  </a:srgbClr>
                </a:gs>
                <a:gs pos="100000">
                  <a:srgbClr val="CCFF66"/>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393" name="Text Box 17"/>
            <p:cNvSpPr txBox="1">
              <a:spLocks noChangeArrowheads="1"/>
            </p:cNvSpPr>
            <p:nvPr/>
          </p:nvSpPr>
          <p:spPr bwMode="auto">
            <a:xfrm>
              <a:off x="2997" y="2226"/>
              <a:ext cx="526" cy="1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200" b="1"/>
                <a:t>BBR</a:t>
              </a:r>
            </a:p>
          </p:txBody>
        </p:sp>
      </p:grpSp>
      <p:grpSp>
        <p:nvGrpSpPr>
          <p:cNvPr id="229394" name="Group 18"/>
          <p:cNvGrpSpPr>
            <a:grpSpLocks/>
          </p:cNvGrpSpPr>
          <p:nvPr/>
        </p:nvGrpSpPr>
        <p:grpSpPr bwMode="auto">
          <a:xfrm>
            <a:off x="5405438" y="4646613"/>
            <a:ext cx="912812" cy="785812"/>
            <a:chOff x="2000" y="3356"/>
            <a:chExt cx="575" cy="495"/>
          </a:xfrm>
        </p:grpSpPr>
        <p:sp>
          <p:nvSpPr>
            <p:cNvPr id="229395" name="AutoShape 19"/>
            <p:cNvSpPr>
              <a:spLocks noChangeArrowheads="1"/>
            </p:cNvSpPr>
            <p:nvPr/>
          </p:nvSpPr>
          <p:spPr bwMode="auto">
            <a:xfrm>
              <a:off x="2000" y="3356"/>
              <a:ext cx="575" cy="495"/>
            </a:xfrm>
            <a:prstGeom prst="flowChartMagneticDisk">
              <a:avLst/>
            </a:prstGeom>
            <a:gradFill rotWithShape="1">
              <a:gsLst>
                <a:gs pos="0">
                  <a:srgbClr val="FF3300"/>
                </a:gs>
                <a:gs pos="100000">
                  <a:srgbClr val="FF3300">
                    <a:gamma/>
                    <a:shade val="46275"/>
                    <a:invGamma/>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396" name="Text Box 20"/>
            <p:cNvSpPr txBox="1">
              <a:spLocks noChangeArrowheads="1"/>
            </p:cNvSpPr>
            <p:nvPr/>
          </p:nvSpPr>
          <p:spPr bwMode="auto">
            <a:xfrm>
              <a:off x="2039" y="3498"/>
              <a:ext cx="506" cy="320"/>
            </a:xfrm>
            <a:prstGeom prst="rect">
              <a:avLst/>
            </a:prstGeom>
            <a:noFill/>
            <a:ln>
              <a:noFill/>
            </a:ln>
            <a:effectLst/>
            <a:extLst>
              <a:ext uri="{909E8E84-426E-40DD-AFC4-6F175D3DCCD1}">
                <a14:hiddenFill xmlns:a14="http://schemas.microsoft.com/office/drawing/2010/main">
                  <a:gradFill rotWithShape="1">
                    <a:gsLst>
                      <a:gs pos="0">
                        <a:srgbClr val="FF3300"/>
                      </a:gs>
                      <a:gs pos="100000">
                        <a:srgbClr val="FF3300">
                          <a:gamma/>
                          <a:shade val="46275"/>
                          <a:invGamma/>
                        </a:srgbClr>
                      </a:gs>
                    </a:gsLst>
                    <a:lin ang="27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200" b="1"/>
                <a:t>EJERFOR-TEGNELSE</a:t>
              </a:r>
            </a:p>
          </p:txBody>
        </p:sp>
      </p:grpSp>
      <p:grpSp>
        <p:nvGrpSpPr>
          <p:cNvPr id="229400" name="Group 24"/>
          <p:cNvGrpSpPr>
            <a:grpSpLocks/>
          </p:cNvGrpSpPr>
          <p:nvPr/>
        </p:nvGrpSpPr>
        <p:grpSpPr bwMode="auto">
          <a:xfrm>
            <a:off x="625475" y="3495675"/>
            <a:ext cx="1335088" cy="841375"/>
            <a:chOff x="1682" y="2648"/>
            <a:chExt cx="841" cy="460"/>
          </a:xfrm>
        </p:grpSpPr>
        <p:grpSp>
          <p:nvGrpSpPr>
            <p:cNvPr id="229401" name="Group 25"/>
            <p:cNvGrpSpPr>
              <a:grpSpLocks/>
            </p:cNvGrpSpPr>
            <p:nvPr/>
          </p:nvGrpSpPr>
          <p:grpSpPr bwMode="auto">
            <a:xfrm>
              <a:off x="1682" y="2648"/>
              <a:ext cx="841" cy="459"/>
              <a:chOff x="1682" y="2648"/>
              <a:chExt cx="841" cy="459"/>
            </a:xfrm>
          </p:grpSpPr>
          <p:sp>
            <p:nvSpPr>
              <p:cNvPr id="229402" name="AutoShape 26"/>
              <p:cNvSpPr>
                <a:spLocks noChangeArrowheads="1"/>
              </p:cNvSpPr>
              <p:nvPr/>
            </p:nvSpPr>
            <p:spPr bwMode="auto">
              <a:xfrm>
                <a:off x="1682" y="2912"/>
                <a:ext cx="841" cy="195"/>
              </a:xfrm>
              <a:prstGeom prst="flowChartMagneticDisk">
                <a:avLst/>
              </a:prstGeom>
              <a:gradFill rotWithShape="1">
                <a:gsLst>
                  <a:gs pos="0">
                    <a:srgbClr val="66CCFF">
                      <a:gamma/>
                      <a:shade val="46275"/>
                      <a:invGamma/>
                    </a:srgbClr>
                  </a:gs>
                  <a:gs pos="50000">
                    <a:srgbClr val="66CCFF"/>
                  </a:gs>
                  <a:gs pos="100000">
                    <a:srgbClr val="66CCFF">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403" name="AutoShape 27"/>
              <p:cNvSpPr>
                <a:spLocks noChangeArrowheads="1"/>
              </p:cNvSpPr>
              <p:nvPr/>
            </p:nvSpPr>
            <p:spPr bwMode="auto">
              <a:xfrm>
                <a:off x="1682" y="2780"/>
                <a:ext cx="841" cy="195"/>
              </a:xfrm>
              <a:prstGeom prst="flowChartMagneticDisk">
                <a:avLst/>
              </a:prstGeom>
              <a:gradFill rotWithShape="1">
                <a:gsLst>
                  <a:gs pos="0">
                    <a:srgbClr val="66CCFF">
                      <a:gamma/>
                      <a:shade val="46275"/>
                      <a:invGamma/>
                    </a:srgbClr>
                  </a:gs>
                  <a:gs pos="50000">
                    <a:srgbClr val="66CCFF"/>
                  </a:gs>
                  <a:gs pos="100000">
                    <a:srgbClr val="66CCFF">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404" name="AutoShape 28"/>
              <p:cNvSpPr>
                <a:spLocks noChangeArrowheads="1"/>
              </p:cNvSpPr>
              <p:nvPr/>
            </p:nvSpPr>
            <p:spPr bwMode="auto">
              <a:xfrm>
                <a:off x="1682" y="2648"/>
                <a:ext cx="841" cy="195"/>
              </a:xfrm>
              <a:prstGeom prst="flowChartMagneticDisk">
                <a:avLst/>
              </a:prstGeom>
              <a:gradFill rotWithShape="1">
                <a:gsLst>
                  <a:gs pos="0">
                    <a:srgbClr val="66CCFF">
                      <a:gamma/>
                      <a:shade val="46275"/>
                      <a:invGamma/>
                    </a:srgbClr>
                  </a:gs>
                  <a:gs pos="50000">
                    <a:srgbClr val="66CCFF"/>
                  </a:gs>
                  <a:gs pos="100000">
                    <a:srgbClr val="66CCFF">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grpSp>
        <p:sp>
          <p:nvSpPr>
            <p:cNvPr id="229405" name="Text Box 29"/>
            <p:cNvSpPr txBox="1">
              <a:spLocks noChangeArrowheads="1"/>
            </p:cNvSpPr>
            <p:nvPr/>
          </p:nvSpPr>
          <p:spPr bwMode="auto">
            <a:xfrm>
              <a:off x="1740" y="2946"/>
              <a:ext cx="734" cy="1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a:t>Forvaltningsmatrikel</a:t>
              </a:r>
              <a:endParaRPr lang="da-DK" sz="900"/>
            </a:p>
          </p:txBody>
        </p:sp>
        <p:sp>
          <p:nvSpPr>
            <p:cNvPr id="229406" name="Text Box 30"/>
            <p:cNvSpPr txBox="1">
              <a:spLocks noChangeArrowheads="1"/>
            </p:cNvSpPr>
            <p:nvPr/>
          </p:nvSpPr>
          <p:spPr bwMode="auto">
            <a:xfrm>
              <a:off x="1852" y="2814"/>
              <a:ext cx="512" cy="1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a:t>KMS-Matrikel</a:t>
              </a:r>
              <a:endParaRPr lang="da-DK" sz="900"/>
            </a:p>
          </p:txBody>
        </p:sp>
        <p:sp>
          <p:nvSpPr>
            <p:cNvPr id="229407" name="Text Box 31"/>
            <p:cNvSpPr txBox="1">
              <a:spLocks noChangeArrowheads="1"/>
            </p:cNvSpPr>
            <p:nvPr/>
          </p:nvSpPr>
          <p:spPr bwMode="auto">
            <a:xfrm>
              <a:off x="1905" y="2682"/>
              <a:ext cx="409" cy="1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b="1"/>
                <a:t>MATRIKEL</a:t>
              </a:r>
              <a:endParaRPr lang="da-DK" sz="900" b="1"/>
            </a:p>
          </p:txBody>
        </p:sp>
      </p:grpSp>
      <p:grpSp>
        <p:nvGrpSpPr>
          <p:cNvPr id="229408" name="Group 32"/>
          <p:cNvGrpSpPr>
            <a:grpSpLocks/>
          </p:cNvGrpSpPr>
          <p:nvPr/>
        </p:nvGrpSpPr>
        <p:grpSpPr bwMode="auto">
          <a:xfrm>
            <a:off x="625475" y="3248025"/>
            <a:ext cx="1335088" cy="358775"/>
            <a:chOff x="394" y="2388"/>
            <a:chExt cx="841" cy="226"/>
          </a:xfrm>
        </p:grpSpPr>
        <p:sp>
          <p:nvSpPr>
            <p:cNvPr id="229409" name="AutoShape 33"/>
            <p:cNvSpPr>
              <a:spLocks noChangeArrowheads="1"/>
            </p:cNvSpPr>
            <p:nvPr/>
          </p:nvSpPr>
          <p:spPr bwMode="auto">
            <a:xfrm>
              <a:off x="394" y="2388"/>
              <a:ext cx="841" cy="225"/>
            </a:xfrm>
            <a:prstGeom prst="flowChartMagneticDisk">
              <a:avLst/>
            </a:prstGeom>
            <a:gradFill rotWithShape="1">
              <a:gsLst>
                <a:gs pos="0">
                  <a:srgbClr val="33CCCC">
                    <a:gamma/>
                    <a:shade val="46275"/>
                    <a:invGamma/>
                  </a:srgbClr>
                </a:gs>
                <a:gs pos="50000">
                  <a:srgbClr val="33CCCC"/>
                </a:gs>
                <a:gs pos="100000">
                  <a:srgbClr val="33CCCC">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410" name="Text Box 34"/>
            <p:cNvSpPr txBox="1">
              <a:spLocks noChangeArrowheads="1"/>
            </p:cNvSpPr>
            <p:nvPr/>
          </p:nvSpPr>
          <p:spPr bwMode="auto">
            <a:xfrm>
              <a:off x="473" y="2427"/>
              <a:ext cx="692" cy="1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a:t>Øvrige ejendomme</a:t>
              </a:r>
              <a:endParaRPr lang="da-DK" sz="900"/>
            </a:p>
          </p:txBody>
        </p:sp>
      </p:grpSp>
      <p:grpSp>
        <p:nvGrpSpPr>
          <p:cNvPr id="229411" name="Group 35"/>
          <p:cNvGrpSpPr>
            <a:grpSpLocks/>
          </p:cNvGrpSpPr>
          <p:nvPr/>
        </p:nvGrpSpPr>
        <p:grpSpPr bwMode="auto">
          <a:xfrm>
            <a:off x="625475" y="2765425"/>
            <a:ext cx="1335088" cy="598488"/>
            <a:chOff x="394" y="2084"/>
            <a:chExt cx="841" cy="377"/>
          </a:xfrm>
        </p:grpSpPr>
        <p:sp>
          <p:nvSpPr>
            <p:cNvPr id="229412" name="AutoShape 36"/>
            <p:cNvSpPr>
              <a:spLocks noChangeArrowheads="1"/>
            </p:cNvSpPr>
            <p:nvPr/>
          </p:nvSpPr>
          <p:spPr bwMode="auto">
            <a:xfrm>
              <a:off x="394" y="2236"/>
              <a:ext cx="841" cy="225"/>
            </a:xfrm>
            <a:prstGeom prst="flowChartMagneticDisk">
              <a:avLst/>
            </a:prstGeom>
            <a:gradFill rotWithShape="1">
              <a:gsLst>
                <a:gs pos="0">
                  <a:srgbClr val="33CCCC">
                    <a:gamma/>
                    <a:shade val="46275"/>
                    <a:invGamma/>
                  </a:srgbClr>
                </a:gs>
                <a:gs pos="50000">
                  <a:srgbClr val="33CCCC"/>
                </a:gs>
                <a:gs pos="100000">
                  <a:srgbClr val="33CCCC">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413" name="AutoShape 37"/>
            <p:cNvSpPr>
              <a:spLocks noChangeArrowheads="1"/>
            </p:cNvSpPr>
            <p:nvPr/>
          </p:nvSpPr>
          <p:spPr bwMode="auto">
            <a:xfrm>
              <a:off x="394" y="2084"/>
              <a:ext cx="841" cy="225"/>
            </a:xfrm>
            <a:prstGeom prst="flowChartMagneticDisk">
              <a:avLst/>
            </a:prstGeom>
            <a:gradFill rotWithShape="1">
              <a:gsLst>
                <a:gs pos="0">
                  <a:srgbClr val="33CCCC">
                    <a:gamma/>
                    <a:shade val="46275"/>
                    <a:invGamma/>
                  </a:srgbClr>
                </a:gs>
                <a:gs pos="50000">
                  <a:srgbClr val="33CCCC"/>
                </a:gs>
                <a:gs pos="100000">
                  <a:srgbClr val="33CCCC">
                    <a:gamma/>
                    <a:shade val="46275"/>
                    <a:invGamma/>
                  </a:srgbClr>
                </a:gs>
              </a:gsLst>
              <a:lin ang="0" scaled="1"/>
            </a:gradFill>
            <a:ln w="9525" cap="rnd">
              <a:solidFill>
                <a:schemeClr val="tx1"/>
              </a:solidFill>
              <a:prstDash val="sysDot"/>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414" name="Text Box 38"/>
            <p:cNvSpPr txBox="1">
              <a:spLocks noChangeArrowheads="1"/>
            </p:cNvSpPr>
            <p:nvPr/>
          </p:nvSpPr>
          <p:spPr bwMode="auto">
            <a:xfrm>
              <a:off x="413" y="2275"/>
              <a:ext cx="815"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a:t>Vurderingsejendomme</a:t>
              </a:r>
              <a:endParaRPr lang="da-DK" sz="900"/>
            </a:p>
          </p:txBody>
        </p:sp>
        <p:sp>
          <p:nvSpPr>
            <p:cNvPr id="229415" name="Text Box 39"/>
            <p:cNvSpPr txBox="1">
              <a:spLocks noChangeArrowheads="1"/>
            </p:cNvSpPr>
            <p:nvPr/>
          </p:nvSpPr>
          <p:spPr bwMode="auto">
            <a:xfrm>
              <a:off x="624" y="2123"/>
              <a:ext cx="399"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b="1"/>
                <a:t>EJENDOM</a:t>
              </a:r>
            </a:p>
          </p:txBody>
        </p:sp>
      </p:grpSp>
      <p:grpSp>
        <p:nvGrpSpPr>
          <p:cNvPr id="229416" name="Group 40"/>
          <p:cNvGrpSpPr>
            <a:grpSpLocks/>
          </p:cNvGrpSpPr>
          <p:nvPr/>
        </p:nvGrpSpPr>
        <p:grpSpPr bwMode="auto">
          <a:xfrm>
            <a:off x="625475" y="2325688"/>
            <a:ext cx="1335088" cy="568325"/>
            <a:chOff x="394" y="1807"/>
            <a:chExt cx="841" cy="358"/>
          </a:xfrm>
        </p:grpSpPr>
        <p:sp>
          <p:nvSpPr>
            <p:cNvPr id="229417" name="AutoShape 41"/>
            <p:cNvSpPr>
              <a:spLocks noChangeArrowheads="1"/>
            </p:cNvSpPr>
            <p:nvPr/>
          </p:nvSpPr>
          <p:spPr bwMode="auto">
            <a:xfrm>
              <a:off x="394" y="1807"/>
              <a:ext cx="841" cy="358"/>
            </a:xfrm>
            <a:prstGeom prst="flowChartMagneticDisk">
              <a:avLst/>
            </a:prstGeom>
            <a:gradFill rotWithShape="1">
              <a:gsLst>
                <a:gs pos="0">
                  <a:srgbClr val="FF3300">
                    <a:gamma/>
                    <a:shade val="46275"/>
                    <a:invGamma/>
                  </a:srgbClr>
                </a:gs>
                <a:gs pos="50000">
                  <a:srgbClr val="FF3300"/>
                </a:gs>
                <a:gs pos="100000">
                  <a:srgbClr val="FF3300">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418" name="Text Box 42"/>
            <p:cNvSpPr txBox="1">
              <a:spLocks noChangeArrowheads="1"/>
            </p:cNvSpPr>
            <p:nvPr/>
          </p:nvSpPr>
          <p:spPr bwMode="auto">
            <a:xfrm>
              <a:off x="729" y="1930"/>
              <a:ext cx="215"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000" b="1"/>
                <a:t>EJER</a:t>
              </a:r>
            </a:p>
          </p:txBody>
        </p:sp>
      </p:grpSp>
      <p:grpSp>
        <p:nvGrpSpPr>
          <p:cNvPr id="229419" name="Group 43"/>
          <p:cNvGrpSpPr>
            <a:grpSpLocks/>
          </p:cNvGrpSpPr>
          <p:nvPr/>
        </p:nvGrpSpPr>
        <p:grpSpPr bwMode="auto">
          <a:xfrm>
            <a:off x="625475" y="1597025"/>
            <a:ext cx="1335088" cy="763588"/>
            <a:chOff x="660" y="1416"/>
            <a:chExt cx="841" cy="481"/>
          </a:xfrm>
        </p:grpSpPr>
        <p:sp>
          <p:nvSpPr>
            <p:cNvPr id="229420" name="AutoShape 44"/>
            <p:cNvSpPr>
              <a:spLocks noChangeArrowheads="1"/>
            </p:cNvSpPr>
            <p:nvPr/>
          </p:nvSpPr>
          <p:spPr bwMode="auto">
            <a:xfrm>
              <a:off x="660" y="1416"/>
              <a:ext cx="841" cy="481"/>
            </a:xfrm>
            <a:prstGeom prst="flowChartMagneticDisk">
              <a:avLst/>
            </a:prstGeom>
            <a:gradFill rotWithShape="1">
              <a:gsLst>
                <a:gs pos="0">
                  <a:srgbClr val="FFFF00">
                    <a:gamma/>
                    <a:shade val="46275"/>
                    <a:invGamma/>
                  </a:srgbClr>
                </a:gs>
                <a:gs pos="50000">
                  <a:srgbClr val="FFFF00"/>
                </a:gs>
                <a:gs pos="100000">
                  <a:srgbClr val="FFFF00">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421" name="Text Box 45"/>
            <p:cNvSpPr txBox="1">
              <a:spLocks noChangeArrowheads="1"/>
            </p:cNvSpPr>
            <p:nvPr/>
          </p:nvSpPr>
          <p:spPr bwMode="auto">
            <a:xfrm>
              <a:off x="821" y="1627"/>
              <a:ext cx="525" cy="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000" b="1"/>
                <a:t>VURDERING</a:t>
              </a:r>
            </a:p>
          </p:txBody>
        </p:sp>
      </p:grpSp>
      <p:sp>
        <p:nvSpPr>
          <p:cNvPr id="229424" name="AutoShape 6">
            <a:hlinkClick r:id="" action="ppaction://noaction" highlightClick="1"/>
          </p:cNvPr>
          <p:cNvSpPr>
            <a:spLocks noChangeArrowheads="1"/>
          </p:cNvSpPr>
          <p:nvPr/>
        </p:nvSpPr>
        <p:spPr bwMode="auto">
          <a:xfrm>
            <a:off x="3657600" y="3128963"/>
            <a:ext cx="558800" cy="288925"/>
          </a:xfrm>
          <a:prstGeom prst="actionButtonHome">
            <a:avLst/>
          </a:prstGeom>
          <a:solidFill>
            <a:schemeClr val="folHlink"/>
          </a:solidFill>
          <a:ln w="9525">
            <a:solidFill>
              <a:schemeClr val="tx2"/>
            </a:solidFill>
            <a:miter lim="800000"/>
            <a:headEnd/>
            <a:tailEnd/>
          </a:ln>
        </p:spPr>
        <p:txBody>
          <a:bodyPr lIns="0" tIns="0" rIns="0" bIns="0" anchor="ctr">
            <a:spAutoFit/>
          </a:bodyPr>
          <a:lstStyle/>
          <a:p>
            <a:pPr algn="l"/>
            <a:endParaRPr lang="da-DK" sz="1600">
              <a:latin typeface="Verdana" pitchFamily="34" charset="0"/>
            </a:endParaRPr>
          </a:p>
        </p:txBody>
      </p:sp>
      <p:sp>
        <p:nvSpPr>
          <p:cNvPr id="229425" name="AutoShape 24">
            <a:hlinkClick r:id="" action="ppaction://noaction" highlightClick="1"/>
          </p:cNvPr>
          <p:cNvSpPr>
            <a:spLocks noChangeArrowheads="1"/>
          </p:cNvSpPr>
          <p:nvPr/>
        </p:nvSpPr>
        <p:spPr bwMode="auto">
          <a:xfrm>
            <a:off x="5040313" y="2620963"/>
            <a:ext cx="558800" cy="288925"/>
          </a:xfrm>
          <a:prstGeom prst="actionButtonHome">
            <a:avLst/>
          </a:prstGeom>
          <a:solidFill>
            <a:schemeClr val="folHlink"/>
          </a:solidFill>
          <a:ln w="9525">
            <a:solidFill>
              <a:schemeClr val="tx2"/>
            </a:solidFill>
            <a:miter lim="800000"/>
            <a:headEnd/>
            <a:tailEnd/>
          </a:ln>
        </p:spPr>
        <p:txBody>
          <a:bodyPr lIns="0" tIns="0" rIns="0" bIns="0" anchor="ctr">
            <a:spAutoFit/>
          </a:bodyPr>
          <a:lstStyle/>
          <a:p>
            <a:pPr algn="l"/>
            <a:endParaRPr lang="da-DK" sz="1600">
              <a:latin typeface="Verdana" pitchFamily="34" charset="0"/>
            </a:endParaRPr>
          </a:p>
        </p:txBody>
      </p:sp>
      <p:sp>
        <p:nvSpPr>
          <p:cNvPr id="229426" name="AutoShape 25">
            <a:hlinkClick r:id="" action="ppaction://noaction" highlightClick="1"/>
          </p:cNvPr>
          <p:cNvSpPr>
            <a:spLocks noChangeArrowheads="1"/>
          </p:cNvSpPr>
          <p:nvPr/>
        </p:nvSpPr>
        <p:spPr bwMode="auto">
          <a:xfrm>
            <a:off x="5524500" y="3130550"/>
            <a:ext cx="558800" cy="288925"/>
          </a:xfrm>
          <a:prstGeom prst="actionButtonHome">
            <a:avLst/>
          </a:prstGeom>
          <a:solidFill>
            <a:schemeClr val="folHlink"/>
          </a:solidFill>
          <a:ln w="9525">
            <a:solidFill>
              <a:schemeClr val="tx2"/>
            </a:solidFill>
            <a:miter lim="800000"/>
            <a:headEnd/>
            <a:tailEnd/>
          </a:ln>
        </p:spPr>
        <p:txBody>
          <a:bodyPr lIns="0" tIns="0" rIns="0" bIns="0" anchor="ctr">
            <a:spAutoFit/>
          </a:bodyPr>
          <a:lstStyle/>
          <a:p>
            <a:pPr algn="l"/>
            <a:endParaRPr lang="da-DK" sz="1600">
              <a:latin typeface="Verdana" pitchFamily="34" charset="0"/>
            </a:endParaRPr>
          </a:p>
        </p:txBody>
      </p:sp>
      <p:sp>
        <p:nvSpPr>
          <p:cNvPr id="229427" name="AutoShape 26">
            <a:hlinkClick r:id="" action="ppaction://noaction" highlightClick="1"/>
          </p:cNvPr>
          <p:cNvSpPr>
            <a:spLocks noChangeArrowheads="1"/>
          </p:cNvSpPr>
          <p:nvPr/>
        </p:nvSpPr>
        <p:spPr bwMode="auto">
          <a:xfrm>
            <a:off x="5995988" y="2620963"/>
            <a:ext cx="558800" cy="288925"/>
          </a:xfrm>
          <a:prstGeom prst="actionButtonHome">
            <a:avLst/>
          </a:prstGeom>
          <a:solidFill>
            <a:schemeClr val="folHlink"/>
          </a:solidFill>
          <a:ln w="9525">
            <a:solidFill>
              <a:schemeClr val="tx2"/>
            </a:solidFill>
            <a:miter lim="800000"/>
            <a:headEnd/>
            <a:tailEnd/>
          </a:ln>
        </p:spPr>
        <p:txBody>
          <a:bodyPr lIns="0" tIns="0" rIns="0" bIns="0" anchor="ctr">
            <a:spAutoFit/>
          </a:bodyPr>
          <a:lstStyle/>
          <a:p>
            <a:pPr algn="l"/>
            <a:endParaRPr lang="da-DK" sz="1600">
              <a:latin typeface="Verdana" pitchFamily="34" charset="0"/>
            </a:endParaRPr>
          </a:p>
        </p:txBody>
      </p:sp>
      <p:sp>
        <p:nvSpPr>
          <p:cNvPr id="229428" name="AutoShape 27">
            <a:hlinkClick r:id="" action="ppaction://noaction" highlightClick="1"/>
          </p:cNvPr>
          <p:cNvSpPr>
            <a:spLocks noChangeArrowheads="1"/>
          </p:cNvSpPr>
          <p:nvPr/>
        </p:nvSpPr>
        <p:spPr bwMode="auto">
          <a:xfrm>
            <a:off x="6494463" y="3144838"/>
            <a:ext cx="558800" cy="288925"/>
          </a:xfrm>
          <a:prstGeom prst="actionButtonHome">
            <a:avLst/>
          </a:prstGeom>
          <a:solidFill>
            <a:schemeClr val="folHlink"/>
          </a:solidFill>
          <a:ln w="9525">
            <a:solidFill>
              <a:schemeClr val="tx2"/>
            </a:solidFill>
            <a:miter lim="800000"/>
            <a:headEnd/>
            <a:tailEnd/>
          </a:ln>
        </p:spPr>
        <p:txBody>
          <a:bodyPr lIns="0" tIns="0" rIns="0" bIns="0" anchor="ctr">
            <a:spAutoFit/>
          </a:bodyPr>
          <a:lstStyle/>
          <a:p>
            <a:pPr algn="l"/>
            <a:endParaRPr lang="da-DK" sz="1600">
              <a:latin typeface="Verdana" pitchFamily="34" charset="0"/>
            </a:endParaRPr>
          </a:p>
        </p:txBody>
      </p:sp>
      <p:sp>
        <p:nvSpPr>
          <p:cNvPr id="229429" name="AutoShape 28">
            <a:hlinkClick r:id="" action="ppaction://noaction" highlightClick="1"/>
          </p:cNvPr>
          <p:cNvSpPr>
            <a:spLocks noChangeArrowheads="1"/>
          </p:cNvSpPr>
          <p:nvPr/>
        </p:nvSpPr>
        <p:spPr bwMode="auto">
          <a:xfrm>
            <a:off x="6980238" y="2622550"/>
            <a:ext cx="558800" cy="288925"/>
          </a:xfrm>
          <a:prstGeom prst="actionButtonHome">
            <a:avLst/>
          </a:prstGeom>
          <a:solidFill>
            <a:schemeClr val="folHlink"/>
          </a:solidFill>
          <a:ln w="9525">
            <a:solidFill>
              <a:schemeClr val="tx2"/>
            </a:solidFill>
            <a:miter lim="800000"/>
            <a:headEnd/>
            <a:tailEnd/>
          </a:ln>
        </p:spPr>
        <p:txBody>
          <a:bodyPr lIns="0" tIns="0" rIns="0" bIns="0" anchor="ctr">
            <a:spAutoFit/>
          </a:bodyPr>
          <a:lstStyle/>
          <a:p>
            <a:pPr algn="l"/>
            <a:endParaRPr lang="da-DK" sz="1600">
              <a:latin typeface="Verdana" pitchFamily="34" charset="0"/>
            </a:endParaRPr>
          </a:p>
        </p:txBody>
      </p:sp>
      <p:sp>
        <p:nvSpPr>
          <p:cNvPr id="229430" name="AutoShape 29">
            <a:hlinkClick r:id="" action="ppaction://noaction" highlightClick="1"/>
          </p:cNvPr>
          <p:cNvSpPr>
            <a:spLocks noChangeArrowheads="1"/>
          </p:cNvSpPr>
          <p:nvPr/>
        </p:nvSpPr>
        <p:spPr bwMode="auto">
          <a:xfrm>
            <a:off x="4113213" y="2620963"/>
            <a:ext cx="558800" cy="288925"/>
          </a:xfrm>
          <a:prstGeom prst="actionButtonHome">
            <a:avLst/>
          </a:prstGeom>
          <a:solidFill>
            <a:schemeClr val="folHlink"/>
          </a:solidFill>
          <a:ln w="9525">
            <a:solidFill>
              <a:schemeClr val="tx2"/>
            </a:solidFill>
            <a:miter lim="800000"/>
            <a:headEnd/>
            <a:tailEnd/>
          </a:ln>
        </p:spPr>
        <p:txBody>
          <a:bodyPr lIns="0" tIns="0" rIns="0" bIns="0" anchor="ctr">
            <a:spAutoFit/>
          </a:bodyPr>
          <a:lstStyle/>
          <a:p>
            <a:pPr algn="l"/>
            <a:endParaRPr lang="da-DK" sz="1600">
              <a:latin typeface="Verdana" pitchFamily="34" charset="0"/>
            </a:endParaRPr>
          </a:p>
        </p:txBody>
      </p:sp>
      <p:sp>
        <p:nvSpPr>
          <p:cNvPr id="229431" name="AutoShape 30">
            <a:hlinkClick r:id="" action="ppaction://noaction" highlightClick="1"/>
          </p:cNvPr>
          <p:cNvSpPr>
            <a:spLocks noChangeArrowheads="1"/>
          </p:cNvSpPr>
          <p:nvPr/>
        </p:nvSpPr>
        <p:spPr bwMode="auto">
          <a:xfrm>
            <a:off x="4572000" y="3117850"/>
            <a:ext cx="558800" cy="288925"/>
          </a:xfrm>
          <a:prstGeom prst="actionButtonHome">
            <a:avLst/>
          </a:prstGeom>
          <a:solidFill>
            <a:schemeClr val="folHlink"/>
          </a:solidFill>
          <a:ln w="9525">
            <a:solidFill>
              <a:schemeClr val="tx2"/>
            </a:solidFill>
            <a:miter lim="800000"/>
            <a:headEnd/>
            <a:tailEnd/>
          </a:ln>
        </p:spPr>
        <p:txBody>
          <a:bodyPr lIns="0" tIns="0" rIns="0" bIns="0" anchor="ctr">
            <a:spAutoFit/>
          </a:bodyPr>
          <a:lstStyle/>
          <a:p>
            <a:pPr algn="l"/>
            <a:endParaRPr lang="da-DK" sz="1600">
              <a:latin typeface="Verdana" pitchFamily="34" charset="0"/>
            </a:endParaRPr>
          </a:p>
        </p:txBody>
      </p:sp>
      <p:sp>
        <p:nvSpPr>
          <p:cNvPr id="229433" name="Text Box 10"/>
          <p:cNvSpPr txBox="1">
            <a:spLocks noChangeArrowheads="1"/>
          </p:cNvSpPr>
          <p:nvPr/>
        </p:nvSpPr>
        <p:spPr bwMode="auto">
          <a:xfrm>
            <a:off x="7788275" y="2565400"/>
            <a:ext cx="8826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95000"/>
              </a:lnSpc>
              <a:spcBef>
                <a:spcPct val="50000"/>
              </a:spcBef>
            </a:pPr>
            <a:r>
              <a:rPr lang="da-DK" sz="1000" b="1">
                <a:latin typeface="Calibri" pitchFamily="34" charset="0"/>
              </a:rPr>
              <a:t>Data-anvendere:</a:t>
            </a:r>
            <a:br>
              <a:rPr lang="da-DK" sz="1000" b="1">
                <a:latin typeface="Calibri" pitchFamily="34" charset="0"/>
              </a:rPr>
            </a:br>
            <a:r>
              <a:rPr lang="da-DK" sz="1000" b="1">
                <a:latin typeface="Calibri" pitchFamily="34" charset="0"/>
              </a:rPr>
              <a:t>- SKAT</a:t>
            </a:r>
            <a:br>
              <a:rPr lang="da-DK" sz="1000" b="1">
                <a:latin typeface="Calibri" pitchFamily="34" charset="0"/>
              </a:rPr>
            </a:br>
            <a:r>
              <a:rPr lang="da-DK" sz="1000" b="1">
                <a:latin typeface="Calibri" pitchFamily="34" charset="0"/>
              </a:rPr>
              <a:t>- Kommuner</a:t>
            </a:r>
            <a:br>
              <a:rPr lang="da-DK" sz="1000" b="1">
                <a:latin typeface="Calibri" pitchFamily="34" charset="0"/>
              </a:rPr>
            </a:br>
            <a:r>
              <a:rPr lang="da-DK" sz="1000" b="1">
                <a:latin typeface="Calibri" pitchFamily="34" charset="0"/>
              </a:rPr>
              <a:t>- Private</a:t>
            </a:r>
          </a:p>
        </p:txBody>
      </p:sp>
      <p:sp>
        <p:nvSpPr>
          <p:cNvPr id="229435" name="AutoShape 59"/>
          <p:cNvSpPr>
            <a:spLocks/>
          </p:cNvSpPr>
          <p:nvPr/>
        </p:nvSpPr>
        <p:spPr bwMode="auto">
          <a:xfrm rot="5400000">
            <a:off x="4502942" y="4202906"/>
            <a:ext cx="442913" cy="3187701"/>
          </a:xfrm>
          <a:prstGeom prst="rightBrace">
            <a:avLst>
              <a:gd name="adj1" fmla="val 114221"/>
              <a:gd name="adj2" fmla="val 50477"/>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lIns="54000" tIns="72000" rIns="54000" bIns="72000" anchor="ctr">
            <a:spAutoFit/>
          </a:bodyPr>
          <a:lstStyle/>
          <a:p>
            <a:endParaRPr lang="da-DK"/>
          </a:p>
        </p:txBody>
      </p:sp>
      <p:sp>
        <p:nvSpPr>
          <p:cNvPr id="229436" name="Text Box 60"/>
          <p:cNvSpPr txBox="1">
            <a:spLocks noChangeArrowheads="1"/>
          </p:cNvSpPr>
          <p:nvPr/>
        </p:nvSpPr>
        <p:spPr bwMode="auto">
          <a:xfrm>
            <a:off x="3797257" y="6018213"/>
            <a:ext cx="1838325" cy="355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54000" tIns="72000" rIns="54000" bIns="72000">
            <a:spAutoFit/>
          </a:bodyPr>
          <a:lstStyle/>
          <a:p>
            <a:r>
              <a:rPr lang="da-DK" sz="1400" b="1" dirty="0"/>
              <a:t>Autoritative Grunddata</a:t>
            </a:r>
          </a:p>
        </p:txBody>
      </p:sp>
      <p:grpSp>
        <p:nvGrpSpPr>
          <p:cNvPr id="229437" name="Group 61"/>
          <p:cNvGrpSpPr>
            <a:grpSpLocks/>
          </p:cNvGrpSpPr>
          <p:nvPr/>
        </p:nvGrpSpPr>
        <p:grpSpPr bwMode="auto">
          <a:xfrm>
            <a:off x="265120" y="5297495"/>
            <a:ext cx="2143125" cy="1027114"/>
            <a:chOff x="167" y="3337"/>
            <a:chExt cx="1350" cy="647"/>
          </a:xfrm>
        </p:grpSpPr>
        <p:sp>
          <p:nvSpPr>
            <p:cNvPr id="229438" name="AutoShape 62"/>
            <p:cNvSpPr>
              <a:spLocks/>
            </p:cNvSpPr>
            <p:nvPr/>
          </p:nvSpPr>
          <p:spPr bwMode="auto">
            <a:xfrm rot="5400000">
              <a:off x="690" y="2926"/>
              <a:ext cx="259" cy="1082"/>
            </a:xfrm>
            <a:prstGeom prst="rightBrace">
              <a:avLst>
                <a:gd name="adj1" fmla="val 34813"/>
                <a:gd name="adj2" fmla="val 50477"/>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nchor="ctr">
              <a:spAutoFit/>
            </a:bodyPr>
            <a:lstStyle/>
            <a:p>
              <a:endParaRPr lang="da-DK"/>
            </a:p>
          </p:txBody>
        </p:sp>
        <p:sp>
          <p:nvSpPr>
            <p:cNvPr id="229439" name="Text Box 63"/>
            <p:cNvSpPr txBox="1">
              <a:spLocks noChangeArrowheads="1"/>
            </p:cNvSpPr>
            <p:nvPr/>
          </p:nvSpPr>
          <p:spPr bwMode="auto">
            <a:xfrm>
              <a:off x="167" y="3543"/>
              <a:ext cx="1350" cy="44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r>
                <a:rPr lang="da-DK" sz="1200" b="1" dirty="0"/>
                <a:t>Kommunale opgaver</a:t>
              </a:r>
            </a:p>
            <a:p>
              <a:r>
                <a:rPr lang="da-DK" sz="1200" b="1" dirty="0"/>
                <a:t>understøttes af </a:t>
              </a:r>
              <a:r>
                <a:rPr lang="da-DK" sz="1200" b="1" dirty="0" smtClean="0"/>
                <a:t>”Nye opkrævningssystemer”</a:t>
              </a:r>
              <a:endParaRPr lang="da-DK" sz="1200" b="1" dirty="0"/>
            </a:p>
          </p:txBody>
        </p:sp>
      </p:grpSp>
      <p:grpSp>
        <p:nvGrpSpPr>
          <p:cNvPr id="229450" name="Group 74"/>
          <p:cNvGrpSpPr>
            <a:grpSpLocks/>
          </p:cNvGrpSpPr>
          <p:nvPr/>
        </p:nvGrpSpPr>
        <p:grpSpPr bwMode="auto">
          <a:xfrm>
            <a:off x="619125" y="3209925"/>
            <a:ext cx="1304925" cy="495300"/>
            <a:chOff x="390" y="2022"/>
            <a:chExt cx="822" cy="312"/>
          </a:xfrm>
        </p:grpSpPr>
        <p:sp>
          <p:nvSpPr>
            <p:cNvPr id="229448" name="Line 72"/>
            <p:cNvSpPr>
              <a:spLocks noChangeShapeType="1"/>
            </p:cNvSpPr>
            <p:nvPr/>
          </p:nvSpPr>
          <p:spPr bwMode="auto">
            <a:xfrm>
              <a:off x="390" y="2022"/>
              <a:ext cx="822" cy="312"/>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sp>
          <p:nvSpPr>
            <p:cNvPr id="229449" name="Line 73"/>
            <p:cNvSpPr>
              <a:spLocks noChangeShapeType="1"/>
            </p:cNvSpPr>
            <p:nvPr/>
          </p:nvSpPr>
          <p:spPr bwMode="auto">
            <a:xfrm flipV="1">
              <a:off x="414" y="2052"/>
              <a:ext cx="798" cy="246"/>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lIns="54000" tIns="72000" rIns="54000" bIns="72000">
              <a:spAutoFit/>
            </a:bodyPr>
            <a:lstStyle/>
            <a:p>
              <a:endParaRPr lang="da-DK"/>
            </a:p>
          </p:txBody>
        </p:sp>
      </p:grpSp>
      <p:sp>
        <p:nvSpPr>
          <p:cNvPr id="229455" name="AutoShape 31">
            <a:hlinkClick r:id="" action="ppaction://noaction" highlightClick="1"/>
          </p:cNvPr>
          <p:cNvSpPr>
            <a:spLocks noChangeArrowheads="1"/>
          </p:cNvSpPr>
          <p:nvPr/>
        </p:nvSpPr>
        <p:spPr bwMode="auto">
          <a:xfrm>
            <a:off x="3074988" y="2625725"/>
            <a:ext cx="558800" cy="288925"/>
          </a:xfrm>
          <a:prstGeom prst="actionButtonHome">
            <a:avLst/>
          </a:prstGeom>
          <a:solidFill>
            <a:schemeClr val="folHlink"/>
          </a:solidFill>
          <a:ln w="9525">
            <a:solidFill>
              <a:schemeClr val="tx2"/>
            </a:solidFill>
            <a:miter lim="800000"/>
            <a:headEnd/>
            <a:tailEnd/>
          </a:ln>
        </p:spPr>
        <p:txBody>
          <a:bodyPr lIns="0" tIns="0" rIns="0" bIns="0" anchor="ctr">
            <a:spAutoFit/>
          </a:bodyPr>
          <a:lstStyle/>
          <a:p>
            <a:pPr algn="l"/>
            <a:endParaRPr lang="da-DK" sz="1600">
              <a:latin typeface="Verdana" pitchFamily="34" charset="0"/>
            </a:endParaRPr>
          </a:p>
        </p:txBody>
      </p:sp>
      <p:sp>
        <p:nvSpPr>
          <p:cNvPr id="70" name="Freeform 92"/>
          <p:cNvSpPr>
            <a:spLocks/>
          </p:cNvSpPr>
          <p:nvPr/>
        </p:nvSpPr>
        <p:spPr bwMode="auto">
          <a:xfrm>
            <a:off x="247650" y="2050251"/>
            <a:ext cx="6850468" cy="4311995"/>
          </a:xfrm>
          <a:custGeom>
            <a:avLst/>
            <a:gdLst>
              <a:gd name="T0" fmla="*/ 240 w 4423"/>
              <a:gd name="T1" fmla="*/ 69 h 2349"/>
              <a:gd name="T2" fmla="*/ 0 w 4423"/>
              <a:gd name="T3" fmla="*/ 339 h 2349"/>
              <a:gd name="T4" fmla="*/ 0 w 4423"/>
              <a:gd name="T5" fmla="*/ 1869 h 2349"/>
              <a:gd name="T6" fmla="*/ 780 w 4423"/>
              <a:gd name="T7" fmla="*/ 2343 h 2349"/>
              <a:gd name="T8" fmla="*/ 3834 w 4423"/>
              <a:gd name="T9" fmla="*/ 2325 h 2349"/>
              <a:gd name="T10" fmla="*/ 4290 w 4423"/>
              <a:gd name="T11" fmla="*/ 1707 h 2349"/>
              <a:gd name="connsiteX0" fmla="*/ 543 w 9680"/>
              <a:gd name="connsiteY0" fmla="*/ 0 h 9681"/>
              <a:gd name="connsiteX1" fmla="*/ 0 w 9680"/>
              <a:gd name="connsiteY1" fmla="*/ 1149 h 9681"/>
              <a:gd name="connsiteX2" fmla="*/ 0 w 9680"/>
              <a:gd name="connsiteY2" fmla="*/ 7663 h 9681"/>
              <a:gd name="connsiteX3" fmla="*/ 1764 w 9680"/>
              <a:gd name="connsiteY3" fmla="*/ 9680 h 9681"/>
              <a:gd name="connsiteX4" fmla="*/ 8668 w 9680"/>
              <a:gd name="connsiteY4" fmla="*/ 9604 h 9681"/>
              <a:gd name="connsiteX5" fmla="*/ 9652 w 9680"/>
              <a:gd name="connsiteY5" fmla="*/ 5814 h 9681"/>
              <a:gd name="connsiteX0" fmla="*/ 561 w 10022"/>
              <a:gd name="connsiteY0" fmla="*/ 0 h 10000"/>
              <a:gd name="connsiteX1" fmla="*/ 0 w 10022"/>
              <a:gd name="connsiteY1" fmla="*/ 1187 h 10000"/>
              <a:gd name="connsiteX2" fmla="*/ 0 w 10022"/>
              <a:gd name="connsiteY2" fmla="*/ 7916 h 10000"/>
              <a:gd name="connsiteX3" fmla="*/ 1822 w 10022"/>
              <a:gd name="connsiteY3" fmla="*/ 9999 h 10000"/>
              <a:gd name="connsiteX4" fmla="*/ 8955 w 10022"/>
              <a:gd name="connsiteY4" fmla="*/ 9920 h 10000"/>
              <a:gd name="connsiteX5" fmla="*/ 9971 w 10022"/>
              <a:gd name="connsiteY5" fmla="*/ 6006 h 10000"/>
              <a:gd name="connsiteX0" fmla="*/ 561 w 9979"/>
              <a:gd name="connsiteY0" fmla="*/ 0 h 10000"/>
              <a:gd name="connsiteX1" fmla="*/ 0 w 9979"/>
              <a:gd name="connsiteY1" fmla="*/ 1187 h 10000"/>
              <a:gd name="connsiteX2" fmla="*/ 0 w 9979"/>
              <a:gd name="connsiteY2" fmla="*/ 7916 h 10000"/>
              <a:gd name="connsiteX3" fmla="*/ 1822 w 9979"/>
              <a:gd name="connsiteY3" fmla="*/ 9999 h 10000"/>
              <a:gd name="connsiteX4" fmla="*/ 8955 w 9979"/>
              <a:gd name="connsiteY4" fmla="*/ 9920 h 10000"/>
              <a:gd name="connsiteX5" fmla="*/ 9910 w 9979"/>
              <a:gd name="connsiteY5" fmla="*/ 6124 h 10000"/>
              <a:gd name="connsiteX0" fmla="*/ 562 w 9974"/>
              <a:gd name="connsiteY0" fmla="*/ 0 h 10000"/>
              <a:gd name="connsiteX1" fmla="*/ 0 w 9974"/>
              <a:gd name="connsiteY1" fmla="*/ 1187 h 10000"/>
              <a:gd name="connsiteX2" fmla="*/ 0 w 9974"/>
              <a:gd name="connsiteY2" fmla="*/ 7916 h 10000"/>
              <a:gd name="connsiteX3" fmla="*/ 1826 w 9974"/>
              <a:gd name="connsiteY3" fmla="*/ 9999 h 10000"/>
              <a:gd name="connsiteX4" fmla="*/ 8974 w 9974"/>
              <a:gd name="connsiteY4" fmla="*/ 9920 h 10000"/>
              <a:gd name="connsiteX5" fmla="*/ 9931 w 9974"/>
              <a:gd name="connsiteY5" fmla="*/ 6124 h 10000"/>
              <a:gd name="connsiteX0" fmla="*/ 563 w 9965"/>
              <a:gd name="connsiteY0" fmla="*/ 0 h 10000"/>
              <a:gd name="connsiteX1" fmla="*/ 0 w 9965"/>
              <a:gd name="connsiteY1" fmla="*/ 1187 h 10000"/>
              <a:gd name="connsiteX2" fmla="*/ 0 w 9965"/>
              <a:gd name="connsiteY2" fmla="*/ 7916 h 10000"/>
              <a:gd name="connsiteX3" fmla="*/ 1831 w 9965"/>
              <a:gd name="connsiteY3" fmla="*/ 9999 h 10000"/>
              <a:gd name="connsiteX4" fmla="*/ 8997 w 9965"/>
              <a:gd name="connsiteY4" fmla="*/ 9920 h 10000"/>
              <a:gd name="connsiteX5" fmla="*/ 9957 w 9965"/>
              <a:gd name="connsiteY5" fmla="*/ 6124 h 10000"/>
              <a:gd name="connsiteX0" fmla="*/ 565 w 10000"/>
              <a:gd name="connsiteY0" fmla="*/ 0 h 9999"/>
              <a:gd name="connsiteX1" fmla="*/ 0 w 10000"/>
              <a:gd name="connsiteY1" fmla="*/ 1187 h 9999"/>
              <a:gd name="connsiteX2" fmla="*/ 0 w 10000"/>
              <a:gd name="connsiteY2" fmla="*/ 7916 h 9999"/>
              <a:gd name="connsiteX3" fmla="*/ 1837 w 10000"/>
              <a:gd name="connsiteY3" fmla="*/ 9999 h 9999"/>
              <a:gd name="connsiteX4" fmla="*/ 9029 w 10000"/>
              <a:gd name="connsiteY4" fmla="*/ 9920 h 9999"/>
              <a:gd name="connsiteX5" fmla="*/ 9992 w 10000"/>
              <a:gd name="connsiteY5" fmla="*/ 6124 h 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9">
                <a:moveTo>
                  <a:pt x="565" y="0"/>
                </a:moveTo>
                <a:cubicBezTo>
                  <a:pt x="14" y="105"/>
                  <a:pt x="14" y="-304"/>
                  <a:pt x="0" y="1187"/>
                </a:cubicBezTo>
                <a:lnTo>
                  <a:pt x="0" y="7916"/>
                </a:lnTo>
                <a:cubicBezTo>
                  <a:pt x="0" y="9630"/>
                  <a:pt x="283" y="10006"/>
                  <a:pt x="1837" y="9999"/>
                </a:cubicBezTo>
                <a:lnTo>
                  <a:pt x="9029" y="9920"/>
                </a:lnTo>
                <a:cubicBezTo>
                  <a:pt x="10268" y="9645"/>
                  <a:pt x="9952" y="9145"/>
                  <a:pt x="9992" y="6124"/>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lIns="54000" tIns="72000" rIns="54000" bIns="72000">
            <a:spAutoFit/>
          </a:bodyPr>
          <a:lstStyle/>
          <a:p>
            <a:endParaRPr lang="da-DK"/>
          </a:p>
        </p:txBody>
      </p:sp>
      <p:sp>
        <p:nvSpPr>
          <p:cNvPr id="2" name="Pladsholder til dato 1"/>
          <p:cNvSpPr>
            <a:spLocks noGrp="1"/>
          </p:cNvSpPr>
          <p:nvPr>
            <p:ph type="dt" sz="half" idx="10"/>
          </p:nvPr>
        </p:nvSpPr>
        <p:spPr/>
        <p:txBody>
          <a:bodyPr/>
          <a:lstStyle/>
          <a:p>
            <a:pPr>
              <a:defRPr/>
            </a:pPr>
            <a:r>
              <a:rPr lang="da-DK" smtClean="0"/>
              <a:t>12.juni 2014</a:t>
            </a:r>
            <a:endParaRPr lang="da-DK"/>
          </a:p>
        </p:txBody>
      </p:sp>
      <p:sp>
        <p:nvSpPr>
          <p:cNvPr id="5" name="Pladsholder til sidefod 4"/>
          <p:cNvSpPr>
            <a:spLocks noGrp="1"/>
          </p:cNvSpPr>
          <p:nvPr>
            <p:ph type="ftr" sz="quarter" idx="11"/>
          </p:nvPr>
        </p:nvSpPr>
        <p:spPr/>
        <p:txBody>
          <a:bodyPr/>
          <a:lstStyle/>
          <a:p>
            <a:pPr>
              <a:defRPr/>
            </a:pPr>
            <a:r>
              <a:rPr lang="da-DK" smtClean="0"/>
              <a:t>Ejendomsdataprogrammet</a:t>
            </a:r>
            <a:endParaRPr lang="da-DK"/>
          </a:p>
        </p:txBody>
      </p:sp>
      <p:sp>
        <p:nvSpPr>
          <p:cNvPr id="6" name="Pladsholder til diasnummer 5"/>
          <p:cNvSpPr>
            <a:spLocks noGrp="1"/>
          </p:cNvSpPr>
          <p:nvPr>
            <p:ph type="sldNum" sz="quarter" idx="12"/>
          </p:nvPr>
        </p:nvSpPr>
        <p:spPr/>
        <p:txBody>
          <a:bodyPr/>
          <a:lstStyle/>
          <a:p>
            <a:pPr>
              <a:defRPr/>
            </a:pPr>
            <a:fld id="{CBF1AB46-FA4B-4A59-B3B3-84FE949474FA}" type="slidenum">
              <a:rPr lang="da-DK" smtClean="0"/>
              <a:pPr>
                <a:defRPr/>
              </a:pPr>
              <a:t>9</a:t>
            </a:fld>
            <a:endParaRPr lang="da-DK"/>
          </a:p>
        </p:txBody>
      </p:sp>
    </p:spTree>
    <p:extLst>
      <p:ext uri="{BB962C8B-B14F-4D97-AF65-F5344CB8AC3E}">
        <p14:creationId xmlns:p14="http://schemas.microsoft.com/office/powerpoint/2010/main" val="3204236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29378"/>
                                        </p:tgtEl>
                                        <p:attrNameLst>
                                          <p:attrName>style.visibility</p:attrName>
                                        </p:attrNameLst>
                                      </p:cBhvr>
                                      <p:to>
                                        <p:strVal val="visible"/>
                                      </p:to>
                                    </p:set>
                                    <p:anim calcmode="lin" valueType="num">
                                      <p:cBhvr>
                                        <p:cTn id="7" dur="500" fill="hold"/>
                                        <p:tgtEl>
                                          <p:spTgt spid="229378"/>
                                        </p:tgtEl>
                                        <p:attrNameLst>
                                          <p:attrName>ppt_w</p:attrName>
                                        </p:attrNameLst>
                                      </p:cBhvr>
                                      <p:tavLst>
                                        <p:tav tm="0">
                                          <p:val>
                                            <p:fltVal val="0"/>
                                          </p:val>
                                        </p:tav>
                                        <p:tav tm="100000">
                                          <p:val>
                                            <p:strVal val="#ppt_w"/>
                                          </p:val>
                                        </p:tav>
                                      </p:tavLst>
                                    </p:anim>
                                    <p:anim calcmode="lin" valueType="num">
                                      <p:cBhvr>
                                        <p:cTn id="8" dur="500" fill="hold"/>
                                        <p:tgtEl>
                                          <p:spTgt spid="229378"/>
                                        </p:tgtEl>
                                        <p:attrNameLst>
                                          <p:attrName>ppt_h</p:attrName>
                                        </p:attrNameLst>
                                      </p:cBhvr>
                                      <p:tavLst>
                                        <p:tav tm="0">
                                          <p:val>
                                            <p:fltVal val="0"/>
                                          </p:val>
                                        </p:tav>
                                        <p:tav tm="100000">
                                          <p:val>
                                            <p:strVal val="#ppt_h"/>
                                          </p:val>
                                        </p:tav>
                                      </p:tavLst>
                                    </p:anim>
                                    <p:animEffect transition="in" filter="fade">
                                      <p:cBhvr>
                                        <p:cTn id="9" dur="500"/>
                                        <p:tgtEl>
                                          <p:spTgt spid="229378"/>
                                        </p:tgtEl>
                                      </p:cBhvr>
                                    </p:animEffect>
                                  </p:childTnLst>
                                </p:cTn>
                              </p:par>
                              <p:par>
                                <p:cTn id="10" presetID="53" presetClass="entr" presetSubtype="0" fill="hold" nodeType="withEffect">
                                  <p:stCondLst>
                                    <p:cond delay="0"/>
                                  </p:stCondLst>
                                  <p:childTnLst>
                                    <p:set>
                                      <p:cBhvr>
                                        <p:cTn id="11" dur="1" fill="hold">
                                          <p:stCondLst>
                                            <p:cond delay="0"/>
                                          </p:stCondLst>
                                        </p:cTn>
                                        <p:tgtEl>
                                          <p:spTgt spid="229381"/>
                                        </p:tgtEl>
                                        <p:attrNameLst>
                                          <p:attrName>style.visibility</p:attrName>
                                        </p:attrNameLst>
                                      </p:cBhvr>
                                      <p:to>
                                        <p:strVal val="visible"/>
                                      </p:to>
                                    </p:set>
                                    <p:anim calcmode="lin" valueType="num">
                                      <p:cBhvr>
                                        <p:cTn id="12" dur="500" fill="hold"/>
                                        <p:tgtEl>
                                          <p:spTgt spid="229381"/>
                                        </p:tgtEl>
                                        <p:attrNameLst>
                                          <p:attrName>ppt_w</p:attrName>
                                        </p:attrNameLst>
                                      </p:cBhvr>
                                      <p:tavLst>
                                        <p:tav tm="0">
                                          <p:val>
                                            <p:fltVal val="0"/>
                                          </p:val>
                                        </p:tav>
                                        <p:tav tm="100000">
                                          <p:val>
                                            <p:strVal val="#ppt_w"/>
                                          </p:val>
                                        </p:tav>
                                      </p:tavLst>
                                    </p:anim>
                                    <p:anim calcmode="lin" valueType="num">
                                      <p:cBhvr>
                                        <p:cTn id="13" dur="500" fill="hold"/>
                                        <p:tgtEl>
                                          <p:spTgt spid="229381"/>
                                        </p:tgtEl>
                                        <p:attrNameLst>
                                          <p:attrName>ppt_h</p:attrName>
                                        </p:attrNameLst>
                                      </p:cBhvr>
                                      <p:tavLst>
                                        <p:tav tm="0">
                                          <p:val>
                                            <p:fltVal val="0"/>
                                          </p:val>
                                        </p:tav>
                                        <p:tav tm="100000">
                                          <p:val>
                                            <p:strVal val="#ppt_h"/>
                                          </p:val>
                                        </p:tav>
                                      </p:tavLst>
                                    </p:anim>
                                    <p:animEffect transition="in" filter="fade">
                                      <p:cBhvr>
                                        <p:cTn id="14" dur="500"/>
                                        <p:tgtEl>
                                          <p:spTgt spid="229381"/>
                                        </p:tgtEl>
                                      </p:cBhvr>
                                    </p:animEffect>
                                  </p:childTnLst>
                                </p:cTn>
                              </p:par>
                              <p:par>
                                <p:cTn id="15" presetID="53" presetClass="entr" presetSubtype="0" fill="hold" nodeType="withEffect">
                                  <p:stCondLst>
                                    <p:cond delay="0"/>
                                  </p:stCondLst>
                                  <p:childTnLst>
                                    <p:set>
                                      <p:cBhvr>
                                        <p:cTn id="16" dur="1" fill="hold">
                                          <p:stCondLst>
                                            <p:cond delay="0"/>
                                          </p:stCondLst>
                                        </p:cTn>
                                        <p:tgtEl>
                                          <p:spTgt spid="229400"/>
                                        </p:tgtEl>
                                        <p:attrNameLst>
                                          <p:attrName>style.visibility</p:attrName>
                                        </p:attrNameLst>
                                      </p:cBhvr>
                                      <p:to>
                                        <p:strVal val="visible"/>
                                      </p:to>
                                    </p:set>
                                    <p:anim calcmode="lin" valueType="num">
                                      <p:cBhvr>
                                        <p:cTn id="17" dur="500" fill="hold"/>
                                        <p:tgtEl>
                                          <p:spTgt spid="229400"/>
                                        </p:tgtEl>
                                        <p:attrNameLst>
                                          <p:attrName>ppt_w</p:attrName>
                                        </p:attrNameLst>
                                      </p:cBhvr>
                                      <p:tavLst>
                                        <p:tav tm="0">
                                          <p:val>
                                            <p:fltVal val="0"/>
                                          </p:val>
                                        </p:tav>
                                        <p:tav tm="100000">
                                          <p:val>
                                            <p:strVal val="#ppt_w"/>
                                          </p:val>
                                        </p:tav>
                                      </p:tavLst>
                                    </p:anim>
                                    <p:anim calcmode="lin" valueType="num">
                                      <p:cBhvr>
                                        <p:cTn id="18" dur="500" fill="hold"/>
                                        <p:tgtEl>
                                          <p:spTgt spid="229400"/>
                                        </p:tgtEl>
                                        <p:attrNameLst>
                                          <p:attrName>ppt_h</p:attrName>
                                        </p:attrNameLst>
                                      </p:cBhvr>
                                      <p:tavLst>
                                        <p:tav tm="0">
                                          <p:val>
                                            <p:fltVal val="0"/>
                                          </p:val>
                                        </p:tav>
                                        <p:tav tm="100000">
                                          <p:val>
                                            <p:strVal val="#ppt_h"/>
                                          </p:val>
                                        </p:tav>
                                      </p:tavLst>
                                    </p:anim>
                                    <p:animEffect transition="in" filter="fade">
                                      <p:cBhvr>
                                        <p:cTn id="19" dur="500"/>
                                        <p:tgtEl>
                                          <p:spTgt spid="229400"/>
                                        </p:tgtEl>
                                      </p:cBhvr>
                                    </p:animEffect>
                                  </p:childTnLst>
                                </p:cTn>
                              </p:par>
                              <p:par>
                                <p:cTn id="20" presetID="53" presetClass="entr" presetSubtype="0" fill="hold" nodeType="withEffect">
                                  <p:stCondLst>
                                    <p:cond delay="0"/>
                                  </p:stCondLst>
                                  <p:childTnLst>
                                    <p:set>
                                      <p:cBhvr>
                                        <p:cTn id="21" dur="1" fill="hold">
                                          <p:stCondLst>
                                            <p:cond delay="0"/>
                                          </p:stCondLst>
                                        </p:cTn>
                                        <p:tgtEl>
                                          <p:spTgt spid="229408"/>
                                        </p:tgtEl>
                                        <p:attrNameLst>
                                          <p:attrName>style.visibility</p:attrName>
                                        </p:attrNameLst>
                                      </p:cBhvr>
                                      <p:to>
                                        <p:strVal val="visible"/>
                                      </p:to>
                                    </p:set>
                                    <p:anim calcmode="lin" valueType="num">
                                      <p:cBhvr>
                                        <p:cTn id="22" dur="500" fill="hold"/>
                                        <p:tgtEl>
                                          <p:spTgt spid="229408"/>
                                        </p:tgtEl>
                                        <p:attrNameLst>
                                          <p:attrName>ppt_w</p:attrName>
                                        </p:attrNameLst>
                                      </p:cBhvr>
                                      <p:tavLst>
                                        <p:tav tm="0">
                                          <p:val>
                                            <p:fltVal val="0"/>
                                          </p:val>
                                        </p:tav>
                                        <p:tav tm="100000">
                                          <p:val>
                                            <p:strVal val="#ppt_w"/>
                                          </p:val>
                                        </p:tav>
                                      </p:tavLst>
                                    </p:anim>
                                    <p:anim calcmode="lin" valueType="num">
                                      <p:cBhvr>
                                        <p:cTn id="23" dur="500" fill="hold"/>
                                        <p:tgtEl>
                                          <p:spTgt spid="229408"/>
                                        </p:tgtEl>
                                        <p:attrNameLst>
                                          <p:attrName>ppt_h</p:attrName>
                                        </p:attrNameLst>
                                      </p:cBhvr>
                                      <p:tavLst>
                                        <p:tav tm="0">
                                          <p:val>
                                            <p:fltVal val="0"/>
                                          </p:val>
                                        </p:tav>
                                        <p:tav tm="100000">
                                          <p:val>
                                            <p:strVal val="#ppt_h"/>
                                          </p:val>
                                        </p:tav>
                                      </p:tavLst>
                                    </p:anim>
                                    <p:animEffect transition="in" filter="fade">
                                      <p:cBhvr>
                                        <p:cTn id="24" dur="500"/>
                                        <p:tgtEl>
                                          <p:spTgt spid="229408"/>
                                        </p:tgtEl>
                                      </p:cBhvr>
                                    </p:animEffect>
                                  </p:childTnLst>
                                </p:cTn>
                              </p:par>
                              <p:par>
                                <p:cTn id="25" presetID="53" presetClass="entr" presetSubtype="0" fill="hold" nodeType="withEffect">
                                  <p:stCondLst>
                                    <p:cond delay="0"/>
                                  </p:stCondLst>
                                  <p:childTnLst>
                                    <p:set>
                                      <p:cBhvr>
                                        <p:cTn id="26" dur="1" fill="hold">
                                          <p:stCondLst>
                                            <p:cond delay="0"/>
                                          </p:stCondLst>
                                        </p:cTn>
                                        <p:tgtEl>
                                          <p:spTgt spid="229411"/>
                                        </p:tgtEl>
                                        <p:attrNameLst>
                                          <p:attrName>style.visibility</p:attrName>
                                        </p:attrNameLst>
                                      </p:cBhvr>
                                      <p:to>
                                        <p:strVal val="visible"/>
                                      </p:to>
                                    </p:set>
                                    <p:anim calcmode="lin" valueType="num">
                                      <p:cBhvr>
                                        <p:cTn id="27" dur="500" fill="hold"/>
                                        <p:tgtEl>
                                          <p:spTgt spid="229411"/>
                                        </p:tgtEl>
                                        <p:attrNameLst>
                                          <p:attrName>ppt_w</p:attrName>
                                        </p:attrNameLst>
                                      </p:cBhvr>
                                      <p:tavLst>
                                        <p:tav tm="0">
                                          <p:val>
                                            <p:fltVal val="0"/>
                                          </p:val>
                                        </p:tav>
                                        <p:tav tm="100000">
                                          <p:val>
                                            <p:strVal val="#ppt_w"/>
                                          </p:val>
                                        </p:tav>
                                      </p:tavLst>
                                    </p:anim>
                                    <p:anim calcmode="lin" valueType="num">
                                      <p:cBhvr>
                                        <p:cTn id="28" dur="500" fill="hold"/>
                                        <p:tgtEl>
                                          <p:spTgt spid="229411"/>
                                        </p:tgtEl>
                                        <p:attrNameLst>
                                          <p:attrName>ppt_h</p:attrName>
                                        </p:attrNameLst>
                                      </p:cBhvr>
                                      <p:tavLst>
                                        <p:tav tm="0">
                                          <p:val>
                                            <p:fltVal val="0"/>
                                          </p:val>
                                        </p:tav>
                                        <p:tav tm="100000">
                                          <p:val>
                                            <p:strVal val="#ppt_h"/>
                                          </p:val>
                                        </p:tav>
                                      </p:tavLst>
                                    </p:anim>
                                    <p:animEffect transition="in" filter="fade">
                                      <p:cBhvr>
                                        <p:cTn id="29" dur="500"/>
                                        <p:tgtEl>
                                          <p:spTgt spid="229411"/>
                                        </p:tgtEl>
                                      </p:cBhvr>
                                    </p:animEffect>
                                  </p:childTnLst>
                                </p:cTn>
                              </p:par>
                              <p:par>
                                <p:cTn id="30" presetID="53" presetClass="entr" presetSubtype="0" fill="hold" nodeType="withEffect">
                                  <p:stCondLst>
                                    <p:cond delay="0"/>
                                  </p:stCondLst>
                                  <p:childTnLst>
                                    <p:set>
                                      <p:cBhvr>
                                        <p:cTn id="31" dur="1" fill="hold">
                                          <p:stCondLst>
                                            <p:cond delay="0"/>
                                          </p:stCondLst>
                                        </p:cTn>
                                        <p:tgtEl>
                                          <p:spTgt spid="229416"/>
                                        </p:tgtEl>
                                        <p:attrNameLst>
                                          <p:attrName>style.visibility</p:attrName>
                                        </p:attrNameLst>
                                      </p:cBhvr>
                                      <p:to>
                                        <p:strVal val="visible"/>
                                      </p:to>
                                    </p:set>
                                    <p:anim calcmode="lin" valueType="num">
                                      <p:cBhvr>
                                        <p:cTn id="32" dur="500" fill="hold"/>
                                        <p:tgtEl>
                                          <p:spTgt spid="229416"/>
                                        </p:tgtEl>
                                        <p:attrNameLst>
                                          <p:attrName>ppt_w</p:attrName>
                                        </p:attrNameLst>
                                      </p:cBhvr>
                                      <p:tavLst>
                                        <p:tav tm="0">
                                          <p:val>
                                            <p:fltVal val="0"/>
                                          </p:val>
                                        </p:tav>
                                        <p:tav tm="100000">
                                          <p:val>
                                            <p:strVal val="#ppt_w"/>
                                          </p:val>
                                        </p:tav>
                                      </p:tavLst>
                                    </p:anim>
                                    <p:anim calcmode="lin" valueType="num">
                                      <p:cBhvr>
                                        <p:cTn id="33" dur="500" fill="hold"/>
                                        <p:tgtEl>
                                          <p:spTgt spid="229416"/>
                                        </p:tgtEl>
                                        <p:attrNameLst>
                                          <p:attrName>ppt_h</p:attrName>
                                        </p:attrNameLst>
                                      </p:cBhvr>
                                      <p:tavLst>
                                        <p:tav tm="0">
                                          <p:val>
                                            <p:fltVal val="0"/>
                                          </p:val>
                                        </p:tav>
                                        <p:tav tm="100000">
                                          <p:val>
                                            <p:strVal val="#ppt_h"/>
                                          </p:val>
                                        </p:tav>
                                      </p:tavLst>
                                    </p:anim>
                                    <p:animEffect transition="in" filter="fade">
                                      <p:cBhvr>
                                        <p:cTn id="34" dur="500"/>
                                        <p:tgtEl>
                                          <p:spTgt spid="229416"/>
                                        </p:tgtEl>
                                      </p:cBhvr>
                                    </p:animEffect>
                                  </p:childTnLst>
                                </p:cTn>
                              </p:par>
                              <p:par>
                                <p:cTn id="35" presetID="53" presetClass="entr" presetSubtype="0" fill="hold" nodeType="withEffect">
                                  <p:stCondLst>
                                    <p:cond delay="0"/>
                                  </p:stCondLst>
                                  <p:childTnLst>
                                    <p:set>
                                      <p:cBhvr>
                                        <p:cTn id="36" dur="1" fill="hold">
                                          <p:stCondLst>
                                            <p:cond delay="0"/>
                                          </p:stCondLst>
                                        </p:cTn>
                                        <p:tgtEl>
                                          <p:spTgt spid="229419"/>
                                        </p:tgtEl>
                                        <p:attrNameLst>
                                          <p:attrName>style.visibility</p:attrName>
                                        </p:attrNameLst>
                                      </p:cBhvr>
                                      <p:to>
                                        <p:strVal val="visible"/>
                                      </p:to>
                                    </p:set>
                                    <p:anim calcmode="lin" valueType="num">
                                      <p:cBhvr>
                                        <p:cTn id="37" dur="500" fill="hold"/>
                                        <p:tgtEl>
                                          <p:spTgt spid="229419"/>
                                        </p:tgtEl>
                                        <p:attrNameLst>
                                          <p:attrName>ppt_w</p:attrName>
                                        </p:attrNameLst>
                                      </p:cBhvr>
                                      <p:tavLst>
                                        <p:tav tm="0">
                                          <p:val>
                                            <p:fltVal val="0"/>
                                          </p:val>
                                        </p:tav>
                                        <p:tav tm="100000">
                                          <p:val>
                                            <p:strVal val="#ppt_w"/>
                                          </p:val>
                                        </p:tav>
                                      </p:tavLst>
                                    </p:anim>
                                    <p:anim calcmode="lin" valueType="num">
                                      <p:cBhvr>
                                        <p:cTn id="38" dur="500" fill="hold"/>
                                        <p:tgtEl>
                                          <p:spTgt spid="229419"/>
                                        </p:tgtEl>
                                        <p:attrNameLst>
                                          <p:attrName>ppt_h</p:attrName>
                                        </p:attrNameLst>
                                      </p:cBhvr>
                                      <p:tavLst>
                                        <p:tav tm="0">
                                          <p:val>
                                            <p:fltVal val="0"/>
                                          </p:val>
                                        </p:tav>
                                        <p:tav tm="100000">
                                          <p:val>
                                            <p:strVal val="#ppt_h"/>
                                          </p:val>
                                        </p:tav>
                                      </p:tavLst>
                                    </p:anim>
                                    <p:animEffect transition="in" filter="fade">
                                      <p:cBhvr>
                                        <p:cTn id="39" dur="500"/>
                                        <p:tgtEl>
                                          <p:spTgt spid="22941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0" presetClass="path" presetSubtype="0" accel="50000" decel="50000" fill="hold" nodeType="clickEffect">
                                  <p:stCondLst>
                                    <p:cond delay="0"/>
                                  </p:stCondLst>
                                  <p:childTnLst>
                                    <p:animMotion origin="layout" path="M 0.07674 0.00672 L 0.2908 0.00672 C 0.38715 0.00672 0.50538 0.1088 0.50538 0.19213 L 0.50538 0.37824 " pathEditMode="relative" rAng="0" ptsTypes="FfFF">
                                      <p:cBhvr>
                                        <p:cTn id="43" dur="2000" fill="hold"/>
                                        <p:tgtEl>
                                          <p:spTgt spid="229416"/>
                                        </p:tgtEl>
                                        <p:attrNameLst>
                                          <p:attrName>ppt_x</p:attrName>
                                          <p:attrName>ppt_y</p:attrName>
                                        </p:attrNameLst>
                                      </p:cBhvr>
                                      <p:rCtr x="21424" y="18565"/>
                                    </p:animMotion>
                                  </p:childTnLst>
                                </p:cTn>
                              </p:par>
                            </p:childTnLst>
                          </p:cTn>
                        </p:par>
                        <p:par>
                          <p:cTn id="44" fill="hold" nodeType="afterGroup">
                            <p:stCondLst>
                              <p:cond delay="2000"/>
                            </p:stCondLst>
                            <p:childTnLst>
                              <p:par>
                                <p:cTn id="45" presetID="53" presetClass="exit" presetSubtype="0" fill="hold" nodeType="afterEffect">
                                  <p:stCondLst>
                                    <p:cond delay="0"/>
                                  </p:stCondLst>
                                  <p:childTnLst>
                                    <p:anim calcmode="lin" valueType="num">
                                      <p:cBhvr>
                                        <p:cTn id="46" dur="500"/>
                                        <p:tgtEl>
                                          <p:spTgt spid="229416"/>
                                        </p:tgtEl>
                                        <p:attrNameLst>
                                          <p:attrName>ppt_w</p:attrName>
                                        </p:attrNameLst>
                                      </p:cBhvr>
                                      <p:tavLst>
                                        <p:tav tm="0">
                                          <p:val>
                                            <p:strVal val="ppt_w"/>
                                          </p:val>
                                        </p:tav>
                                        <p:tav tm="100000">
                                          <p:val>
                                            <p:fltVal val="0"/>
                                          </p:val>
                                        </p:tav>
                                      </p:tavLst>
                                    </p:anim>
                                    <p:anim calcmode="lin" valueType="num">
                                      <p:cBhvr>
                                        <p:cTn id="47" dur="500"/>
                                        <p:tgtEl>
                                          <p:spTgt spid="229416"/>
                                        </p:tgtEl>
                                        <p:attrNameLst>
                                          <p:attrName>ppt_h</p:attrName>
                                        </p:attrNameLst>
                                      </p:cBhvr>
                                      <p:tavLst>
                                        <p:tav tm="0">
                                          <p:val>
                                            <p:strVal val="ppt_h"/>
                                          </p:val>
                                        </p:tav>
                                        <p:tav tm="100000">
                                          <p:val>
                                            <p:fltVal val="0"/>
                                          </p:val>
                                        </p:tav>
                                      </p:tavLst>
                                    </p:anim>
                                    <p:animEffect transition="out" filter="fade">
                                      <p:cBhvr>
                                        <p:cTn id="48" dur="500"/>
                                        <p:tgtEl>
                                          <p:spTgt spid="229416"/>
                                        </p:tgtEl>
                                      </p:cBhvr>
                                    </p:animEffect>
                                    <p:set>
                                      <p:cBhvr>
                                        <p:cTn id="49" dur="1" fill="hold">
                                          <p:stCondLst>
                                            <p:cond delay="499"/>
                                          </p:stCondLst>
                                        </p:cTn>
                                        <p:tgtEl>
                                          <p:spTgt spid="229416"/>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50" presetClass="path" presetSubtype="0" accel="50000" decel="50000" fill="hold" nodeType="clickEffect">
                                  <p:stCondLst>
                                    <p:cond delay="0"/>
                                  </p:stCondLst>
                                  <p:childTnLst>
                                    <p:animMotion origin="layout" path="M 0.07656 0.12916 L 0.17083 0.12916 C 0.21302 0.12916 0.2651 0.18148 0.2651 0.22453 L 0.2651 0.32013 " pathEditMode="relative" rAng="0" ptsTypes="FfFF">
                                      <p:cBhvr>
                                        <p:cTn id="53" dur="2000" fill="hold"/>
                                        <p:tgtEl>
                                          <p:spTgt spid="229411"/>
                                        </p:tgtEl>
                                        <p:attrNameLst>
                                          <p:attrName>ppt_x</p:attrName>
                                          <p:attrName>ppt_y</p:attrName>
                                        </p:attrNameLst>
                                      </p:cBhvr>
                                      <p:rCtr x="9427" y="9537"/>
                                    </p:animMotion>
                                  </p:childTnLst>
                                </p:cTn>
                              </p:par>
                              <p:par>
                                <p:cTn id="54" presetID="50" presetClass="path" presetSubtype="0" accel="50000" decel="50000" fill="hold" nodeType="withEffect">
                                  <p:stCondLst>
                                    <p:cond delay="0"/>
                                  </p:stCondLst>
                                  <p:childTnLst>
                                    <p:animMotion origin="layout" path="M 0.07257 -0.10764 L 0.16788 -0.10764 C 0.21059 -0.10764 0.26337 -0.02361 0.26337 0.04491 L 0.26337 0.19769 " pathEditMode="relative" rAng="0" ptsTypes="FfFF">
                                      <p:cBhvr>
                                        <p:cTn id="55" dur="2000" fill="hold"/>
                                        <p:tgtEl>
                                          <p:spTgt spid="229400"/>
                                        </p:tgtEl>
                                        <p:attrNameLst>
                                          <p:attrName>ppt_x</p:attrName>
                                          <p:attrName>ppt_y</p:attrName>
                                        </p:attrNameLst>
                                      </p:cBhvr>
                                      <p:rCtr x="9531" y="15255"/>
                                    </p:animMotion>
                                  </p:childTnLst>
                                </p:cTn>
                              </p:par>
                            </p:childTnLst>
                          </p:cTn>
                        </p:par>
                        <p:par>
                          <p:cTn id="56" fill="hold" nodeType="afterGroup">
                            <p:stCondLst>
                              <p:cond delay="2000"/>
                            </p:stCondLst>
                            <p:childTnLst>
                              <p:par>
                                <p:cTn id="57" presetID="53" presetClass="exit" presetSubtype="0" fill="hold" nodeType="afterEffect">
                                  <p:stCondLst>
                                    <p:cond delay="0"/>
                                  </p:stCondLst>
                                  <p:childTnLst>
                                    <p:anim calcmode="lin" valueType="num">
                                      <p:cBhvr>
                                        <p:cTn id="58" dur="500"/>
                                        <p:tgtEl>
                                          <p:spTgt spid="229411"/>
                                        </p:tgtEl>
                                        <p:attrNameLst>
                                          <p:attrName>ppt_w</p:attrName>
                                        </p:attrNameLst>
                                      </p:cBhvr>
                                      <p:tavLst>
                                        <p:tav tm="0">
                                          <p:val>
                                            <p:strVal val="ppt_w"/>
                                          </p:val>
                                        </p:tav>
                                        <p:tav tm="100000">
                                          <p:val>
                                            <p:fltVal val="0"/>
                                          </p:val>
                                        </p:tav>
                                      </p:tavLst>
                                    </p:anim>
                                    <p:anim calcmode="lin" valueType="num">
                                      <p:cBhvr>
                                        <p:cTn id="59" dur="500"/>
                                        <p:tgtEl>
                                          <p:spTgt spid="229411"/>
                                        </p:tgtEl>
                                        <p:attrNameLst>
                                          <p:attrName>ppt_h</p:attrName>
                                        </p:attrNameLst>
                                      </p:cBhvr>
                                      <p:tavLst>
                                        <p:tav tm="0">
                                          <p:val>
                                            <p:strVal val="ppt_h"/>
                                          </p:val>
                                        </p:tav>
                                        <p:tav tm="100000">
                                          <p:val>
                                            <p:fltVal val="0"/>
                                          </p:val>
                                        </p:tav>
                                      </p:tavLst>
                                    </p:anim>
                                    <p:animEffect transition="out" filter="fade">
                                      <p:cBhvr>
                                        <p:cTn id="60" dur="500"/>
                                        <p:tgtEl>
                                          <p:spTgt spid="229411"/>
                                        </p:tgtEl>
                                      </p:cBhvr>
                                    </p:animEffect>
                                    <p:set>
                                      <p:cBhvr>
                                        <p:cTn id="61" dur="1" fill="hold">
                                          <p:stCondLst>
                                            <p:cond delay="499"/>
                                          </p:stCondLst>
                                        </p:cTn>
                                        <p:tgtEl>
                                          <p:spTgt spid="229411"/>
                                        </p:tgtEl>
                                        <p:attrNameLst>
                                          <p:attrName>style.visibility</p:attrName>
                                        </p:attrNameLst>
                                      </p:cBhvr>
                                      <p:to>
                                        <p:strVal val="hidden"/>
                                      </p:to>
                                    </p:set>
                                  </p:childTnLst>
                                </p:cTn>
                              </p:par>
                              <p:par>
                                <p:cTn id="62" presetID="53" presetClass="exit" presetSubtype="0" fill="hold" nodeType="withEffect">
                                  <p:stCondLst>
                                    <p:cond delay="0"/>
                                  </p:stCondLst>
                                  <p:childTnLst>
                                    <p:anim calcmode="lin" valueType="num">
                                      <p:cBhvr>
                                        <p:cTn id="63" dur="500"/>
                                        <p:tgtEl>
                                          <p:spTgt spid="229400"/>
                                        </p:tgtEl>
                                        <p:attrNameLst>
                                          <p:attrName>ppt_w</p:attrName>
                                        </p:attrNameLst>
                                      </p:cBhvr>
                                      <p:tavLst>
                                        <p:tav tm="0">
                                          <p:val>
                                            <p:strVal val="ppt_w"/>
                                          </p:val>
                                        </p:tav>
                                        <p:tav tm="100000">
                                          <p:val>
                                            <p:fltVal val="0"/>
                                          </p:val>
                                        </p:tav>
                                      </p:tavLst>
                                    </p:anim>
                                    <p:anim calcmode="lin" valueType="num">
                                      <p:cBhvr>
                                        <p:cTn id="64" dur="500"/>
                                        <p:tgtEl>
                                          <p:spTgt spid="229400"/>
                                        </p:tgtEl>
                                        <p:attrNameLst>
                                          <p:attrName>ppt_h</p:attrName>
                                        </p:attrNameLst>
                                      </p:cBhvr>
                                      <p:tavLst>
                                        <p:tav tm="0">
                                          <p:val>
                                            <p:strVal val="ppt_h"/>
                                          </p:val>
                                        </p:tav>
                                        <p:tav tm="100000">
                                          <p:val>
                                            <p:fltVal val="0"/>
                                          </p:val>
                                        </p:tav>
                                      </p:tavLst>
                                    </p:anim>
                                    <p:animEffect transition="out" filter="fade">
                                      <p:cBhvr>
                                        <p:cTn id="65" dur="500"/>
                                        <p:tgtEl>
                                          <p:spTgt spid="229400"/>
                                        </p:tgtEl>
                                      </p:cBhvr>
                                    </p:animEffect>
                                    <p:set>
                                      <p:cBhvr>
                                        <p:cTn id="66" dur="1" fill="hold">
                                          <p:stCondLst>
                                            <p:cond delay="499"/>
                                          </p:stCondLst>
                                        </p:cTn>
                                        <p:tgtEl>
                                          <p:spTgt spid="229400"/>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53" presetClass="entr" presetSubtype="0" fill="hold" nodeType="clickEffect">
                                  <p:stCondLst>
                                    <p:cond delay="0"/>
                                  </p:stCondLst>
                                  <p:childTnLst>
                                    <p:set>
                                      <p:cBhvr>
                                        <p:cTn id="70" dur="1" fill="hold">
                                          <p:stCondLst>
                                            <p:cond delay="0"/>
                                          </p:stCondLst>
                                        </p:cTn>
                                        <p:tgtEl>
                                          <p:spTgt spid="229450"/>
                                        </p:tgtEl>
                                        <p:attrNameLst>
                                          <p:attrName>style.visibility</p:attrName>
                                        </p:attrNameLst>
                                      </p:cBhvr>
                                      <p:to>
                                        <p:strVal val="visible"/>
                                      </p:to>
                                    </p:set>
                                    <p:anim calcmode="lin" valueType="num">
                                      <p:cBhvr>
                                        <p:cTn id="71" dur="500" fill="hold"/>
                                        <p:tgtEl>
                                          <p:spTgt spid="229450"/>
                                        </p:tgtEl>
                                        <p:attrNameLst>
                                          <p:attrName>ppt_w</p:attrName>
                                        </p:attrNameLst>
                                      </p:cBhvr>
                                      <p:tavLst>
                                        <p:tav tm="0">
                                          <p:val>
                                            <p:fltVal val="0"/>
                                          </p:val>
                                        </p:tav>
                                        <p:tav tm="100000">
                                          <p:val>
                                            <p:strVal val="#ppt_w"/>
                                          </p:val>
                                        </p:tav>
                                      </p:tavLst>
                                    </p:anim>
                                    <p:anim calcmode="lin" valueType="num">
                                      <p:cBhvr>
                                        <p:cTn id="72" dur="500" fill="hold"/>
                                        <p:tgtEl>
                                          <p:spTgt spid="229450"/>
                                        </p:tgtEl>
                                        <p:attrNameLst>
                                          <p:attrName>ppt_h</p:attrName>
                                        </p:attrNameLst>
                                      </p:cBhvr>
                                      <p:tavLst>
                                        <p:tav tm="0">
                                          <p:val>
                                            <p:fltVal val="0"/>
                                          </p:val>
                                        </p:tav>
                                        <p:tav tm="100000">
                                          <p:val>
                                            <p:strVal val="#ppt_h"/>
                                          </p:val>
                                        </p:tav>
                                      </p:tavLst>
                                    </p:anim>
                                    <p:animEffect transition="in" filter="fade">
                                      <p:cBhvr>
                                        <p:cTn id="73" dur="500"/>
                                        <p:tgtEl>
                                          <p:spTgt spid="22945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3" presetClass="entr" presetSubtype="0" fill="hold" nodeType="clickEffect">
                                  <p:stCondLst>
                                    <p:cond delay="0"/>
                                  </p:stCondLst>
                                  <p:childTnLst>
                                    <p:set>
                                      <p:cBhvr>
                                        <p:cTn id="77" dur="1" fill="hold">
                                          <p:stCondLst>
                                            <p:cond delay="0"/>
                                          </p:stCondLst>
                                        </p:cTn>
                                        <p:tgtEl>
                                          <p:spTgt spid="229437"/>
                                        </p:tgtEl>
                                        <p:attrNameLst>
                                          <p:attrName>style.visibility</p:attrName>
                                        </p:attrNameLst>
                                      </p:cBhvr>
                                      <p:to>
                                        <p:strVal val="visible"/>
                                      </p:to>
                                    </p:set>
                                    <p:anim calcmode="lin" valueType="num">
                                      <p:cBhvr>
                                        <p:cTn id="78" dur="500" fill="hold"/>
                                        <p:tgtEl>
                                          <p:spTgt spid="229437"/>
                                        </p:tgtEl>
                                        <p:attrNameLst>
                                          <p:attrName>ppt_w</p:attrName>
                                        </p:attrNameLst>
                                      </p:cBhvr>
                                      <p:tavLst>
                                        <p:tav tm="0">
                                          <p:val>
                                            <p:fltVal val="0"/>
                                          </p:val>
                                        </p:tav>
                                        <p:tav tm="100000">
                                          <p:val>
                                            <p:strVal val="#ppt_w"/>
                                          </p:val>
                                        </p:tav>
                                      </p:tavLst>
                                    </p:anim>
                                    <p:anim calcmode="lin" valueType="num">
                                      <p:cBhvr>
                                        <p:cTn id="79" dur="500" fill="hold"/>
                                        <p:tgtEl>
                                          <p:spTgt spid="229437"/>
                                        </p:tgtEl>
                                        <p:attrNameLst>
                                          <p:attrName>ppt_h</p:attrName>
                                        </p:attrNameLst>
                                      </p:cBhvr>
                                      <p:tavLst>
                                        <p:tav tm="0">
                                          <p:val>
                                            <p:fltVal val="0"/>
                                          </p:val>
                                        </p:tav>
                                        <p:tav tm="100000">
                                          <p:val>
                                            <p:strVal val="#ppt_h"/>
                                          </p:val>
                                        </p:tav>
                                      </p:tavLst>
                                    </p:anim>
                                    <p:animEffect transition="in" filter="fade">
                                      <p:cBhvr>
                                        <p:cTn id="80" dur="500"/>
                                        <p:tgtEl>
                                          <p:spTgt spid="229437"/>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70"/>
                                        </p:tgtEl>
                                        <p:attrNameLst>
                                          <p:attrName>style.visibility</p:attrName>
                                        </p:attrNameLst>
                                      </p:cBhvr>
                                      <p:to>
                                        <p:strVal val="visible"/>
                                      </p:to>
                                    </p:set>
                                    <p:anim calcmode="lin" valueType="num">
                                      <p:cBhvr>
                                        <p:cTn id="85" dur="500" fill="hold"/>
                                        <p:tgtEl>
                                          <p:spTgt spid="70"/>
                                        </p:tgtEl>
                                        <p:attrNameLst>
                                          <p:attrName>ppt_w</p:attrName>
                                        </p:attrNameLst>
                                      </p:cBhvr>
                                      <p:tavLst>
                                        <p:tav tm="0">
                                          <p:val>
                                            <p:fltVal val="0"/>
                                          </p:val>
                                        </p:tav>
                                        <p:tav tm="100000">
                                          <p:val>
                                            <p:strVal val="#ppt_w"/>
                                          </p:val>
                                        </p:tav>
                                      </p:tavLst>
                                    </p:anim>
                                    <p:anim calcmode="lin" valueType="num">
                                      <p:cBhvr>
                                        <p:cTn id="86" dur="500" fill="hold"/>
                                        <p:tgtEl>
                                          <p:spTgt spid="70"/>
                                        </p:tgtEl>
                                        <p:attrNameLst>
                                          <p:attrName>ppt_h</p:attrName>
                                        </p:attrNameLst>
                                      </p:cBhvr>
                                      <p:tavLst>
                                        <p:tav tm="0">
                                          <p:val>
                                            <p:fltVal val="0"/>
                                          </p:val>
                                        </p:tav>
                                        <p:tav tm="100000">
                                          <p:val>
                                            <p:strVal val="#ppt_h"/>
                                          </p:val>
                                        </p:tav>
                                      </p:tavLst>
                                    </p:anim>
                                    <p:animEffect transition="in" filter="fade">
                                      <p:cBhvr>
                                        <p:cTn id="8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theme/theme1.xml><?xml version="1.0" encoding="utf-8"?>
<a:theme xmlns:a="http://schemas.openxmlformats.org/drawingml/2006/main" name="Powerpoint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assisk kontor">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smtClean="0">
            <a:latin typeface="+mj-lt"/>
          </a:defRPr>
        </a:defPPr>
      </a:lstStyle>
    </a:tx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Powerpointtema</Template>
  <TotalTime>504</TotalTime>
  <Words>503</Words>
  <Application>Microsoft Office PowerPoint</Application>
  <PresentationFormat>Skærmshow (4:3)</PresentationFormat>
  <Paragraphs>178</Paragraphs>
  <Slides>13</Slides>
  <Notes>11</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13</vt:i4>
      </vt:variant>
    </vt:vector>
  </HeadingPairs>
  <TitlesOfParts>
    <vt:vector size="20" baseType="lpstr">
      <vt:lpstr>Arial</vt:lpstr>
      <vt:lpstr>Calibri</vt:lpstr>
      <vt:lpstr>Georgia</vt:lpstr>
      <vt:lpstr>Times New Roman</vt:lpstr>
      <vt:lpstr>Verdana</vt:lpstr>
      <vt:lpstr>Wingdings</vt:lpstr>
      <vt:lpstr>Powerpointtema</vt:lpstr>
      <vt:lpstr>Ejendomsdataprogrammet</vt:lpstr>
      <vt:lpstr>Hvad er grunddata?</vt:lpstr>
      <vt:lpstr>Baggrund og mål</vt:lpstr>
      <vt:lpstr>Ejendomsdataprogrammet</vt:lpstr>
      <vt:lpstr>Grunddataprogrammets delaftale 1    Ejendomsdataprogrammet</vt:lpstr>
      <vt:lpstr>Ejendomsdataprogrammets mål </vt:lpstr>
      <vt:lpstr>Ejendomsdataprogrammets rationale</vt:lpstr>
      <vt:lpstr>AS-IS: Registerlandskabet omkring             ejendoms- og bygningsdata</vt:lpstr>
      <vt:lpstr>TO-BE: Ejendoms- , Bygningsdata                samles i autoritative registre</vt:lpstr>
      <vt:lpstr>Målarkitektur for Ejendom og Adresser, Samarbejdende grunddataregistre</vt:lpstr>
      <vt:lpstr>Overordnet plan for Ejendomsdataprogrammet</vt:lpstr>
      <vt:lpstr>Mere information</vt:lpstr>
      <vt:lpstr>Kontakt</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Adresseprogrammet</dc:title>
  <dc:creator>Tanja Haagh Jensen</dc:creator>
  <cp:lastModifiedBy>Asbjørn Lenbroch</cp:lastModifiedBy>
  <cp:revision>47</cp:revision>
  <dcterms:created xsi:type="dcterms:W3CDTF">2014-06-02T08:22:49Z</dcterms:created>
  <dcterms:modified xsi:type="dcterms:W3CDTF">2017-11-27T10:41:50Z</dcterms:modified>
</cp:coreProperties>
</file>