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36" r:id="rId2"/>
    <p:sldId id="569" r:id="rId3"/>
    <p:sldId id="561" r:id="rId4"/>
    <p:sldId id="552" r:id="rId5"/>
    <p:sldId id="553" r:id="rId6"/>
    <p:sldId id="554" r:id="rId7"/>
    <p:sldId id="555" r:id="rId8"/>
    <p:sldId id="556" r:id="rId9"/>
    <p:sldId id="557" r:id="rId10"/>
    <p:sldId id="560" r:id="rId11"/>
    <p:sldId id="566" r:id="rId12"/>
    <p:sldId id="565" r:id="rId13"/>
    <p:sldId id="563" r:id="rId14"/>
    <p:sldId id="570" r:id="rId15"/>
    <p:sldId id="562" r:id="rId16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9EE"/>
    <a:srgbClr val="CEDCCF"/>
    <a:srgbClr val="DDD1C9"/>
    <a:srgbClr val="E4E0F4"/>
    <a:srgbClr val="D6FAE9"/>
    <a:srgbClr val="FFCCCC"/>
    <a:srgbClr val="AF3E2B"/>
    <a:srgbClr val="FFFF99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4" autoAdjust="0"/>
    <p:restoredTop sz="99293" autoAdjust="0"/>
  </p:normalViewPr>
  <p:slideViewPr>
    <p:cSldViewPr snapToGrid="0" showGuides="1">
      <p:cViewPr varScale="1">
        <p:scale>
          <a:sx n="67" d="100"/>
          <a:sy n="67" d="100"/>
        </p:scale>
        <p:origin x="-576" y="-108"/>
      </p:cViewPr>
      <p:guideLst>
        <p:guide orient="horz" pos="2795"/>
        <p:guide pos="3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18-02-2015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175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826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9076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35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358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305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26E52-EEB5-41B3-A0CE-8F55354DA3B9}" type="slidenum">
              <a:rPr lang="da-DK" altLang="da-DK"/>
              <a:pPr/>
              <a:t>15</a:t>
            </a:fld>
            <a:endParaRPr lang="da-DK" altLang="da-DK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71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488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67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61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230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633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098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23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97" y="339910"/>
            <a:ext cx="1741018" cy="113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og 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>
          <a:xfrm>
            <a:off x="152400" y="6194425"/>
            <a:ext cx="3733800" cy="663575"/>
          </a:xfrm>
        </p:spPr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Ejendomsdataprogrammet's Anvenderforum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316047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82591" y="2130425"/>
            <a:ext cx="8221133" cy="1730375"/>
          </a:xfrm>
        </p:spPr>
        <p:txBody>
          <a:bodyPr/>
          <a:lstStyle/>
          <a:p>
            <a:r>
              <a:rPr lang="da-DK" sz="4400" dirty="0"/>
              <a:t>Ejendomsdataprogrammets indhold og </a:t>
            </a:r>
            <a:r>
              <a:rPr lang="da-DK" sz="4400" dirty="0" smtClean="0"/>
              <a:t>implementering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1411357" y="4319104"/>
            <a:ext cx="6400800" cy="1346200"/>
          </a:xfrm>
        </p:spPr>
        <p:txBody>
          <a:bodyPr/>
          <a:lstStyle/>
          <a:p>
            <a:r>
              <a:rPr lang="da-DK" dirty="0" smtClean="0"/>
              <a:t>Peter Lindbo Larsen</a:t>
            </a:r>
          </a:p>
          <a:p>
            <a:r>
              <a:rPr lang="da-DK" sz="2000" dirty="0"/>
              <a:t>c</a:t>
            </a:r>
            <a:r>
              <a:rPr lang="da-DK" sz="2000" dirty="0" smtClean="0"/>
              <a:t>hefkonsulent, MBBL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901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6504" y="44624"/>
            <a:ext cx="9036000" cy="6084000"/>
            <a:chOff x="36504" y="44624"/>
            <a:chExt cx="9036000" cy="6084000"/>
          </a:xfrm>
        </p:grpSpPr>
        <p:sp>
          <p:nvSpPr>
            <p:cNvPr id="150" name="Rektangel 149"/>
            <p:cNvSpPr/>
            <p:nvPr/>
          </p:nvSpPr>
          <p:spPr bwMode="auto">
            <a:xfrm>
              <a:off x="36504" y="44624"/>
              <a:ext cx="9036000" cy="60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D1D1D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108000" tIns="72000" rIns="288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GD1 Målarkitektur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”TO BE”</a:t>
              </a:r>
            </a:p>
          </p:txBody>
        </p:sp>
        <p:cxnSp>
          <p:nvCxnSpPr>
            <p:cNvPr id="151" name="Vinklet forbindelse 150"/>
            <p:cNvCxnSpPr>
              <a:stCxn id="245" idx="2"/>
              <a:endCxn id="267" idx="1"/>
            </p:cNvCxnSpPr>
            <p:nvPr/>
          </p:nvCxnSpPr>
          <p:spPr bwMode="auto">
            <a:xfrm rot="16200000" flipH="1">
              <a:off x="1086462" y="1068580"/>
              <a:ext cx="3716551" cy="5000608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29" name="Rektangel 228"/>
            <p:cNvSpPr>
              <a:spLocks/>
            </p:cNvSpPr>
            <p:nvPr/>
          </p:nvSpPr>
          <p:spPr bwMode="auto">
            <a:xfrm>
              <a:off x="2195736" y="260648"/>
              <a:ext cx="3384000" cy="1404000"/>
            </a:xfrm>
            <a:prstGeom prst="rect">
              <a:avLst/>
            </a:prstGeom>
            <a:solidFill>
              <a:srgbClr val="EDF9ED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vert270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Datafordeler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9" name="Lige forbindelse 108"/>
            <p:cNvCxnSpPr>
              <a:stCxn id="215" idx="0"/>
            </p:cNvCxnSpPr>
            <p:nvPr/>
          </p:nvCxnSpPr>
          <p:spPr bwMode="auto">
            <a:xfrm flipV="1">
              <a:off x="3464745" y="1664680"/>
              <a:ext cx="96" cy="1044240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7" name="Rektangel 206"/>
            <p:cNvSpPr>
              <a:spLocks/>
            </p:cNvSpPr>
            <p:nvPr/>
          </p:nvSpPr>
          <p:spPr bwMode="auto">
            <a:xfrm>
              <a:off x="107504" y="2708920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Tinglysning</a:t>
              </a:r>
            </a:p>
          </p:txBody>
        </p:sp>
        <p:sp>
          <p:nvSpPr>
            <p:cNvPr id="208" name="Tekstboks 207"/>
            <p:cNvSpPr txBox="1"/>
            <p:nvPr/>
          </p:nvSpPr>
          <p:spPr>
            <a:xfrm>
              <a:off x="168138" y="3470739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</a:t>
              </a:r>
              <a:endParaRPr lang="da-DK" sz="1000" dirty="0"/>
            </a:p>
          </p:txBody>
        </p:sp>
        <p:sp>
          <p:nvSpPr>
            <p:cNvPr id="209" name="Tekstboks 208"/>
            <p:cNvSpPr txBox="1"/>
            <p:nvPr/>
          </p:nvSpPr>
          <p:spPr>
            <a:xfrm>
              <a:off x="934324" y="3470739"/>
              <a:ext cx="6222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Tinglyse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10" name="Tekstboks 209"/>
            <p:cNvSpPr txBox="1"/>
            <p:nvPr/>
          </p:nvSpPr>
          <p:spPr>
            <a:xfrm>
              <a:off x="440293" y="3470739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1" name="Tekstboks 210"/>
            <p:cNvSpPr txBox="1"/>
            <p:nvPr/>
          </p:nvSpPr>
          <p:spPr>
            <a:xfrm>
              <a:off x="131550" y="2966755"/>
              <a:ext cx="13067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Tinglyste ejendomme</a:t>
              </a:r>
              <a:endParaRPr lang="da-DK" sz="1000" dirty="0"/>
            </a:p>
          </p:txBody>
        </p:sp>
        <p:sp>
          <p:nvSpPr>
            <p:cNvPr id="212" name="Magnetpladelager 211"/>
            <p:cNvSpPr>
              <a:spLocks/>
            </p:cNvSpPr>
            <p:nvPr/>
          </p:nvSpPr>
          <p:spPr bwMode="auto">
            <a:xfrm>
              <a:off x="1043648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3" name="Magnetpladelager 212"/>
            <p:cNvSpPr>
              <a:spLocks/>
            </p:cNvSpPr>
            <p:nvPr/>
          </p:nvSpPr>
          <p:spPr bwMode="auto">
            <a:xfrm>
              <a:off x="611600" y="3213008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4" name="Magnetpladelager 213"/>
            <p:cNvSpPr>
              <a:spLocks/>
            </p:cNvSpPr>
            <p:nvPr/>
          </p:nvSpPr>
          <p:spPr bwMode="auto">
            <a:xfrm>
              <a:off x="179552" y="3213008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5" name="Rektangel 214"/>
            <p:cNvSpPr>
              <a:spLocks/>
            </p:cNvSpPr>
            <p:nvPr/>
          </p:nvSpPr>
          <p:spPr bwMode="auto">
            <a:xfrm>
              <a:off x="2780745" y="2708920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Matriklen</a:t>
              </a:r>
            </a:p>
          </p:txBody>
        </p:sp>
        <p:sp>
          <p:nvSpPr>
            <p:cNvPr id="216" name="Tekstboks 215"/>
            <p:cNvSpPr txBox="1"/>
            <p:nvPr/>
          </p:nvSpPr>
          <p:spPr>
            <a:xfrm>
              <a:off x="2846988" y="347073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17" name="Tekstboks 216"/>
            <p:cNvSpPr txBox="1"/>
            <p:nvPr/>
          </p:nvSpPr>
          <p:spPr>
            <a:xfrm>
              <a:off x="3688515" y="3470739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218" name="Tekstboks 217"/>
            <p:cNvSpPr txBox="1"/>
            <p:nvPr/>
          </p:nvSpPr>
          <p:spPr>
            <a:xfrm>
              <a:off x="3140785" y="346093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9" name="Tekstboks 218"/>
            <p:cNvSpPr txBox="1"/>
            <p:nvPr/>
          </p:nvSpPr>
          <p:spPr>
            <a:xfrm>
              <a:off x="2780745" y="2966755"/>
              <a:ext cx="13548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Bestemt Fast Ejendom</a:t>
              </a:r>
              <a:endParaRPr lang="da-DK" sz="1000" dirty="0"/>
            </a:p>
          </p:txBody>
        </p:sp>
        <p:sp>
          <p:nvSpPr>
            <p:cNvPr id="220" name="Magnetpladelager 219"/>
            <p:cNvSpPr>
              <a:spLocks/>
            </p:cNvSpPr>
            <p:nvPr/>
          </p:nvSpPr>
          <p:spPr bwMode="auto">
            <a:xfrm>
              <a:off x="3716889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21" name="Magnetpladelager 220"/>
            <p:cNvSpPr>
              <a:spLocks/>
            </p:cNvSpPr>
            <p:nvPr/>
          </p:nvSpPr>
          <p:spPr bwMode="auto">
            <a:xfrm>
              <a:off x="3284841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22" name="Magnetpladelager 221"/>
            <p:cNvSpPr>
              <a:spLocks/>
            </p:cNvSpPr>
            <p:nvPr/>
          </p:nvSpPr>
          <p:spPr bwMode="auto">
            <a:xfrm>
              <a:off x="2852793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cxnSp>
          <p:nvCxnSpPr>
            <p:cNvPr id="223" name="Lige forbindelse 222"/>
            <p:cNvCxnSpPr>
              <a:stCxn id="207" idx="0"/>
              <a:endCxn id="244" idx="2"/>
            </p:cNvCxnSpPr>
            <p:nvPr/>
          </p:nvCxnSpPr>
          <p:spPr bwMode="auto">
            <a:xfrm flipV="1">
              <a:off x="791504" y="1664680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0" name="Tekstboks 229"/>
            <p:cNvSpPr txBox="1"/>
            <p:nvPr/>
          </p:nvSpPr>
          <p:spPr>
            <a:xfrm>
              <a:off x="2483560" y="1310571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32" name="Tekstboks 231"/>
            <p:cNvSpPr txBox="1"/>
            <p:nvPr/>
          </p:nvSpPr>
          <p:spPr>
            <a:xfrm>
              <a:off x="3812365" y="1310467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 &amp;</a:t>
              </a:r>
            </a:p>
            <a:p>
              <a:r>
                <a:rPr lang="da-DK" sz="1000" dirty="0" err="1" smtClean="0"/>
                <a:t>Admin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233" name="Magnetpladelager 232"/>
            <p:cNvSpPr>
              <a:spLocks/>
            </p:cNvSpPr>
            <p:nvPr/>
          </p:nvSpPr>
          <p:spPr bwMode="auto">
            <a:xfrm>
              <a:off x="507609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ADR</a:t>
              </a:r>
            </a:p>
          </p:txBody>
        </p:sp>
        <p:sp>
          <p:nvSpPr>
            <p:cNvPr id="234" name="Magnetpladelager 233"/>
            <p:cNvSpPr>
              <a:spLocks/>
            </p:cNvSpPr>
            <p:nvPr/>
          </p:nvSpPr>
          <p:spPr bwMode="auto">
            <a:xfrm>
              <a:off x="3923800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Ejer</a:t>
              </a:r>
            </a:p>
          </p:txBody>
        </p:sp>
        <p:sp>
          <p:nvSpPr>
            <p:cNvPr id="235" name="Magnetpladelager 234"/>
            <p:cNvSpPr>
              <a:spLocks/>
            </p:cNvSpPr>
            <p:nvPr/>
          </p:nvSpPr>
          <p:spPr bwMode="auto">
            <a:xfrm>
              <a:off x="2489365" y="1052840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236" name="Tekstboks 235"/>
            <p:cNvSpPr txBox="1"/>
            <p:nvPr/>
          </p:nvSpPr>
          <p:spPr>
            <a:xfrm>
              <a:off x="3275856" y="1310467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237" name="Tekstboks 236"/>
            <p:cNvSpPr txBox="1"/>
            <p:nvPr/>
          </p:nvSpPr>
          <p:spPr>
            <a:xfrm>
              <a:off x="2771800" y="1310467"/>
              <a:ext cx="5709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Ejerlejl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238" name="Magnetpladelager 237"/>
            <p:cNvSpPr>
              <a:spLocks/>
            </p:cNvSpPr>
            <p:nvPr/>
          </p:nvSpPr>
          <p:spPr bwMode="auto">
            <a:xfrm>
              <a:off x="3347864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/>
                <a:t>MAT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39" name="Magnetpladelager 238"/>
            <p:cNvSpPr>
              <a:spLocks/>
            </p:cNvSpPr>
            <p:nvPr/>
          </p:nvSpPr>
          <p:spPr bwMode="auto">
            <a:xfrm>
              <a:off x="291581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91" name="Rektangel 90"/>
            <p:cNvSpPr>
              <a:spLocks/>
            </p:cNvSpPr>
            <p:nvPr/>
          </p:nvSpPr>
          <p:spPr bwMode="auto">
            <a:xfrm>
              <a:off x="2556000" y="580780"/>
              <a:ext cx="2880000" cy="288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Grunddataservices</a:t>
              </a:r>
              <a:endPara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92" name="Gruppe 91"/>
            <p:cNvGrpSpPr/>
            <p:nvPr/>
          </p:nvGrpSpPr>
          <p:grpSpPr>
            <a:xfrm>
              <a:off x="3085023" y="406639"/>
              <a:ext cx="130629" cy="178130"/>
              <a:chOff x="1876301" y="1294410"/>
              <a:chExt cx="130629" cy="178130"/>
            </a:xfrm>
          </p:grpSpPr>
          <p:sp>
            <p:nvSpPr>
              <p:cNvPr id="162" name="Ellipse 161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63" name="Lige forbindelse 162"/>
              <p:cNvCxnSpPr>
                <a:endCxn id="162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3" name="Gruppe 92"/>
            <p:cNvGrpSpPr/>
            <p:nvPr/>
          </p:nvGrpSpPr>
          <p:grpSpPr>
            <a:xfrm>
              <a:off x="2726798" y="404664"/>
              <a:ext cx="130629" cy="178130"/>
              <a:chOff x="1876301" y="1294410"/>
              <a:chExt cx="130629" cy="178130"/>
            </a:xfrm>
          </p:grpSpPr>
          <p:sp>
            <p:nvSpPr>
              <p:cNvPr id="160" name="Ellipse 159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61" name="Lige forbindelse 160"/>
              <p:cNvCxnSpPr>
                <a:endCxn id="160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5" name="Gruppe 94"/>
            <p:cNvGrpSpPr/>
            <p:nvPr/>
          </p:nvGrpSpPr>
          <p:grpSpPr>
            <a:xfrm>
              <a:off x="5161451" y="404664"/>
              <a:ext cx="130629" cy="178130"/>
              <a:chOff x="1876301" y="1294410"/>
              <a:chExt cx="130629" cy="178130"/>
            </a:xfrm>
          </p:grpSpPr>
          <p:sp>
            <p:nvSpPr>
              <p:cNvPr id="156" name="Ellipse 155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57" name="Lige forbindelse 156"/>
              <p:cNvCxnSpPr>
                <a:endCxn id="156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6" name="Gruppe 95"/>
            <p:cNvGrpSpPr/>
            <p:nvPr/>
          </p:nvGrpSpPr>
          <p:grpSpPr>
            <a:xfrm>
              <a:off x="3427423" y="404664"/>
              <a:ext cx="130629" cy="178130"/>
              <a:chOff x="1876301" y="1294410"/>
              <a:chExt cx="130629" cy="178130"/>
            </a:xfrm>
          </p:grpSpPr>
          <p:sp>
            <p:nvSpPr>
              <p:cNvPr id="154" name="Ellipse 153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55" name="Lige forbindelse 154"/>
              <p:cNvCxnSpPr>
                <a:endCxn id="154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6" name="Gruppe 225"/>
            <p:cNvGrpSpPr/>
            <p:nvPr/>
          </p:nvGrpSpPr>
          <p:grpSpPr>
            <a:xfrm>
              <a:off x="3771798" y="404664"/>
              <a:ext cx="130629" cy="178130"/>
              <a:chOff x="1876301" y="1294410"/>
              <a:chExt cx="130629" cy="178130"/>
            </a:xfrm>
          </p:grpSpPr>
          <p:sp>
            <p:nvSpPr>
              <p:cNvPr id="227" name="Ellipse 226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28" name="Lige forbindelse 227"/>
              <p:cNvCxnSpPr>
                <a:endCxn id="227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0" name="Gruppe 239"/>
            <p:cNvGrpSpPr/>
            <p:nvPr/>
          </p:nvGrpSpPr>
          <p:grpSpPr>
            <a:xfrm>
              <a:off x="4814798" y="404664"/>
              <a:ext cx="130629" cy="178130"/>
              <a:chOff x="1876301" y="1294410"/>
              <a:chExt cx="130629" cy="178130"/>
            </a:xfrm>
          </p:grpSpPr>
          <p:sp>
            <p:nvSpPr>
              <p:cNvPr id="241" name="Ellipse 240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42" name="Lige forbindelse 241"/>
              <p:cNvCxnSpPr>
                <a:endCxn id="241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4" name="Rektangel 243"/>
            <p:cNvSpPr>
              <a:spLocks/>
            </p:cNvSpPr>
            <p:nvPr/>
          </p:nvSpPr>
          <p:spPr bwMode="auto">
            <a:xfrm>
              <a:off x="107504" y="548680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Ejerfortegnelse</a:t>
              </a:r>
              <a:endPara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45" name="Tekstboks 244"/>
            <p:cNvSpPr txBox="1"/>
            <p:nvPr/>
          </p:nvSpPr>
          <p:spPr>
            <a:xfrm>
              <a:off x="133290" y="1310499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46" name="Tekstboks 245"/>
            <p:cNvSpPr txBox="1"/>
            <p:nvPr/>
          </p:nvSpPr>
          <p:spPr>
            <a:xfrm>
              <a:off x="827584" y="1310499"/>
              <a:ext cx="5918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Admini</a:t>
              </a:r>
              <a:r>
                <a:rPr lang="da-DK" sz="1000" dirty="0" smtClean="0"/>
                <a:t>-</a:t>
              </a:r>
            </a:p>
            <a:p>
              <a:r>
                <a:rPr lang="da-DK" sz="1000" dirty="0" err="1" smtClean="0"/>
                <a:t>strator</a:t>
              </a:r>
              <a:endParaRPr lang="da-DK" sz="1000" dirty="0"/>
            </a:p>
          </p:txBody>
        </p:sp>
        <p:sp>
          <p:nvSpPr>
            <p:cNvPr id="248" name="Tekstboks 247"/>
            <p:cNvSpPr txBox="1"/>
            <p:nvPr/>
          </p:nvSpPr>
          <p:spPr>
            <a:xfrm>
              <a:off x="400854" y="806515"/>
              <a:ext cx="7681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Ejerforhold</a:t>
              </a:r>
              <a:endParaRPr lang="da-DK" sz="1000" dirty="0"/>
            </a:p>
          </p:txBody>
        </p:sp>
        <p:sp>
          <p:nvSpPr>
            <p:cNvPr id="251" name="Magnetpladelager 250"/>
            <p:cNvSpPr>
              <a:spLocks/>
            </p:cNvSpPr>
            <p:nvPr/>
          </p:nvSpPr>
          <p:spPr bwMode="auto">
            <a:xfrm>
              <a:off x="267332" y="105276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grpSp>
          <p:nvGrpSpPr>
            <p:cNvPr id="4" name="Gruppe 3"/>
            <p:cNvGrpSpPr/>
            <p:nvPr/>
          </p:nvGrpSpPr>
          <p:grpSpPr>
            <a:xfrm>
              <a:off x="1484761" y="3265239"/>
              <a:ext cx="1296000" cy="595809"/>
              <a:chOff x="1484761" y="3356992"/>
              <a:chExt cx="1296000" cy="595809"/>
            </a:xfrm>
          </p:grpSpPr>
          <p:sp>
            <p:nvSpPr>
              <p:cNvPr id="9" name="Tekstboks 8"/>
              <p:cNvSpPr txBox="1"/>
              <p:nvPr/>
            </p:nvSpPr>
            <p:spPr>
              <a:xfrm>
                <a:off x="1845414" y="3356992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&lt;</a:t>
                </a:r>
                <a:endParaRPr lang="da-DK" sz="1600" b="1" dirty="0"/>
              </a:p>
            </p:txBody>
          </p:sp>
          <p:sp>
            <p:nvSpPr>
              <p:cNvPr id="7" name="Ellipse 6"/>
              <p:cNvSpPr/>
              <p:nvPr/>
            </p:nvSpPr>
            <p:spPr bwMode="auto">
              <a:xfrm>
                <a:off x="1484761" y="3549680"/>
                <a:ext cx="1296000" cy="252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1623183" y="3549680"/>
                <a:ext cx="10855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attestationssløjfe</a:t>
                </a:r>
                <a:endParaRPr lang="da-DK" sz="1000" dirty="0"/>
              </a:p>
            </p:txBody>
          </p:sp>
          <p:sp>
            <p:nvSpPr>
              <p:cNvPr id="10" name="Tekstboks 9"/>
              <p:cNvSpPr txBox="1"/>
              <p:nvPr/>
            </p:nvSpPr>
            <p:spPr>
              <a:xfrm>
                <a:off x="2204681" y="3614247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&gt;</a:t>
                </a:r>
                <a:endParaRPr lang="da-DK" sz="1600" b="1" dirty="0"/>
              </a:p>
            </p:txBody>
          </p:sp>
        </p:grpSp>
        <p:cxnSp>
          <p:nvCxnSpPr>
            <p:cNvPr id="256" name="Lige forbindelse 255"/>
            <p:cNvCxnSpPr/>
            <p:nvPr/>
          </p:nvCxnSpPr>
          <p:spPr bwMode="auto">
            <a:xfrm flipH="1">
              <a:off x="1475504" y="3140968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" name="Rektangel 258"/>
            <p:cNvSpPr>
              <a:spLocks/>
            </p:cNvSpPr>
            <p:nvPr/>
          </p:nvSpPr>
          <p:spPr bwMode="auto">
            <a:xfrm>
              <a:off x="7596336" y="2708920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GD2 – DAR 1.0</a:t>
              </a:r>
            </a:p>
          </p:txBody>
        </p:sp>
        <p:sp>
          <p:nvSpPr>
            <p:cNvPr id="262" name="Tekstboks 261"/>
            <p:cNvSpPr txBox="1"/>
            <p:nvPr/>
          </p:nvSpPr>
          <p:spPr>
            <a:xfrm>
              <a:off x="7963464" y="3470739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63" name="Tekstboks 262"/>
            <p:cNvSpPr txBox="1"/>
            <p:nvPr/>
          </p:nvSpPr>
          <p:spPr>
            <a:xfrm>
              <a:off x="7654046" y="2966755"/>
              <a:ext cx="12394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Danmarks Adresser</a:t>
              </a:r>
              <a:endParaRPr lang="da-DK" sz="1000" dirty="0"/>
            </a:p>
          </p:txBody>
        </p:sp>
        <p:sp>
          <p:nvSpPr>
            <p:cNvPr id="265" name="Magnetpladelager 264"/>
            <p:cNvSpPr>
              <a:spLocks/>
            </p:cNvSpPr>
            <p:nvPr/>
          </p:nvSpPr>
          <p:spPr bwMode="auto">
            <a:xfrm>
              <a:off x="8100432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67" name="Rektangel 266"/>
            <p:cNvSpPr>
              <a:spLocks/>
            </p:cNvSpPr>
            <p:nvPr/>
          </p:nvSpPr>
          <p:spPr bwMode="auto">
            <a:xfrm>
              <a:off x="5445041" y="4869160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OIS</a:t>
              </a:r>
            </a:p>
          </p:txBody>
        </p:sp>
        <p:sp>
          <p:nvSpPr>
            <p:cNvPr id="268" name="Tekstboks 267"/>
            <p:cNvSpPr txBox="1"/>
            <p:nvPr/>
          </p:nvSpPr>
          <p:spPr>
            <a:xfrm>
              <a:off x="5506473" y="5630979"/>
              <a:ext cx="3754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</a:t>
              </a:r>
              <a:endParaRPr lang="da-DK" sz="1000" dirty="0"/>
            </a:p>
          </p:txBody>
        </p:sp>
        <p:sp>
          <p:nvSpPr>
            <p:cNvPr id="269" name="Tekstboks 268"/>
            <p:cNvSpPr txBox="1"/>
            <p:nvPr/>
          </p:nvSpPr>
          <p:spPr>
            <a:xfrm>
              <a:off x="6385672" y="5630978"/>
              <a:ext cx="3946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BBR</a:t>
              </a:r>
              <a:endParaRPr lang="da-DK" sz="1000" dirty="0"/>
            </a:p>
          </p:txBody>
        </p:sp>
        <p:sp>
          <p:nvSpPr>
            <p:cNvPr id="270" name="Tekstboks 269"/>
            <p:cNvSpPr txBox="1"/>
            <p:nvPr/>
          </p:nvSpPr>
          <p:spPr>
            <a:xfrm>
              <a:off x="5822588" y="5630979"/>
              <a:ext cx="6222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Matrikel</a:t>
              </a:r>
              <a:endParaRPr lang="da-DK" sz="1000" dirty="0"/>
            </a:p>
          </p:txBody>
        </p:sp>
        <p:sp>
          <p:nvSpPr>
            <p:cNvPr id="272" name="Magnetpladelager 271"/>
            <p:cNvSpPr>
              <a:spLocks/>
            </p:cNvSpPr>
            <p:nvPr/>
          </p:nvSpPr>
          <p:spPr bwMode="auto">
            <a:xfrm>
              <a:off x="6381185" y="5373248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3" name="Magnetpladelager 272"/>
            <p:cNvSpPr>
              <a:spLocks/>
            </p:cNvSpPr>
            <p:nvPr/>
          </p:nvSpPr>
          <p:spPr bwMode="auto">
            <a:xfrm>
              <a:off x="5949137" y="5373248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4" name="Magnetpladelager 273"/>
            <p:cNvSpPr>
              <a:spLocks/>
            </p:cNvSpPr>
            <p:nvPr/>
          </p:nvSpPr>
          <p:spPr bwMode="auto">
            <a:xfrm>
              <a:off x="5517089" y="5373248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5" name="Rektangel 274"/>
            <p:cNvSpPr>
              <a:spLocks/>
            </p:cNvSpPr>
            <p:nvPr/>
          </p:nvSpPr>
          <p:spPr bwMode="auto">
            <a:xfrm>
              <a:off x="5445041" y="2708920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 2.0</a:t>
              </a:r>
            </a:p>
          </p:txBody>
        </p:sp>
        <p:sp>
          <p:nvSpPr>
            <p:cNvPr id="276" name="Tekstboks 275"/>
            <p:cNvSpPr txBox="1"/>
            <p:nvPr/>
          </p:nvSpPr>
          <p:spPr>
            <a:xfrm>
              <a:off x="5781721" y="3470739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279" name="Tekstboks 278"/>
            <p:cNvSpPr txBox="1"/>
            <p:nvPr/>
          </p:nvSpPr>
          <p:spPr>
            <a:xfrm>
              <a:off x="5513169" y="2966755"/>
              <a:ext cx="12186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Bygninger &amp; Boliger</a:t>
              </a:r>
              <a:endParaRPr lang="da-DK" sz="1000" dirty="0"/>
            </a:p>
          </p:txBody>
        </p:sp>
        <p:sp>
          <p:nvSpPr>
            <p:cNvPr id="282" name="Magnetpladelager 281"/>
            <p:cNvSpPr>
              <a:spLocks/>
            </p:cNvSpPr>
            <p:nvPr/>
          </p:nvSpPr>
          <p:spPr bwMode="auto">
            <a:xfrm>
              <a:off x="5940192" y="321300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85" name="Tekstboks 284"/>
            <p:cNvSpPr txBox="1"/>
            <p:nvPr/>
          </p:nvSpPr>
          <p:spPr>
            <a:xfrm>
              <a:off x="7673291" y="5126995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cxnSp>
          <p:nvCxnSpPr>
            <p:cNvPr id="295" name="Lige forbindelse 294"/>
            <p:cNvCxnSpPr>
              <a:stCxn id="275" idx="2"/>
              <a:endCxn id="267" idx="0"/>
            </p:cNvCxnSpPr>
            <p:nvPr/>
          </p:nvCxnSpPr>
          <p:spPr bwMode="auto">
            <a:xfrm>
              <a:off x="6129041" y="3824920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4" name="Lige forbindelse 303"/>
            <p:cNvCxnSpPr>
              <a:stCxn id="244" idx="3"/>
            </p:cNvCxnSpPr>
            <p:nvPr/>
          </p:nvCxnSpPr>
          <p:spPr bwMode="auto">
            <a:xfrm>
              <a:off x="1475504" y="1106680"/>
              <a:ext cx="720232" cy="9032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9" name="Magnetpladelager 308"/>
            <p:cNvSpPr>
              <a:spLocks/>
            </p:cNvSpPr>
            <p:nvPr/>
          </p:nvSpPr>
          <p:spPr bwMode="auto">
            <a:xfrm>
              <a:off x="921679" y="105276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cxnSp>
          <p:nvCxnSpPr>
            <p:cNvPr id="312" name="Vinklet forbindelse 311"/>
            <p:cNvCxnSpPr>
              <a:stCxn id="275" idx="0"/>
            </p:cNvCxnSpPr>
            <p:nvPr/>
          </p:nvCxnSpPr>
          <p:spPr bwMode="auto">
            <a:xfrm rot="16200000" flipV="1">
              <a:off x="5134446" y="1714324"/>
              <a:ext cx="1440264" cy="548927"/>
            </a:xfrm>
            <a:prstGeom prst="bentConnector3">
              <a:avLst>
                <a:gd name="adj1" fmla="val 99471"/>
              </a:avLst>
            </a:prstGeom>
            <a:noFill/>
            <a:ln w="50800" cap="flat" cmpd="sng" algn="ctr">
              <a:solidFill>
                <a:srgbClr val="14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8" name="Rektangel 297"/>
            <p:cNvSpPr/>
            <p:nvPr/>
          </p:nvSpPr>
          <p:spPr bwMode="auto">
            <a:xfrm rot="3034180">
              <a:off x="4738970" y="4315103"/>
              <a:ext cx="108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92" name="Lige forbindelse 291"/>
            <p:cNvCxnSpPr/>
            <p:nvPr/>
          </p:nvCxnSpPr>
          <p:spPr bwMode="auto">
            <a:xfrm>
              <a:off x="4148897" y="3861048"/>
              <a:ext cx="1296144" cy="10081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1" name="Vinklet forbindelse 330"/>
            <p:cNvCxnSpPr>
              <a:stCxn id="259" idx="2"/>
              <a:endCxn id="267" idx="3"/>
            </p:cNvCxnSpPr>
            <p:nvPr/>
          </p:nvCxnSpPr>
          <p:spPr bwMode="auto">
            <a:xfrm rot="5400000">
              <a:off x="6745569" y="3892393"/>
              <a:ext cx="1602240" cy="146729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36" name="Tekstboks 335"/>
            <p:cNvSpPr txBox="1"/>
            <p:nvPr/>
          </p:nvSpPr>
          <p:spPr>
            <a:xfrm>
              <a:off x="764521" y="1959223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Tinglyst</a:t>
              </a:r>
            </a:p>
            <a:p>
              <a:pPr algn="l"/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108" name="Tekstboks 107"/>
            <p:cNvSpPr txBox="1"/>
            <p:nvPr/>
          </p:nvSpPr>
          <p:spPr>
            <a:xfrm>
              <a:off x="1825279" y="2894747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17" name="Tekstboks 116"/>
            <p:cNvSpPr txBox="1"/>
            <p:nvPr/>
          </p:nvSpPr>
          <p:spPr>
            <a:xfrm>
              <a:off x="1512000" y="692696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Ejere &amp;</a:t>
              </a:r>
            </a:p>
            <a:p>
              <a:pPr algn="l"/>
              <a:r>
                <a:rPr lang="da-DK" sz="1000" dirty="0" err="1" smtClean="0"/>
                <a:t>Admin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118" name="Tekstboks 117"/>
            <p:cNvSpPr txBox="1"/>
            <p:nvPr/>
          </p:nvSpPr>
          <p:spPr>
            <a:xfrm>
              <a:off x="4341561" y="1268656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21" name="Magnetpladelager 120"/>
            <p:cNvSpPr>
              <a:spLocks/>
            </p:cNvSpPr>
            <p:nvPr/>
          </p:nvSpPr>
          <p:spPr bwMode="auto">
            <a:xfrm>
              <a:off x="4499864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</a:t>
              </a:r>
            </a:p>
          </p:txBody>
        </p:sp>
        <p:sp>
          <p:nvSpPr>
            <p:cNvPr id="122" name="Tekstboks 121"/>
            <p:cNvSpPr txBox="1"/>
            <p:nvPr/>
          </p:nvSpPr>
          <p:spPr>
            <a:xfrm>
              <a:off x="4936987" y="126876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grpSp>
          <p:nvGrpSpPr>
            <p:cNvPr id="125" name="Gruppe 124"/>
            <p:cNvGrpSpPr/>
            <p:nvPr/>
          </p:nvGrpSpPr>
          <p:grpSpPr>
            <a:xfrm>
              <a:off x="4441603" y="404664"/>
              <a:ext cx="130629" cy="178130"/>
              <a:chOff x="1876301" y="1294410"/>
              <a:chExt cx="130629" cy="178130"/>
            </a:xfrm>
          </p:grpSpPr>
          <p:sp>
            <p:nvSpPr>
              <p:cNvPr id="126" name="Ellipse 125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27" name="Lige forbindelse 126"/>
              <p:cNvCxnSpPr>
                <a:endCxn id="126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8" name="Gruppe 127"/>
            <p:cNvGrpSpPr/>
            <p:nvPr/>
          </p:nvGrpSpPr>
          <p:grpSpPr>
            <a:xfrm>
              <a:off x="4094950" y="404664"/>
              <a:ext cx="130629" cy="178130"/>
              <a:chOff x="1876301" y="1294410"/>
              <a:chExt cx="130629" cy="178130"/>
            </a:xfrm>
          </p:grpSpPr>
          <p:sp>
            <p:nvSpPr>
              <p:cNvPr id="129" name="Ellipse 128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30" name="Lige forbindelse 129"/>
              <p:cNvCxnSpPr>
                <a:endCxn id="129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4" name="Tekstboks 133"/>
            <p:cNvSpPr txBox="1"/>
            <p:nvPr/>
          </p:nvSpPr>
          <p:spPr>
            <a:xfrm>
              <a:off x="7596336" y="194877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cxnSp>
          <p:nvCxnSpPr>
            <p:cNvPr id="141" name="Vinklet forbindelse 140"/>
            <p:cNvCxnSpPr>
              <a:stCxn id="259" idx="0"/>
              <a:endCxn id="229" idx="3"/>
            </p:cNvCxnSpPr>
            <p:nvPr/>
          </p:nvCxnSpPr>
          <p:spPr bwMode="auto">
            <a:xfrm rot="16200000" flipV="1">
              <a:off x="6056900" y="485484"/>
              <a:ext cx="1746272" cy="2700600"/>
            </a:xfrm>
            <a:prstGeom prst="bentConnector2">
              <a:avLst/>
            </a:prstGeom>
            <a:noFill/>
            <a:ln w="508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4" name="Tekstboks 143"/>
            <p:cNvSpPr txBox="1"/>
            <p:nvPr/>
          </p:nvSpPr>
          <p:spPr>
            <a:xfrm>
              <a:off x="6141761" y="1948770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52" name="Tekstboks 151"/>
            <p:cNvSpPr txBox="1"/>
            <p:nvPr/>
          </p:nvSpPr>
          <p:spPr>
            <a:xfrm>
              <a:off x="3347864" y="4365104"/>
              <a:ext cx="1717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Bestemt Fast Ejendom</a:t>
              </a:r>
            </a:p>
            <a:p>
              <a:pPr algn="l"/>
              <a:r>
                <a:rPr lang="da-DK" sz="1000" dirty="0" smtClean="0"/>
                <a:t>(SFE, Ejerlejligheder og BPFG)</a:t>
              </a:r>
              <a:endParaRPr lang="da-DK" sz="1000" dirty="0"/>
            </a:p>
          </p:txBody>
        </p:sp>
        <p:sp>
          <p:nvSpPr>
            <p:cNvPr id="153" name="Tekstboks 152"/>
            <p:cNvSpPr txBox="1"/>
            <p:nvPr/>
          </p:nvSpPr>
          <p:spPr>
            <a:xfrm>
              <a:off x="3491880" y="1988840"/>
              <a:ext cx="1717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Bestemt Fast Ejendom</a:t>
              </a:r>
            </a:p>
            <a:p>
              <a:pPr algn="l"/>
              <a:r>
                <a:rPr lang="da-DK" sz="1000" dirty="0" smtClean="0"/>
                <a:t>(SFE, Ejerlejligheder og BPFG)</a:t>
              </a:r>
              <a:endParaRPr lang="da-DK" sz="1000" dirty="0"/>
            </a:p>
          </p:txBody>
        </p:sp>
        <p:sp>
          <p:nvSpPr>
            <p:cNvPr id="110" name="Tekstboks 109"/>
            <p:cNvSpPr txBox="1"/>
            <p:nvPr/>
          </p:nvSpPr>
          <p:spPr>
            <a:xfrm>
              <a:off x="5391341" y="5126995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 &amp; Adresser</a:t>
              </a:r>
              <a:endParaRPr lang="da-DK" sz="1000" dirty="0"/>
            </a:p>
          </p:txBody>
        </p:sp>
        <p:sp>
          <p:nvSpPr>
            <p:cNvPr id="111" name="Tekstboks 110"/>
            <p:cNvSpPr txBox="1"/>
            <p:nvPr/>
          </p:nvSpPr>
          <p:spPr>
            <a:xfrm>
              <a:off x="6141761" y="4077072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</p:grpSp>
      <p:sp>
        <p:nvSpPr>
          <p:cNvPr id="106" name="Tekstboks 105"/>
          <p:cNvSpPr txBox="1"/>
          <p:nvPr/>
        </p:nvSpPr>
        <p:spPr>
          <a:xfrm>
            <a:off x="3347864" y="5199003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Ejere og administratorer</a:t>
            </a:r>
            <a:endParaRPr lang="da-DK" sz="10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97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217668" y="2018570"/>
            <a:ext cx="8531488" cy="3431945"/>
            <a:chOff x="-180528" y="499526"/>
            <a:chExt cx="8531488" cy="3431945"/>
          </a:xfrm>
        </p:grpSpPr>
        <p:cxnSp>
          <p:nvCxnSpPr>
            <p:cNvPr id="10" name="Lige pilforbindelse 9"/>
            <p:cNvCxnSpPr/>
            <p:nvPr/>
          </p:nvCxnSpPr>
          <p:spPr bwMode="auto">
            <a:xfrm>
              <a:off x="311889" y="2790955"/>
              <a:ext cx="7788503" cy="25725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Lige pilforbindelse 11"/>
            <p:cNvCxnSpPr/>
            <p:nvPr/>
          </p:nvCxnSpPr>
          <p:spPr bwMode="auto">
            <a:xfrm flipV="1">
              <a:off x="5434884" y="2638555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Lige pilforbindelse 12"/>
            <p:cNvCxnSpPr/>
            <p:nvPr/>
          </p:nvCxnSpPr>
          <p:spPr bwMode="auto">
            <a:xfrm flipV="1">
              <a:off x="4469785" y="2638555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Lige pilforbindelse 13"/>
            <p:cNvCxnSpPr/>
            <p:nvPr/>
          </p:nvCxnSpPr>
          <p:spPr bwMode="auto">
            <a:xfrm flipV="1">
              <a:off x="7421713" y="2636580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Lige pilforbindelse 15"/>
            <p:cNvCxnSpPr/>
            <p:nvPr/>
          </p:nvCxnSpPr>
          <p:spPr bwMode="auto">
            <a:xfrm flipV="1">
              <a:off x="1778481" y="2638555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Lige pilforbindelse 16"/>
            <p:cNvCxnSpPr/>
            <p:nvPr/>
          </p:nvCxnSpPr>
          <p:spPr bwMode="auto">
            <a:xfrm flipV="1">
              <a:off x="698794" y="2638555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Lige pilforbindelse 17"/>
            <p:cNvCxnSpPr/>
            <p:nvPr/>
          </p:nvCxnSpPr>
          <p:spPr bwMode="auto">
            <a:xfrm flipV="1">
              <a:off x="3523931" y="2636580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Lige pilforbindelse 18"/>
            <p:cNvCxnSpPr/>
            <p:nvPr/>
          </p:nvCxnSpPr>
          <p:spPr bwMode="auto">
            <a:xfrm flipV="1">
              <a:off x="6342732" y="2636580"/>
              <a:ext cx="0" cy="152400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" name="Tekstboks 19"/>
            <p:cNvSpPr txBox="1"/>
            <p:nvPr/>
          </p:nvSpPr>
          <p:spPr>
            <a:xfrm>
              <a:off x="3987937" y="2860008"/>
              <a:ext cx="7180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Interim</a:t>
              </a:r>
            </a:p>
            <a:p>
              <a:r>
                <a:rPr lang="da-DK" sz="2000" dirty="0" smtClean="0"/>
                <a:t>C</a:t>
              </a:r>
              <a:endParaRPr lang="da-DK" sz="2000" dirty="0"/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365217" y="2866912"/>
              <a:ext cx="678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/>
                <a:t>As-Is</a:t>
              </a:r>
              <a:endParaRPr lang="da-DK" sz="2000" dirty="0"/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3186099" y="2858033"/>
              <a:ext cx="7180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Interim</a:t>
              </a:r>
            </a:p>
            <a:p>
              <a:r>
                <a:rPr lang="da-DK" sz="2000" dirty="0" smtClean="0"/>
                <a:t>B</a:t>
              </a:r>
              <a:endParaRPr lang="da-DK" sz="2000" dirty="0"/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1436699" y="2856058"/>
              <a:ext cx="7180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Interim</a:t>
              </a:r>
            </a:p>
            <a:p>
              <a:r>
                <a:rPr lang="da-DK" sz="2000" dirty="0"/>
                <a:t>A</a:t>
              </a: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5006047" y="2858033"/>
              <a:ext cx="7180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Interim</a:t>
              </a:r>
            </a:p>
            <a:p>
              <a:r>
                <a:rPr lang="da-DK" sz="2000" dirty="0"/>
                <a:t>D</a:t>
              </a:r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5993025" y="2858033"/>
              <a:ext cx="71808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Interim</a:t>
              </a:r>
            </a:p>
            <a:p>
              <a:r>
                <a:rPr lang="da-DK" sz="2000" dirty="0" smtClean="0"/>
                <a:t>E</a:t>
              </a:r>
              <a:endParaRPr lang="da-DK" sz="2000" dirty="0"/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7049669" y="2856904"/>
              <a:ext cx="767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/>
                <a:t>To-Be</a:t>
              </a:r>
              <a:endParaRPr lang="da-DK" sz="2000" dirty="0"/>
            </a:p>
          </p:txBody>
        </p:sp>
        <p:sp>
          <p:nvSpPr>
            <p:cNvPr id="4" name="Tekstboks 3"/>
            <p:cNvSpPr txBox="1"/>
            <p:nvPr/>
          </p:nvSpPr>
          <p:spPr>
            <a:xfrm>
              <a:off x="3260977" y="3408251"/>
              <a:ext cx="576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(GST)</a:t>
              </a:r>
            </a:p>
          </p:txBody>
        </p:sp>
        <p:sp>
          <p:nvSpPr>
            <p:cNvPr id="6" name="Tekstboks 5"/>
            <p:cNvSpPr txBox="1"/>
            <p:nvPr/>
          </p:nvSpPr>
          <p:spPr>
            <a:xfrm>
              <a:off x="1364664" y="3408251"/>
              <a:ext cx="8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(MBBL)</a:t>
              </a:r>
              <a:br>
                <a:rPr lang="da-DK" sz="1400" dirty="0" smtClean="0"/>
              </a:br>
              <a:r>
                <a:rPr lang="da-DK" sz="1400" dirty="0" smtClean="0"/>
                <a:t>Maj 2015</a:t>
              </a:r>
              <a:endParaRPr lang="da-DK" sz="1400" dirty="0"/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4228606" y="3408251"/>
              <a:ext cx="576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(GST)</a:t>
              </a:r>
              <a:endParaRPr lang="da-DK" sz="1400" dirty="0"/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5069050" y="3408251"/>
              <a:ext cx="576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(GST)</a:t>
              </a:r>
              <a:endParaRPr lang="da-DK" sz="1400" dirty="0"/>
            </a:p>
          </p:txBody>
        </p:sp>
        <p:sp>
          <p:nvSpPr>
            <p:cNvPr id="9" name="Tekstboks 8"/>
            <p:cNvSpPr txBox="1"/>
            <p:nvPr/>
          </p:nvSpPr>
          <p:spPr>
            <a:xfrm>
              <a:off x="5786871" y="3408251"/>
              <a:ext cx="1090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(GST+MBBL)</a:t>
              </a:r>
              <a:endParaRPr lang="da-DK" sz="1400" dirty="0"/>
            </a:p>
          </p:txBody>
        </p:sp>
        <p:pic>
          <p:nvPicPr>
            <p:cNvPr id="54" name="Billed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5902" y="1416284"/>
              <a:ext cx="1376058" cy="93352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55" name="Billede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2006" y="1416283"/>
              <a:ext cx="1376058" cy="93352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56" name="Billede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710" y="1412777"/>
              <a:ext cx="1376058" cy="93352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57" name="Billede 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110" y="1412776"/>
              <a:ext cx="1376058" cy="93352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58" name="Billed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4214" y="1415356"/>
              <a:ext cx="1376058" cy="93352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59" name="Billede 5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216" y="1052736"/>
              <a:ext cx="1834744" cy="1244700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pic>
          <p:nvPicPr>
            <p:cNvPr id="2" name="Billede 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80528" y="1124744"/>
              <a:ext cx="1860589" cy="1160095"/>
            </a:xfrm>
            <a:prstGeom prst="rect">
              <a:avLst/>
            </a:prstGeom>
            <a:ln w="38100">
              <a:solidFill>
                <a:srgbClr val="002060"/>
              </a:solidFill>
            </a:ln>
            <a:scene3d>
              <a:camera prst="isometricOffAxis1Left"/>
              <a:lightRig rig="threePt" dir="t"/>
            </a:scene3d>
          </p:spPr>
        </p:pic>
        <p:sp>
          <p:nvSpPr>
            <p:cNvPr id="30" name="Tekstboks 29"/>
            <p:cNvSpPr txBox="1"/>
            <p:nvPr/>
          </p:nvSpPr>
          <p:spPr>
            <a:xfrm>
              <a:off x="5907957" y="499526"/>
              <a:ext cx="96532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400" dirty="0" smtClean="0"/>
                <a:t>BPFG </a:t>
              </a:r>
              <a:br>
                <a:rPr lang="da-DK" sz="1400" dirty="0" smtClean="0"/>
              </a:br>
              <a:r>
                <a:rPr lang="da-DK" sz="1400" dirty="0" smtClean="0"/>
                <a:t>BBR 2.0 og</a:t>
              </a:r>
            </a:p>
            <a:p>
              <a:pPr algn="l"/>
              <a:r>
                <a:rPr lang="da-DK" sz="1400" dirty="0" smtClean="0"/>
                <a:t>DAR 1.0</a:t>
              </a:r>
              <a:endParaRPr lang="da-DK" sz="1400" dirty="0"/>
            </a:p>
          </p:txBody>
        </p:sp>
        <p:sp>
          <p:nvSpPr>
            <p:cNvPr id="31" name="Tekstboks 30"/>
            <p:cNvSpPr txBox="1"/>
            <p:nvPr/>
          </p:nvSpPr>
          <p:spPr>
            <a:xfrm>
              <a:off x="3047857" y="673532"/>
              <a:ext cx="102008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400" dirty="0" smtClean="0"/>
                <a:t>Samlet Fast</a:t>
              </a:r>
            </a:p>
            <a:p>
              <a:pPr algn="l"/>
              <a:r>
                <a:rPr lang="da-DK" sz="1400" dirty="0" smtClean="0"/>
                <a:t>Ejendom </a:t>
              </a:r>
              <a:br>
                <a:rPr lang="da-DK" sz="1400" dirty="0" smtClean="0"/>
              </a:br>
              <a:endParaRPr lang="da-DK" sz="1400" dirty="0"/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3995936" y="673532"/>
              <a:ext cx="9589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400" dirty="0" smtClean="0"/>
                <a:t>Ejer-</a:t>
              </a:r>
            </a:p>
            <a:p>
              <a:pPr algn="l"/>
              <a:r>
                <a:rPr lang="da-DK" sz="1400" dirty="0" smtClean="0"/>
                <a:t>lejligheder</a:t>
              </a:r>
              <a:endParaRPr lang="da-DK" sz="1400" dirty="0"/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4927631" y="692696"/>
              <a:ext cx="10125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400" dirty="0" smtClean="0"/>
                <a:t>Ejer-</a:t>
              </a:r>
            </a:p>
            <a:p>
              <a:pPr algn="l"/>
              <a:r>
                <a:rPr lang="da-DK" sz="1400" dirty="0" smtClean="0"/>
                <a:t>fortegnelse</a:t>
              </a:r>
              <a:endParaRPr lang="da-DK" sz="1400" dirty="0"/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1450019" y="734121"/>
              <a:ext cx="10054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400" dirty="0" smtClean="0"/>
                <a:t>BBR 1.7 og </a:t>
              </a:r>
              <a:br>
                <a:rPr lang="da-DK" sz="1400" dirty="0" smtClean="0"/>
              </a:br>
              <a:r>
                <a:rPr lang="da-DK" sz="1400" dirty="0" smtClean="0"/>
                <a:t>DAR 0.9</a:t>
              </a:r>
              <a:endParaRPr lang="da-DK" sz="1400" dirty="0"/>
            </a:p>
          </p:txBody>
        </p:sp>
      </p:grpSp>
      <p:sp>
        <p:nvSpPr>
          <p:cNvPr id="5" name="Venstre klammeparentes 4"/>
          <p:cNvSpPr/>
          <p:nvPr/>
        </p:nvSpPr>
        <p:spPr bwMode="auto">
          <a:xfrm rot="16200000">
            <a:off x="5275014" y="3885667"/>
            <a:ext cx="258458" cy="3149475"/>
          </a:xfrm>
          <a:prstGeom prst="leftBrace">
            <a:avLst>
              <a:gd name="adj1" fmla="val 39718"/>
              <a:gd name="adj2" fmla="val 4976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885436" y="5715329"/>
            <a:ext cx="3222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3 uger imellem hver implementering</a:t>
            </a:r>
          </a:p>
          <a:p>
            <a:r>
              <a:rPr lang="da-DK" sz="1600" dirty="0" err="1" smtClean="0"/>
              <a:t>Sep-Nov</a:t>
            </a:r>
            <a:r>
              <a:rPr lang="da-DK" sz="1600" dirty="0" smtClean="0"/>
              <a:t> 2016</a:t>
            </a:r>
            <a:endParaRPr lang="da-DK" sz="1600" dirty="0"/>
          </a:p>
        </p:txBody>
      </p:sp>
      <p:sp>
        <p:nvSpPr>
          <p:cNvPr id="38" name="Tekstboks 37"/>
          <p:cNvSpPr txBox="1"/>
          <p:nvPr/>
        </p:nvSpPr>
        <p:spPr>
          <a:xfrm>
            <a:off x="7380180" y="5760103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1400" dirty="0"/>
          </a:p>
          <a:p>
            <a:r>
              <a:rPr lang="da-DK" sz="1400" dirty="0" err="1" smtClean="0"/>
              <a:t>Dec</a:t>
            </a:r>
            <a:r>
              <a:rPr lang="da-DK" sz="1400" dirty="0" smtClean="0"/>
              <a:t> 2016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 for implementering af GD1 og GD2</a:t>
            </a:r>
            <a:endParaRPr lang="da-DK" dirty="0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2885"/>
            <a:ext cx="8916353" cy="6527483"/>
          </a:xfrm>
          <a:prstGeom prst="rect">
            <a:avLst/>
          </a:prstGeom>
        </p:spPr>
      </p:pic>
      <p:sp>
        <p:nvSpPr>
          <p:cNvPr id="11" name="Tekstboks 10"/>
          <p:cNvSpPr txBox="1"/>
          <p:nvPr/>
        </p:nvSpPr>
        <p:spPr>
          <a:xfrm>
            <a:off x="189943" y="67414"/>
            <a:ext cx="912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>
                <a:solidFill>
                  <a:srgbClr val="FF0000"/>
                </a:solidFill>
              </a:rPr>
              <a:t>GD1</a:t>
            </a:r>
            <a:endParaRPr lang="da-DK" sz="3200" b="1" dirty="0">
              <a:solidFill>
                <a:srgbClr val="FF0000"/>
              </a:solidFill>
            </a:endParaRPr>
          </a:p>
        </p:txBody>
      </p:sp>
      <p:sp>
        <p:nvSpPr>
          <p:cNvPr id="3" name="Rektangel 2"/>
          <p:cNvSpPr/>
          <p:nvPr/>
        </p:nvSpPr>
        <p:spPr bwMode="auto">
          <a:xfrm>
            <a:off x="216382" y="2190136"/>
            <a:ext cx="8750636" cy="21380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231130" y="4705154"/>
            <a:ext cx="8750636" cy="21380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3" y="141877"/>
            <a:ext cx="8916353" cy="6527483"/>
          </a:xfrm>
          <a:prstGeom prst="rect">
            <a:avLst/>
          </a:prstGeom>
        </p:spPr>
      </p:pic>
      <p:sp>
        <p:nvSpPr>
          <p:cNvPr id="11" name="Tekstboks 10"/>
          <p:cNvSpPr txBox="1"/>
          <p:nvPr/>
        </p:nvSpPr>
        <p:spPr>
          <a:xfrm>
            <a:off x="189943" y="67414"/>
            <a:ext cx="912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 smtClean="0">
                <a:solidFill>
                  <a:srgbClr val="FF0000"/>
                </a:solidFill>
              </a:rPr>
              <a:t>GD1</a:t>
            </a:r>
            <a:endParaRPr lang="da-DK" sz="3200" b="1" dirty="0">
              <a:solidFill>
                <a:srgbClr val="FF0000"/>
              </a:solidFill>
            </a:endParaRPr>
          </a:p>
        </p:txBody>
      </p:sp>
      <p:cxnSp>
        <p:nvCxnSpPr>
          <p:cNvPr id="12" name="Lige pilforbindelse 11"/>
          <p:cNvCxnSpPr/>
          <p:nvPr/>
        </p:nvCxnSpPr>
        <p:spPr bwMode="auto">
          <a:xfrm>
            <a:off x="4667865" y="35980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grpSp>
        <p:nvGrpSpPr>
          <p:cNvPr id="42" name="Gruppe 41"/>
          <p:cNvGrpSpPr/>
          <p:nvPr/>
        </p:nvGrpSpPr>
        <p:grpSpPr>
          <a:xfrm>
            <a:off x="587192" y="553065"/>
            <a:ext cx="3343252" cy="1246238"/>
            <a:chOff x="587192" y="553065"/>
            <a:chExt cx="3343252" cy="1246238"/>
          </a:xfrm>
        </p:grpSpPr>
        <p:cxnSp>
          <p:nvCxnSpPr>
            <p:cNvPr id="14" name="Lige forbindelse 13"/>
            <p:cNvCxnSpPr/>
            <p:nvPr/>
          </p:nvCxnSpPr>
          <p:spPr bwMode="auto">
            <a:xfrm>
              <a:off x="3141406" y="553065"/>
              <a:ext cx="0" cy="405580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Lige forbindelse 15"/>
            <p:cNvCxnSpPr/>
            <p:nvPr/>
          </p:nvCxnSpPr>
          <p:spPr bwMode="auto">
            <a:xfrm>
              <a:off x="3930444" y="958645"/>
              <a:ext cx="0" cy="840658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Rektangel 23"/>
            <p:cNvSpPr/>
            <p:nvPr/>
          </p:nvSpPr>
          <p:spPr bwMode="auto">
            <a:xfrm>
              <a:off x="587192" y="566152"/>
              <a:ext cx="2248037" cy="699404"/>
            </a:xfrm>
            <a:prstGeom prst="rect">
              <a:avLst/>
            </a:prstGeom>
            <a:solidFill>
              <a:srgbClr val="DEE9EE"/>
            </a:solidFill>
            <a:ln>
              <a:solidFill>
                <a:schemeClr val="bg2">
                  <a:lumMod val="50000"/>
                </a:schemeClr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Dataleverance</a:t>
              </a:r>
              <a:r>
                <a:rPr lang="da-DK" sz="1200" dirty="0" smtClean="0"/>
                <a:t>specifikationsaftale: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Matriklen: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hlinkClick r:id="rId4" action="ppaction://hlinksldjump"/>
                </a:rPr>
                <a:t>01-jun-2015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/>
              </a:r>
              <a:b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BBR og EF: 01-sep-2015</a:t>
              </a: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7" name="Lige pilforbindelse 26"/>
            <p:cNvCxnSpPr/>
            <p:nvPr/>
          </p:nvCxnSpPr>
          <p:spPr bwMode="auto">
            <a:xfrm flipV="1">
              <a:off x="2835229" y="755855"/>
              <a:ext cx="306177" cy="159999"/>
            </a:xfrm>
            <a:prstGeom prst="straightConnector1">
              <a:avLst/>
            </a:prstGeom>
            <a:noFill/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Lige pilforbindelse 27"/>
            <p:cNvCxnSpPr>
              <a:stCxn id="24" idx="3"/>
            </p:cNvCxnSpPr>
            <p:nvPr/>
          </p:nvCxnSpPr>
          <p:spPr bwMode="auto">
            <a:xfrm>
              <a:off x="2835229" y="915854"/>
              <a:ext cx="1095215" cy="463120"/>
            </a:xfrm>
            <a:prstGeom prst="straightConnector1">
              <a:avLst/>
            </a:prstGeom>
            <a:noFill/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uppe 40"/>
          <p:cNvGrpSpPr/>
          <p:nvPr/>
        </p:nvGrpSpPr>
        <p:grpSpPr>
          <a:xfrm>
            <a:off x="918091" y="534629"/>
            <a:ext cx="3993121" cy="2075836"/>
            <a:chOff x="918091" y="534629"/>
            <a:chExt cx="3993121" cy="2075836"/>
          </a:xfrm>
        </p:grpSpPr>
        <p:cxnSp>
          <p:nvCxnSpPr>
            <p:cNvPr id="18" name="Lige forbindelse 17"/>
            <p:cNvCxnSpPr/>
            <p:nvPr/>
          </p:nvCxnSpPr>
          <p:spPr bwMode="auto">
            <a:xfrm>
              <a:off x="4911212" y="534629"/>
              <a:ext cx="0" cy="2075836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2" name="Rektangel 31"/>
            <p:cNvSpPr/>
            <p:nvPr/>
          </p:nvSpPr>
          <p:spPr bwMode="auto">
            <a:xfrm>
              <a:off x="918091" y="1723901"/>
              <a:ext cx="1976104" cy="514738"/>
            </a:xfrm>
            <a:prstGeom prst="rect">
              <a:avLst/>
            </a:prstGeom>
            <a:solidFill>
              <a:srgbClr val="DEE9EE"/>
            </a:solidFill>
            <a:ln>
              <a:solidFill>
                <a:schemeClr val="bg2">
                  <a:lumMod val="50000"/>
                </a:schemeClr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Test af services og hændelser: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01-jan-2016</a:t>
              </a: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3" name="Lige pilforbindelse 32"/>
            <p:cNvCxnSpPr>
              <a:stCxn id="32" idx="3"/>
            </p:cNvCxnSpPr>
            <p:nvPr/>
          </p:nvCxnSpPr>
          <p:spPr bwMode="auto">
            <a:xfrm>
              <a:off x="2894195" y="1981270"/>
              <a:ext cx="2017017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3" name="Gruppe 42"/>
          <p:cNvGrpSpPr/>
          <p:nvPr/>
        </p:nvGrpSpPr>
        <p:grpSpPr>
          <a:xfrm>
            <a:off x="1705000" y="553065"/>
            <a:ext cx="3715031" cy="2421174"/>
            <a:chOff x="1705000" y="553065"/>
            <a:chExt cx="3715031" cy="2421174"/>
          </a:xfrm>
        </p:grpSpPr>
        <p:cxnSp>
          <p:nvCxnSpPr>
            <p:cNvPr id="20" name="Lige forbindelse 19"/>
            <p:cNvCxnSpPr/>
            <p:nvPr/>
          </p:nvCxnSpPr>
          <p:spPr bwMode="auto">
            <a:xfrm>
              <a:off x="5420031" y="553065"/>
              <a:ext cx="0" cy="2075836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" name="Rektangel 35"/>
            <p:cNvSpPr/>
            <p:nvPr/>
          </p:nvSpPr>
          <p:spPr bwMode="auto">
            <a:xfrm>
              <a:off x="1705000" y="2459501"/>
              <a:ext cx="1436406" cy="514738"/>
            </a:xfrm>
            <a:prstGeom prst="rect">
              <a:avLst/>
            </a:prstGeom>
            <a:solidFill>
              <a:srgbClr val="DEE9EE"/>
            </a:solidFill>
            <a:ln>
              <a:solidFill>
                <a:schemeClr val="bg2">
                  <a:lumMod val="50000"/>
                </a:schemeClr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GD1 integrationstest: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01-mar-2016</a:t>
              </a: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7" name="Lige pilforbindelse 36"/>
            <p:cNvCxnSpPr>
              <a:stCxn id="36" idx="3"/>
            </p:cNvCxnSpPr>
            <p:nvPr/>
          </p:nvCxnSpPr>
          <p:spPr bwMode="auto">
            <a:xfrm flipV="1">
              <a:off x="3141406" y="2319392"/>
              <a:ext cx="2278625" cy="397478"/>
            </a:xfrm>
            <a:prstGeom prst="straightConnector1">
              <a:avLst/>
            </a:prstGeom>
            <a:noFill/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e 56"/>
          <p:cNvGrpSpPr/>
          <p:nvPr/>
        </p:nvGrpSpPr>
        <p:grpSpPr>
          <a:xfrm>
            <a:off x="1257315" y="553065"/>
            <a:ext cx="4789523" cy="3116787"/>
            <a:chOff x="1257315" y="553065"/>
            <a:chExt cx="4789523" cy="3116787"/>
          </a:xfrm>
        </p:grpSpPr>
        <p:cxnSp>
          <p:nvCxnSpPr>
            <p:cNvPr id="21" name="Lige forbindelse 20"/>
            <p:cNvCxnSpPr/>
            <p:nvPr/>
          </p:nvCxnSpPr>
          <p:spPr bwMode="auto">
            <a:xfrm>
              <a:off x="6046838" y="553065"/>
              <a:ext cx="0" cy="2492477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5" name="Gruppe 44"/>
            <p:cNvGrpSpPr/>
            <p:nvPr/>
          </p:nvGrpSpPr>
          <p:grpSpPr>
            <a:xfrm>
              <a:off x="1257315" y="3015005"/>
              <a:ext cx="4751597" cy="654847"/>
              <a:chOff x="668434" y="2319392"/>
              <a:chExt cx="4751597" cy="654847"/>
            </a:xfrm>
          </p:grpSpPr>
          <p:sp>
            <p:nvSpPr>
              <p:cNvPr id="47" name="Rektangel 46"/>
              <p:cNvSpPr/>
              <p:nvPr/>
            </p:nvSpPr>
            <p:spPr bwMode="auto">
              <a:xfrm>
                <a:off x="668434" y="2459501"/>
                <a:ext cx="2472972" cy="514738"/>
              </a:xfrm>
              <a:prstGeom prst="rect">
                <a:avLst/>
              </a:prstGeom>
              <a:solidFill>
                <a:srgbClr val="DEE9EE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200" dirty="0" smtClean="0"/>
                  <a:t>Anvendertest (SKAT, Kombit, CPR mv):</a:t>
                </a:r>
              </a:p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200" dirty="0" smtClean="0"/>
                  <a:t>15</a:t>
                </a:r>
                <a:r>
                  <a:rPr kumimoji="0" lang="da-DK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-maj-2016</a:t>
                </a:r>
                <a:endPara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48" name="Lige pilforbindelse 47"/>
              <p:cNvCxnSpPr>
                <a:stCxn id="47" idx="3"/>
              </p:cNvCxnSpPr>
              <p:nvPr/>
            </p:nvCxnSpPr>
            <p:spPr bwMode="auto">
              <a:xfrm flipV="1">
                <a:off x="3141406" y="2319392"/>
                <a:ext cx="2278625" cy="397478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56" name="Gruppe 55"/>
          <p:cNvGrpSpPr/>
          <p:nvPr/>
        </p:nvGrpSpPr>
        <p:grpSpPr>
          <a:xfrm>
            <a:off x="3522312" y="553065"/>
            <a:ext cx="4161597" cy="3924034"/>
            <a:chOff x="3522312" y="553065"/>
            <a:chExt cx="4161597" cy="3924034"/>
          </a:xfrm>
        </p:grpSpPr>
        <p:cxnSp>
          <p:nvCxnSpPr>
            <p:cNvPr id="44" name="Lige forbindelse 43"/>
            <p:cNvCxnSpPr/>
            <p:nvPr/>
          </p:nvCxnSpPr>
          <p:spPr bwMode="auto">
            <a:xfrm>
              <a:off x="7683909" y="553065"/>
              <a:ext cx="0" cy="2492477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52" name="Gruppe 51"/>
            <p:cNvGrpSpPr/>
            <p:nvPr/>
          </p:nvGrpSpPr>
          <p:grpSpPr>
            <a:xfrm>
              <a:off x="3522312" y="2974240"/>
              <a:ext cx="4161597" cy="1502859"/>
              <a:chOff x="2176348" y="1471380"/>
              <a:chExt cx="4161597" cy="1502859"/>
            </a:xfrm>
          </p:grpSpPr>
          <p:sp>
            <p:nvSpPr>
              <p:cNvPr id="53" name="Rektangel 52"/>
              <p:cNvSpPr/>
              <p:nvPr/>
            </p:nvSpPr>
            <p:spPr bwMode="auto">
              <a:xfrm>
                <a:off x="2176348" y="2459501"/>
                <a:ext cx="965058" cy="514738"/>
              </a:xfrm>
              <a:prstGeom prst="rect">
                <a:avLst/>
              </a:prstGeom>
              <a:solidFill>
                <a:srgbClr val="DEE9EE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200" dirty="0" smtClean="0"/>
                  <a:t>GD1 idriftsat:</a:t>
                </a:r>
              </a:p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200" dirty="0" smtClean="0"/>
                  <a:t>01</a:t>
                </a:r>
                <a:r>
                  <a:rPr kumimoji="0" lang="da-DK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-dec-2016</a:t>
                </a:r>
                <a:endPara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54" name="Lige pilforbindelse 53"/>
              <p:cNvCxnSpPr>
                <a:stCxn id="53" idx="3"/>
              </p:cNvCxnSpPr>
              <p:nvPr/>
            </p:nvCxnSpPr>
            <p:spPr bwMode="auto">
              <a:xfrm flipV="1">
                <a:off x="3141406" y="1471380"/>
                <a:ext cx="3196539" cy="124549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6933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Dataspecifikationsaftale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89039" y="2394462"/>
            <a:ext cx="7573297" cy="2988699"/>
          </a:xfrm>
        </p:spPr>
        <p:txBody>
          <a:bodyPr/>
          <a:lstStyle/>
          <a:p>
            <a:pPr marL="0" lvl="0" indent="0">
              <a:buNone/>
            </a:pPr>
            <a:r>
              <a:rPr lang="da-DK" sz="2800" dirty="0" smtClean="0">
                <a:ea typeface="+mn-ea"/>
                <a:cs typeface="+mn-cs"/>
              </a:rPr>
              <a:t>Datamodelgrundlag:</a:t>
            </a:r>
          </a:p>
          <a:p>
            <a:pPr marL="400050" lvl="1" indent="0">
              <a:buNone/>
            </a:pPr>
            <a:r>
              <a:rPr lang="da-DK" dirty="0" smtClean="0"/>
              <a:t>U</a:t>
            </a:r>
            <a:r>
              <a:rPr lang="da-DK" dirty="0" smtClean="0">
                <a:ea typeface="+mn-ea"/>
                <a:cs typeface="+mn-cs"/>
              </a:rPr>
              <a:t>dstillingsdatamodel (XMI)</a:t>
            </a:r>
            <a:endParaRPr lang="da-DK" dirty="0">
              <a:ea typeface="+mn-ea"/>
              <a:cs typeface="+mn-cs"/>
            </a:endParaRPr>
          </a:p>
          <a:p>
            <a:pPr marL="400050" lvl="1" indent="0">
              <a:buNone/>
            </a:pPr>
            <a:r>
              <a:rPr lang="da-DK" sz="2000" dirty="0" smtClean="0">
                <a:ea typeface="+mn-ea"/>
                <a:cs typeface="+mn-cs"/>
              </a:rPr>
              <a:t>Sikkerhedsbeskrivelse</a:t>
            </a:r>
          </a:p>
          <a:p>
            <a:pPr marL="0" lvl="0" indent="0">
              <a:buNone/>
            </a:pPr>
            <a:r>
              <a:rPr lang="da-DK" sz="2800" dirty="0" smtClean="0">
                <a:ea typeface="+mn-ea"/>
                <a:cs typeface="+mn-cs"/>
              </a:rPr>
              <a:t>Tjenestespecifikationer:</a:t>
            </a:r>
          </a:p>
          <a:p>
            <a:pPr marL="400050" lvl="1" indent="0">
              <a:buNone/>
            </a:pPr>
            <a:r>
              <a:rPr lang="da-DK" dirty="0">
                <a:ea typeface="+mn-ea"/>
                <a:cs typeface="+mn-cs"/>
              </a:rPr>
              <a:t>Udstillingsservices</a:t>
            </a:r>
          </a:p>
          <a:p>
            <a:pPr marL="400050" lvl="1" indent="0">
              <a:buNone/>
            </a:pPr>
            <a:r>
              <a:rPr lang="da-DK" dirty="0">
                <a:ea typeface="+mn-ea"/>
                <a:cs typeface="+mn-cs"/>
              </a:rPr>
              <a:t>Hændelsesbeskeder</a:t>
            </a:r>
          </a:p>
          <a:p>
            <a:pPr marL="400050" lvl="1" indent="0">
              <a:buNone/>
            </a:pPr>
            <a:r>
              <a:rPr lang="da-DK" dirty="0" smtClean="0">
                <a:ea typeface="+mn-ea"/>
                <a:cs typeface="+mn-cs"/>
              </a:rPr>
              <a:t>Fildistribution </a:t>
            </a:r>
            <a:r>
              <a:rPr lang="da-DK" dirty="0">
                <a:ea typeface="+mn-ea"/>
                <a:cs typeface="+mn-cs"/>
              </a:rPr>
              <a:t>services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7" name="Rektangulær billedforklaring 6"/>
          <p:cNvSpPr/>
          <p:nvPr/>
        </p:nvSpPr>
        <p:spPr bwMode="auto">
          <a:xfrm>
            <a:off x="4741606" y="1526458"/>
            <a:ext cx="914400" cy="612648"/>
          </a:xfrm>
          <a:prstGeom prst="wedgeRect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altLang="da-DK" smtClean="0"/>
              <a:t>18. februar 2015</a:t>
            </a:r>
            <a:endParaRPr lang="da-DK" altLang="da-DK"/>
          </a:p>
        </p:txBody>
      </p:sp>
      <p:sp>
        <p:nvSpPr>
          <p:cNvPr id="11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da-DK" smtClean="0"/>
              <a:t>Ejendomsdataprogrammet's Anvenderforum</a:t>
            </a:r>
            <a:endParaRPr lang="da-DK" altLang="da-DK"/>
          </a:p>
        </p:txBody>
      </p:sp>
      <p:sp>
        <p:nvSpPr>
          <p:cNvPr id="147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BCE0-ADC5-4D66-8DE7-3ED8D8216CA9}" type="slidenum">
              <a:rPr lang="da-DK" altLang="da-DK"/>
              <a:pPr/>
              <a:t>15</a:t>
            </a:fld>
            <a:endParaRPr lang="da-DK" altLang="da-DK"/>
          </a:p>
        </p:txBody>
      </p:sp>
      <p:sp>
        <p:nvSpPr>
          <p:cNvPr id="36866" name="Titel 6"/>
          <p:cNvSpPr>
            <a:spLocks noGrp="1"/>
          </p:cNvSpPr>
          <p:nvPr>
            <p:ph type="title" idx="4294967295"/>
          </p:nvPr>
        </p:nvSpPr>
        <p:spPr>
          <a:xfrm>
            <a:off x="355382" y="1240364"/>
            <a:ext cx="8642350" cy="685800"/>
          </a:xfrm>
        </p:spPr>
        <p:txBody>
          <a:bodyPr lIns="0" tIns="0" rIns="0" bIns="0" anchor="t"/>
          <a:lstStyle/>
          <a:p>
            <a:r>
              <a:rPr lang="da-DK" altLang="da-DK" dirty="0" smtClean="0"/>
              <a:t>Grunddataregistrene er også anvendere af Datafordeleren</a:t>
            </a:r>
            <a:endParaRPr lang="da-DK" altLang="da-DK" dirty="0"/>
          </a:p>
        </p:txBody>
      </p:sp>
      <p:sp>
        <p:nvSpPr>
          <p:cNvPr id="36867" name="Pladsholder til diasnummer 3"/>
          <p:cNvSpPr txBox="1">
            <a:spLocks noGrp="1"/>
          </p:cNvSpPr>
          <p:nvPr/>
        </p:nvSpPr>
        <p:spPr bwMode="auto">
          <a:xfrm>
            <a:off x="7667625" y="6453188"/>
            <a:ext cx="10191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AD1136AA-73A1-43C1-98D4-0232741FC943}" type="slidenum">
              <a:rPr lang="en-GB" altLang="da-DK" sz="800">
                <a:solidFill>
                  <a:srgbClr val="4D4D4D"/>
                </a:solidFill>
                <a:latin typeface="Verdana" pitchFamily="34" charset="0"/>
              </a:rPr>
              <a:pPr algn="r" eaLnBrk="0" hangingPunct="0"/>
              <a:t>15</a:t>
            </a:fld>
            <a:endParaRPr lang="en-GB" altLang="da-DK" sz="8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36868" name="Pladsholder til dato 4"/>
          <p:cNvSpPr txBox="1">
            <a:spLocks noGrp="1"/>
          </p:cNvSpPr>
          <p:nvPr/>
        </p:nvSpPr>
        <p:spPr bwMode="auto">
          <a:xfrm>
            <a:off x="457200" y="6453188"/>
            <a:ext cx="2890838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altLang="da-DK" sz="800">
                <a:solidFill>
                  <a:srgbClr val="4D4D4D"/>
                </a:solidFill>
                <a:latin typeface="Verdana" pitchFamily="34" charset="0"/>
              </a:rPr>
              <a:t>09-09-2011</a:t>
            </a:r>
          </a:p>
        </p:txBody>
      </p:sp>
      <p:sp>
        <p:nvSpPr>
          <p:cNvPr id="36869" name="Pladsholder til sidefod 5"/>
          <p:cNvSpPr txBox="1">
            <a:spLocks noGrp="1"/>
          </p:cNvSpPr>
          <p:nvPr/>
        </p:nvSpPr>
        <p:spPr bwMode="auto">
          <a:xfrm>
            <a:off x="2808288" y="6453188"/>
            <a:ext cx="352901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a-DK" altLang="da-DK" sz="800">
                <a:solidFill>
                  <a:srgbClr val="4D4D4D"/>
                </a:solidFill>
                <a:latin typeface="Verdana" pitchFamily="34" charset="0"/>
              </a:rPr>
              <a:t>10.2a Genbrug af ejendoms- og bygningsdata</a:t>
            </a:r>
          </a:p>
        </p:txBody>
      </p:sp>
      <p:sp>
        <p:nvSpPr>
          <p:cNvPr id="38" name="Rektangel 37"/>
          <p:cNvSpPr/>
          <p:nvPr/>
        </p:nvSpPr>
        <p:spPr>
          <a:xfrm>
            <a:off x="1908175" y="2659337"/>
            <a:ext cx="5256213" cy="1008063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 sz="1600">
              <a:latin typeface="Calibri" pitchFamily="34" charset="0"/>
            </a:endParaRPr>
          </a:p>
        </p:txBody>
      </p:sp>
      <p:grpSp>
        <p:nvGrpSpPr>
          <p:cNvPr id="36872" name="Gruppe 82"/>
          <p:cNvGrpSpPr>
            <a:grpSpLocks/>
          </p:cNvGrpSpPr>
          <p:nvPr/>
        </p:nvGrpSpPr>
        <p:grpSpPr bwMode="auto">
          <a:xfrm>
            <a:off x="1979613" y="2741887"/>
            <a:ext cx="792162" cy="636588"/>
            <a:chOff x="1979712" y="2072208"/>
            <a:chExt cx="792163" cy="636712"/>
          </a:xfrm>
        </p:grpSpPr>
        <p:grpSp>
          <p:nvGrpSpPr>
            <p:cNvPr id="58" name="Group 160"/>
            <p:cNvGrpSpPr>
              <a:grpSpLocks/>
            </p:cNvGrpSpPr>
            <p:nvPr/>
          </p:nvGrpSpPr>
          <p:grpSpPr bwMode="auto">
            <a:xfrm rot="5400000">
              <a:off x="2506150" y="21020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67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68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59" name="Rektangel 82"/>
            <p:cNvSpPr/>
            <p:nvPr/>
          </p:nvSpPr>
          <p:spPr bwMode="auto">
            <a:xfrm>
              <a:off x="1979712" y="22881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BBR Adresser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61" name="Group 164"/>
            <p:cNvGrpSpPr>
              <a:grpSpLocks/>
            </p:cNvGrpSpPr>
            <p:nvPr/>
          </p:nvGrpSpPr>
          <p:grpSpPr bwMode="auto">
            <a:xfrm rot="5400000">
              <a:off x="2266756" y="21020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65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62" name="Group 167"/>
            <p:cNvGrpSpPr>
              <a:grpSpLocks/>
            </p:cNvGrpSpPr>
            <p:nvPr/>
          </p:nvGrpSpPr>
          <p:grpSpPr bwMode="auto">
            <a:xfrm rot="5400000">
              <a:off x="2030853" y="21020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63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64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grpSp>
        <p:nvGrpSpPr>
          <p:cNvPr id="36877" name="Gruppe 15"/>
          <p:cNvGrpSpPr>
            <a:grpSpLocks/>
          </p:cNvGrpSpPr>
          <p:nvPr/>
        </p:nvGrpSpPr>
        <p:grpSpPr bwMode="auto">
          <a:xfrm>
            <a:off x="2843213" y="2741887"/>
            <a:ext cx="792162" cy="636588"/>
            <a:chOff x="3203848" y="1700808"/>
            <a:chExt cx="792163" cy="636712"/>
          </a:xfrm>
        </p:grpSpPr>
        <p:grpSp>
          <p:nvGrpSpPr>
            <p:cNvPr id="70" name="Group 160"/>
            <p:cNvGrpSpPr>
              <a:grpSpLocks/>
            </p:cNvGrpSpPr>
            <p:nvPr/>
          </p:nvGrpSpPr>
          <p:grpSpPr bwMode="auto">
            <a:xfrm rot="5400000">
              <a:off x="3730286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78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79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71" name="Rektangel 82"/>
            <p:cNvSpPr/>
            <p:nvPr/>
          </p:nvSpPr>
          <p:spPr bwMode="auto">
            <a:xfrm>
              <a:off x="3203848" y="19167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BBR Bygning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72" name="Group 164"/>
            <p:cNvGrpSpPr>
              <a:grpSpLocks/>
            </p:cNvGrpSpPr>
            <p:nvPr/>
          </p:nvGrpSpPr>
          <p:grpSpPr bwMode="auto">
            <a:xfrm rot="5400000">
              <a:off x="3490892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76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73" name="Group 167"/>
            <p:cNvGrpSpPr>
              <a:grpSpLocks/>
            </p:cNvGrpSpPr>
            <p:nvPr/>
          </p:nvGrpSpPr>
          <p:grpSpPr bwMode="auto">
            <a:xfrm rot="5400000">
              <a:off x="3254989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74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75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grpSp>
        <p:nvGrpSpPr>
          <p:cNvPr id="36882" name="Gruppe 26"/>
          <p:cNvGrpSpPr>
            <a:grpSpLocks/>
          </p:cNvGrpSpPr>
          <p:nvPr/>
        </p:nvGrpSpPr>
        <p:grpSpPr bwMode="auto">
          <a:xfrm>
            <a:off x="3708400" y="2730775"/>
            <a:ext cx="792163" cy="636587"/>
            <a:chOff x="3203848" y="1700808"/>
            <a:chExt cx="792163" cy="636712"/>
          </a:xfrm>
        </p:grpSpPr>
        <p:grpSp>
          <p:nvGrpSpPr>
            <p:cNvPr id="81" name="Group 160"/>
            <p:cNvGrpSpPr>
              <a:grpSpLocks/>
            </p:cNvGrpSpPr>
            <p:nvPr/>
          </p:nvGrpSpPr>
          <p:grpSpPr bwMode="auto">
            <a:xfrm rot="5400000">
              <a:off x="3730286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89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90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82" name="Rektangel 82"/>
            <p:cNvSpPr/>
            <p:nvPr/>
          </p:nvSpPr>
          <p:spPr bwMode="auto">
            <a:xfrm>
              <a:off x="3203848" y="19167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Matrikel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83" name="Group 164"/>
            <p:cNvGrpSpPr>
              <a:grpSpLocks/>
            </p:cNvGrpSpPr>
            <p:nvPr/>
          </p:nvGrpSpPr>
          <p:grpSpPr bwMode="auto">
            <a:xfrm rot="5400000">
              <a:off x="3490892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87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88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84" name="Group 167"/>
            <p:cNvGrpSpPr>
              <a:grpSpLocks/>
            </p:cNvGrpSpPr>
            <p:nvPr/>
          </p:nvGrpSpPr>
          <p:grpSpPr bwMode="auto">
            <a:xfrm rot="5400000">
              <a:off x="3254989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85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86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grpSp>
        <p:nvGrpSpPr>
          <p:cNvPr id="36887" name="Gruppe 37"/>
          <p:cNvGrpSpPr>
            <a:grpSpLocks/>
          </p:cNvGrpSpPr>
          <p:nvPr/>
        </p:nvGrpSpPr>
        <p:grpSpPr bwMode="auto">
          <a:xfrm>
            <a:off x="4572000" y="2741887"/>
            <a:ext cx="792163" cy="636588"/>
            <a:chOff x="3203848" y="1700808"/>
            <a:chExt cx="792163" cy="636712"/>
          </a:xfrm>
        </p:grpSpPr>
        <p:grpSp>
          <p:nvGrpSpPr>
            <p:cNvPr id="92" name="Group 160"/>
            <p:cNvGrpSpPr>
              <a:grpSpLocks/>
            </p:cNvGrpSpPr>
            <p:nvPr/>
          </p:nvGrpSpPr>
          <p:grpSpPr bwMode="auto">
            <a:xfrm rot="5400000">
              <a:off x="3730286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00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01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93" name="Rektangel 82"/>
            <p:cNvSpPr/>
            <p:nvPr/>
          </p:nvSpPr>
          <p:spPr bwMode="auto">
            <a:xfrm>
              <a:off x="3203848" y="19167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Vurdering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94" name="Group 164"/>
            <p:cNvGrpSpPr>
              <a:grpSpLocks/>
            </p:cNvGrpSpPr>
            <p:nvPr/>
          </p:nvGrpSpPr>
          <p:grpSpPr bwMode="auto">
            <a:xfrm rot="5400000">
              <a:off x="3490892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98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99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95" name="Group 167"/>
            <p:cNvGrpSpPr>
              <a:grpSpLocks/>
            </p:cNvGrpSpPr>
            <p:nvPr/>
          </p:nvGrpSpPr>
          <p:grpSpPr bwMode="auto">
            <a:xfrm rot="5400000">
              <a:off x="3254989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96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grpSp>
        <p:nvGrpSpPr>
          <p:cNvPr id="36892" name="Gruppe 48"/>
          <p:cNvGrpSpPr>
            <a:grpSpLocks/>
          </p:cNvGrpSpPr>
          <p:nvPr/>
        </p:nvGrpSpPr>
        <p:grpSpPr bwMode="auto">
          <a:xfrm>
            <a:off x="5435600" y="2730775"/>
            <a:ext cx="792163" cy="636587"/>
            <a:chOff x="3203848" y="1700808"/>
            <a:chExt cx="792163" cy="636712"/>
          </a:xfrm>
        </p:grpSpPr>
        <p:grpSp>
          <p:nvGrpSpPr>
            <p:cNvPr id="103" name="Group 160"/>
            <p:cNvGrpSpPr>
              <a:grpSpLocks/>
            </p:cNvGrpSpPr>
            <p:nvPr/>
          </p:nvGrpSpPr>
          <p:grpSpPr bwMode="auto">
            <a:xfrm rot="5400000">
              <a:off x="3730286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11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12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104" name="Rektangel 82"/>
            <p:cNvSpPr/>
            <p:nvPr/>
          </p:nvSpPr>
          <p:spPr bwMode="auto">
            <a:xfrm>
              <a:off x="3203848" y="19167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>
                  <a:solidFill>
                    <a:schemeClr val="tx1"/>
                  </a:solidFill>
                  <a:latin typeface="Calibri" pitchFamily="34" charset="0"/>
                </a:rPr>
                <a:t>Ejerfortegnelse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105" name="Group 164"/>
            <p:cNvGrpSpPr>
              <a:grpSpLocks/>
            </p:cNvGrpSpPr>
            <p:nvPr/>
          </p:nvGrpSpPr>
          <p:grpSpPr bwMode="auto">
            <a:xfrm rot="5400000">
              <a:off x="3490892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09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10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106" name="Group 167"/>
            <p:cNvGrpSpPr>
              <a:grpSpLocks/>
            </p:cNvGrpSpPr>
            <p:nvPr/>
          </p:nvGrpSpPr>
          <p:grpSpPr bwMode="auto">
            <a:xfrm rot="5400000">
              <a:off x="3254989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07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08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grpSp>
        <p:nvGrpSpPr>
          <p:cNvPr id="36897" name="Gruppe 59"/>
          <p:cNvGrpSpPr>
            <a:grpSpLocks/>
          </p:cNvGrpSpPr>
          <p:nvPr/>
        </p:nvGrpSpPr>
        <p:grpSpPr bwMode="auto">
          <a:xfrm>
            <a:off x="6300788" y="2730775"/>
            <a:ext cx="792162" cy="636587"/>
            <a:chOff x="3203848" y="1700808"/>
            <a:chExt cx="792163" cy="636712"/>
          </a:xfrm>
        </p:grpSpPr>
        <p:grpSp>
          <p:nvGrpSpPr>
            <p:cNvPr id="114" name="Group 160"/>
            <p:cNvGrpSpPr>
              <a:grpSpLocks/>
            </p:cNvGrpSpPr>
            <p:nvPr/>
          </p:nvGrpSpPr>
          <p:grpSpPr bwMode="auto">
            <a:xfrm rot="5400000">
              <a:off x="3730286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22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23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sp>
          <p:nvSpPr>
            <p:cNvPr id="115" name="Rektangel 82"/>
            <p:cNvSpPr/>
            <p:nvPr/>
          </p:nvSpPr>
          <p:spPr bwMode="auto">
            <a:xfrm>
              <a:off x="3203848" y="1916750"/>
              <a:ext cx="792163" cy="4207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b="1" dirty="0">
                  <a:solidFill>
                    <a:schemeClr val="tx1"/>
                  </a:solidFill>
                  <a:latin typeface="Calibri" pitchFamily="34" charset="0"/>
                </a:rPr>
                <a:t>Datafordeler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err="1">
                  <a:solidFill>
                    <a:schemeClr val="tx1"/>
                  </a:solidFill>
                  <a:latin typeface="Calibri" pitchFamily="34" charset="0"/>
                </a:rPr>
                <a:t>xxx</a:t>
              </a:r>
              <a:endParaRPr lang="da-DK" sz="900" b="1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grpSp>
          <p:nvGrpSpPr>
            <p:cNvPr id="116" name="Group 164"/>
            <p:cNvGrpSpPr>
              <a:grpSpLocks/>
            </p:cNvGrpSpPr>
            <p:nvPr/>
          </p:nvGrpSpPr>
          <p:grpSpPr bwMode="auto">
            <a:xfrm rot="5400000">
              <a:off x="3490892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20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21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  <p:grpSp>
          <p:nvGrpSpPr>
            <p:cNvPr id="117" name="Group 167"/>
            <p:cNvGrpSpPr>
              <a:grpSpLocks/>
            </p:cNvGrpSpPr>
            <p:nvPr/>
          </p:nvGrpSpPr>
          <p:grpSpPr bwMode="auto">
            <a:xfrm rot="5400000">
              <a:off x="3254989" y="1730630"/>
              <a:ext cx="216329" cy="156686"/>
              <a:chOff x="7187679" y="2129434"/>
              <a:chExt cx="357186" cy="142875"/>
            </a:xfrm>
            <a:solidFill>
              <a:srgbClr val="FFFFFF"/>
            </a:solidFill>
          </p:grpSpPr>
          <p:sp>
            <p:nvSpPr>
              <p:cNvPr id="118" name="Oval 9"/>
              <p:cNvSpPr>
                <a:spLocks noChangeArrowheads="1"/>
              </p:cNvSpPr>
              <p:nvPr/>
            </p:nvSpPr>
            <p:spPr bwMode="auto">
              <a:xfrm>
                <a:off x="7187679" y="2129434"/>
                <a:ext cx="142875" cy="14287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>
                  <a:spcBef>
                    <a:spcPct val="50000"/>
                  </a:spcBef>
                  <a:defRPr/>
                </a:pPr>
                <a:endParaRPr lang="en-GB" sz="1800">
                  <a:solidFill>
                    <a:srgbClr val="3333CC"/>
                  </a:solidFill>
                  <a:cs typeface="Arial" charset="0"/>
                </a:endParaRPr>
              </a:p>
            </p:txBody>
          </p:sp>
          <p:sp>
            <p:nvSpPr>
              <p:cNvPr id="119" name="Line 11"/>
              <p:cNvSpPr>
                <a:spLocks noChangeShapeType="1"/>
              </p:cNvSpPr>
              <p:nvPr/>
            </p:nvSpPr>
            <p:spPr bwMode="auto">
              <a:xfrm>
                <a:off x="7330553" y="2200869"/>
                <a:ext cx="21431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da-DK" sz="1600"/>
              </a:p>
            </p:txBody>
          </p:sp>
        </p:grpSp>
      </p:grpSp>
      <p:sp>
        <p:nvSpPr>
          <p:cNvPr id="124" name="Can 118"/>
          <p:cNvSpPr/>
          <p:nvPr/>
        </p:nvSpPr>
        <p:spPr>
          <a:xfrm>
            <a:off x="1980729" y="4026175"/>
            <a:ext cx="576263" cy="504825"/>
          </a:xfrm>
          <a:prstGeom prst="can">
            <a:avLst/>
          </a:prstGeom>
          <a:solidFill>
            <a:srgbClr val="FF99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/>
              <a:t>BBR</a:t>
            </a:r>
          </a:p>
        </p:txBody>
      </p:sp>
      <p:cxnSp>
        <p:nvCxnSpPr>
          <p:cNvPr id="126" name="Lige forbindelse 125"/>
          <p:cNvCxnSpPr>
            <a:stCxn id="124" idx="3"/>
            <a:endCxn id="125" idx="0"/>
          </p:cNvCxnSpPr>
          <p:nvPr/>
        </p:nvCxnSpPr>
        <p:spPr>
          <a:xfrm>
            <a:off x="2268067" y="4531000"/>
            <a:ext cx="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Lige pilforbindelse 126"/>
          <p:cNvCxnSpPr>
            <a:stCxn id="124" idx="1"/>
            <a:endCxn id="133" idx="3"/>
          </p:cNvCxnSpPr>
          <p:nvPr/>
        </p:nvCxnSpPr>
        <p:spPr>
          <a:xfrm flipV="1">
            <a:off x="2268861" y="3605487"/>
            <a:ext cx="98102" cy="4206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n 118"/>
          <p:cNvSpPr>
            <a:spLocks noChangeAspect="1"/>
          </p:cNvSpPr>
          <p:nvPr/>
        </p:nvSpPr>
        <p:spPr>
          <a:xfrm>
            <a:off x="3078163" y="3307037"/>
            <a:ext cx="341312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sp>
        <p:nvSpPr>
          <p:cNvPr id="129" name="Can 118"/>
          <p:cNvSpPr>
            <a:spLocks noChangeAspect="1"/>
          </p:cNvSpPr>
          <p:nvPr/>
        </p:nvSpPr>
        <p:spPr>
          <a:xfrm>
            <a:off x="3941763" y="3307037"/>
            <a:ext cx="342900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sp>
        <p:nvSpPr>
          <p:cNvPr id="130" name="Can 118"/>
          <p:cNvSpPr>
            <a:spLocks noChangeAspect="1"/>
          </p:cNvSpPr>
          <p:nvPr/>
        </p:nvSpPr>
        <p:spPr>
          <a:xfrm>
            <a:off x="4805363" y="3307037"/>
            <a:ext cx="342900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sp>
        <p:nvSpPr>
          <p:cNvPr id="131" name="Can 118"/>
          <p:cNvSpPr>
            <a:spLocks noChangeAspect="1"/>
          </p:cNvSpPr>
          <p:nvPr/>
        </p:nvSpPr>
        <p:spPr>
          <a:xfrm>
            <a:off x="5670550" y="3307037"/>
            <a:ext cx="341313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sp>
        <p:nvSpPr>
          <p:cNvPr id="132" name="Can 118"/>
          <p:cNvSpPr>
            <a:spLocks noChangeAspect="1"/>
          </p:cNvSpPr>
          <p:nvPr/>
        </p:nvSpPr>
        <p:spPr>
          <a:xfrm>
            <a:off x="6516688" y="3307037"/>
            <a:ext cx="341312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sp>
        <p:nvSpPr>
          <p:cNvPr id="133" name="Can 118"/>
          <p:cNvSpPr>
            <a:spLocks noChangeAspect="1"/>
          </p:cNvSpPr>
          <p:nvPr/>
        </p:nvSpPr>
        <p:spPr>
          <a:xfrm>
            <a:off x="2195513" y="3307037"/>
            <a:ext cx="342900" cy="298450"/>
          </a:xfrm>
          <a:prstGeom prst="can">
            <a:avLst/>
          </a:prstGeom>
          <a:solidFill>
            <a:srgbClr val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dirty="0"/>
          </a:p>
        </p:txBody>
      </p:sp>
      <p:cxnSp>
        <p:nvCxnSpPr>
          <p:cNvPr id="134" name="Lige pilforbindelse 133"/>
          <p:cNvCxnSpPr>
            <a:stCxn id="151" idx="1"/>
            <a:endCxn id="128" idx="3"/>
          </p:cNvCxnSpPr>
          <p:nvPr/>
        </p:nvCxnSpPr>
        <p:spPr>
          <a:xfrm flipV="1">
            <a:off x="3239294" y="3605487"/>
            <a:ext cx="9525" cy="4145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an 118"/>
          <p:cNvSpPr/>
          <p:nvPr/>
        </p:nvSpPr>
        <p:spPr>
          <a:xfrm>
            <a:off x="3923059" y="4026175"/>
            <a:ext cx="576263" cy="504825"/>
          </a:xfrm>
          <a:prstGeom prst="can">
            <a:avLst/>
          </a:prstGeom>
          <a:solidFill>
            <a:srgbClr val="99CC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kern="0" dirty="0"/>
              <a:t>Matrikel</a:t>
            </a:r>
          </a:p>
        </p:txBody>
      </p:sp>
      <p:sp>
        <p:nvSpPr>
          <p:cNvPr id="136" name="Rektangel 135"/>
          <p:cNvSpPr/>
          <p:nvPr/>
        </p:nvSpPr>
        <p:spPr>
          <a:xfrm>
            <a:off x="3851622" y="4962800"/>
            <a:ext cx="719137" cy="504825"/>
          </a:xfrm>
          <a:prstGeom prst="rect">
            <a:avLst/>
          </a:prstGeom>
          <a:solidFill>
            <a:srgbClr val="99CC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Matrikel</a:t>
            </a:r>
          </a:p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klient</a:t>
            </a:r>
          </a:p>
        </p:txBody>
      </p:sp>
      <p:cxnSp>
        <p:nvCxnSpPr>
          <p:cNvPr id="137" name="Lige forbindelse 136"/>
          <p:cNvCxnSpPr>
            <a:stCxn id="135" idx="3"/>
            <a:endCxn id="136" idx="0"/>
          </p:cNvCxnSpPr>
          <p:nvPr/>
        </p:nvCxnSpPr>
        <p:spPr>
          <a:xfrm>
            <a:off x="4211984" y="4531000"/>
            <a:ext cx="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Lige pilforbindelse 137"/>
          <p:cNvCxnSpPr>
            <a:stCxn id="135" idx="1"/>
            <a:endCxn id="129" idx="3"/>
          </p:cNvCxnSpPr>
          <p:nvPr/>
        </p:nvCxnSpPr>
        <p:spPr>
          <a:xfrm flipH="1" flipV="1">
            <a:off x="4113213" y="3605487"/>
            <a:ext cx="97978" cy="4206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n 118"/>
          <p:cNvSpPr/>
          <p:nvPr/>
        </p:nvSpPr>
        <p:spPr>
          <a:xfrm>
            <a:off x="4933057" y="4026175"/>
            <a:ext cx="576262" cy="504825"/>
          </a:xfrm>
          <a:prstGeom prst="can">
            <a:avLst/>
          </a:prstGeom>
          <a:solidFill>
            <a:srgbClr val="FFFF66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/>
              <a:t>Vurdering</a:t>
            </a:r>
          </a:p>
        </p:txBody>
      </p:sp>
      <p:cxnSp>
        <p:nvCxnSpPr>
          <p:cNvPr id="141" name="Lige forbindelse 140"/>
          <p:cNvCxnSpPr>
            <a:stCxn id="139" idx="3"/>
            <a:endCxn id="140" idx="0"/>
          </p:cNvCxnSpPr>
          <p:nvPr/>
        </p:nvCxnSpPr>
        <p:spPr>
          <a:xfrm>
            <a:off x="5220394" y="4531000"/>
            <a:ext cx="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Lige pilforbindelse 141"/>
          <p:cNvCxnSpPr>
            <a:stCxn id="139" idx="1"/>
            <a:endCxn id="130" idx="3"/>
          </p:cNvCxnSpPr>
          <p:nvPr/>
        </p:nvCxnSpPr>
        <p:spPr>
          <a:xfrm flipH="1" flipV="1">
            <a:off x="4976813" y="3605487"/>
            <a:ext cx="244375" cy="4206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n 118"/>
          <p:cNvSpPr/>
          <p:nvPr/>
        </p:nvSpPr>
        <p:spPr>
          <a:xfrm>
            <a:off x="6083994" y="4026175"/>
            <a:ext cx="576263" cy="504825"/>
          </a:xfrm>
          <a:prstGeom prst="can">
            <a:avLst/>
          </a:prstGeom>
          <a:solidFill>
            <a:srgbClr val="C0C0C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50" kern="0" dirty="0" err="1"/>
              <a:t>Ejerfor-tegnelse</a:t>
            </a:r>
            <a:endParaRPr lang="da-DK" sz="1050" kern="0" dirty="0"/>
          </a:p>
        </p:txBody>
      </p:sp>
      <p:sp>
        <p:nvSpPr>
          <p:cNvPr id="144" name="Rektangel 143"/>
          <p:cNvSpPr/>
          <p:nvPr/>
        </p:nvSpPr>
        <p:spPr>
          <a:xfrm>
            <a:off x="6012557" y="4962800"/>
            <a:ext cx="720725" cy="504825"/>
          </a:xfrm>
          <a:prstGeom prst="rect">
            <a:avLst/>
          </a:prstGeom>
          <a:solidFill>
            <a:srgbClr val="C0C0C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Ejer</a:t>
            </a:r>
          </a:p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klient</a:t>
            </a:r>
          </a:p>
        </p:txBody>
      </p:sp>
      <p:cxnSp>
        <p:nvCxnSpPr>
          <p:cNvPr id="145" name="Lige forbindelse 144"/>
          <p:cNvCxnSpPr>
            <a:stCxn id="143" idx="3"/>
            <a:endCxn id="144" idx="0"/>
          </p:cNvCxnSpPr>
          <p:nvPr/>
        </p:nvCxnSpPr>
        <p:spPr>
          <a:xfrm>
            <a:off x="6372919" y="4531000"/>
            <a:ext cx="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Lige pilforbindelse 145"/>
          <p:cNvCxnSpPr>
            <a:stCxn id="143" idx="1"/>
            <a:endCxn id="131" idx="3"/>
          </p:cNvCxnSpPr>
          <p:nvPr/>
        </p:nvCxnSpPr>
        <p:spPr>
          <a:xfrm flipH="1" flipV="1">
            <a:off x="5841207" y="3605487"/>
            <a:ext cx="530919" cy="4206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Vinklet forbindelse 92"/>
          <p:cNvCxnSpPr/>
          <p:nvPr/>
        </p:nvCxnSpPr>
        <p:spPr bwMode="auto">
          <a:xfrm rot="10800000" flipH="1">
            <a:off x="1996074" y="2659336"/>
            <a:ext cx="1752973" cy="2555876"/>
          </a:xfrm>
          <a:prstGeom prst="bentConnector4">
            <a:avLst>
              <a:gd name="adj1" fmla="val -18404"/>
              <a:gd name="adj2" fmla="val 10858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Vinklet forbindelse 92"/>
          <p:cNvCxnSpPr/>
          <p:nvPr/>
        </p:nvCxnSpPr>
        <p:spPr bwMode="auto">
          <a:xfrm flipH="1" flipV="1">
            <a:off x="5538960" y="2659336"/>
            <a:ext cx="1180403" cy="2555876"/>
          </a:xfrm>
          <a:prstGeom prst="bentConnector4">
            <a:avLst>
              <a:gd name="adj1" fmla="val -75953"/>
              <a:gd name="adj2" fmla="val 107841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Vinklet forbindelse 92"/>
          <p:cNvCxnSpPr>
            <a:stCxn id="136" idx="2"/>
            <a:endCxn id="38" idx="0"/>
          </p:cNvCxnSpPr>
          <p:nvPr/>
        </p:nvCxnSpPr>
        <p:spPr bwMode="auto">
          <a:xfrm rot="5400000" flipH="1" flipV="1">
            <a:off x="2969592" y="3900935"/>
            <a:ext cx="2808288" cy="325091"/>
          </a:xfrm>
          <a:prstGeom prst="bentConnector5">
            <a:avLst>
              <a:gd name="adj1" fmla="val -21385"/>
              <a:gd name="adj2" fmla="val -999721"/>
              <a:gd name="adj3" fmla="val 121385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n 118"/>
          <p:cNvSpPr/>
          <p:nvPr/>
        </p:nvSpPr>
        <p:spPr>
          <a:xfrm>
            <a:off x="2951162" y="4020040"/>
            <a:ext cx="576263" cy="504825"/>
          </a:xfrm>
          <a:prstGeom prst="can">
            <a:avLst/>
          </a:prstGeom>
          <a:solidFill>
            <a:srgbClr val="FF99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3600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kern="0" dirty="0" smtClean="0"/>
              <a:t>DAR</a:t>
            </a:r>
            <a:endParaRPr lang="da-DK" sz="1400" kern="0" dirty="0"/>
          </a:p>
        </p:txBody>
      </p:sp>
      <p:sp>
        <p:nvSpPr>
          <p:cNvPr id="152" name="Rektangel 151"/>
          <p:cNvSpPr/>
          <p:nvPr/>
        </p:nvSpPr>
        <p:spPr>
          <a:xfrm>
            <a:off x="2878137" y="4956665"/>
            <a:ext cx="720725" cy="504825"/>
          </a:xfrm>
          <a:prstGeom prst="rect">
            <a:avLst/>
          </a:prstGeom>
          <a:solidFill>
            <a:srgbClr val="FF99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da-DK" sz="1200" dirty="0" smtClean="0">
                <a:solidFill>
                  <a:schemeClr val="tx1"/>
                </a:solidFill>
                <a:latin typeface="Calibri" pitchFamily="34" charset="0"/>
              </a:rPr>
              <a:t>DAR</a:t>
            </a:r>
            <a:endParaRPr lang="da-DK" sz="1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klient</a:t>
            </a:r>
          </a:p>
        </p:txBody>
      </p:sp>
      <p:cxnSp>
        <p:nvCxnSpPr>
          <p:cNvPr id="153" name="Lige forbindelse 152"/>
          <p:cNvCxnSpPr>
            <a:stCxn id="151" idx="3"/>
            <a:endCxn id="152" idx="0"/>
          </p:cNvCxnSpPr>
          <p:nvPr/>
        </p:nvCxnSpPr>
        <p:spPr>
          <a:xfrm>
            <a:off x="3238500" y="4524865"/>
            <a:ext cx="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ktangel 124"/>
          <p:cNvSpPr/>
          <p:nvPr/>
        </p:nvSpPr>
        <p:spPr>
          <a:xfrm>
            <a:off x="1907704" y="4962800"/>
            <a:ext cx="720725" cy="504825"/>
          </a:xfrm>
          <a:prstGeom prst="rect">
            <a:avLst/>
          </a:prstGeom>
          <a:solidFill>
            <a:srgbClr val="FF99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BBR</a:t>
            </a:r>
          </a:p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klient</a:t>
            </a:r>
          </a:p>
        </p:txBody>
      </p:sp>
      <p:cxnSp>
        <p:nvCxnSpPr>
          <p:cNvPr id="155" name="Vinklet forbindelse 92"/>
          <p:cNvCxnSpPr/>
          <p:nvPr/>
        </p:nvCxnSpPr>
        <p:spPr bwMode="auto">
          <a:xfrm>
            <a:off x="1403648" y="2298677"/>
            <a:ext cx="2881016" cy="360659"/>
          </a:xfrm>
          <a:prstGeom prst="bentConnector3">
            <a:avLst>
              <a:gd name="adj1" fmla="val 99491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Vinklet forbindelse 26"/>
          <p:cNvCxnSpPr/>
          <p:nvPr/>
        </p:nvCxnSpPr>
        <p:spPr bwMode="auto">
          <a:xfrm>
            <a:off x="1403648" y="2298677"/>
            <a:ext cx="914400" cy="914400"/>
          </a:xfrm>
          <a:prstGeom prst="bentConnector3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Vinklet forbindelse 28"/>
          <p:cNvCxnSpPr>
            <a:stCxn id="152" idx="2"/>
          </p:cNvCxnSpPr>
          <p:nvPr/>
        </p:nvCxnSpPr>
        <p:spPr bwMode="auto">
          <a:xfrm rot="5400000" flipH="1">
            <a:off x="739667" y="2962658"/>
            <a:ext cx="3162813" cy="1834852"/>
          </a:xfrm>
          <a:prstGeom prst="bentConnector3">
            <a:avLst>
              <a:gd name="adj1" fmla="val -722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Vinklet forbindelse 92"/>
          <p:cNvCxnSpPr/>
          <p:nvPr/>
        </p:nvCxnSpPr>
        <p:spPr bwMode="auto">
          <a:xfrm rot="5400000" flipH="1">
            <a:off x="3734981" y="3897162"/>
            <a:ext cx="2736850" cy="253187"/>
          </a:xfrm>
          <a:prstGeom prst="bentConnector5">
            <a:avLst>
              <a:gd name="adj1" fmla="val -8353"/>
              <a:gd name="adj2" fmla="val -1153852"/>
              <a:gd name="adj3" fmla="val 124345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ktangel 139"/>
          <p:cNvSpPr/>
          <p:nvPr/>
        </p:nvSpPr>
        <p:spPr>
          <a:xfrm>
            <a:off x="4860032" y="4962800"/>
            <a:ext cx="720725" cy="504825"/>
          </a:xfrm>
          <a:prstGeom prst="rect">
            <a:avLst/>
          </a:prstGeom>
          <a:solidFill>
            <a:srgbClr val="FFFF66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Vurdering</a:t>
            </a:r>
          </a:p>
          <a:p>
            <a:pPr>
              <a:defRPr/>
            </a:pPr>
            <a:r>
              <a:rPr lang="da-DK" sz="1200" dirty="0">
                <a:solidFill>
                  <a:schemeClr val="tx1"/>
                </a:solidFill>
                <a:latin typeface="Calibri" pitchFamily="34" charset="0"/>
              </a:rPr>
              <a:t>klient</a:t>
            </a:r>
          </a:p>
        </p:txBody>
      </p:sp>
    </p:spTree>
    <p:extLst>
      <p:ext uri="{BB962C8B-B14F-4D97-AF65-F5344CB8AC3E}">
        <p14:creationId xmlns:p14="http://schemas.microsoft.com/office/powerpoint/2010/main" val="1534442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el 110"/>
          <p:cNvSpPr>
            <a:spLocks noGrp="1"/>
          </p:cNvSpPr>
          <p:nvPr>
            <p:ph type="title"/>
          </p:nvPr>
        </p:nvSpPr>
        <p:spPr>
          <a:xfrm>
            <a:off x="214122" y="1257440"/>
            <a:ext cx="8523751" cy="586108"/>
          </a:xfrm>
        </p:spPr>
        <p:txBody>
          <a:bodyPr/>
          <a:lstStyle/>
          <a:p>
            <a:r>
              <a:rPr lang="da-DK" sz="1600" dirty="0" smtClean="0">
                <a:solidFill>
                  <a:srgbClr val="FF0000"/>
                </a:solidFill>
              </a:rPr>
              <a:t>GD1 MÅLARKITEKTUR: </a:t>
            </a:r>
            <a:r>
              <a:rPr lang="da-DK" sz="1600" dirty="0" err="1" smtClean="0"/>
              <a:t>ESR’s</a:t>
            </a:r>
            <a:r>
              <a:rPr lang="da-DK" sz="1600" dirty="0" smtClean="0"/>
              <a:t> registerdel erstattes af samarbejdende grunddataregistre </a:t>
            </a:r>
            <a:endParaRPr lang="da-DK" sz="1600" dirty="0"/>
          </a:p>
        </p:txBody>
      </p:sp>
      <p:grpSp>
        <p:nvGrpSpPr>
          <p:cNvPr id="10" name="Gruppe 9"/>
          <p:cNvGrpSpPr/>
          <p:nvPr/>
        </p:nvGrpSpPr>
        <p:grpSpPr>
          <a:xfrm>
            <a:off x="551523" y="3430230"/>
            <a:ext cx="8004701" cy="423334"/>
            <a:chOff x="3528210" y="1157844"/>
            <a:chExt cx="5495019" cy="42333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ktangel 10"/>
            <p:cNvSpPr/>
            <p:nvPr/>
          </p:nvSpPr>
          <p:spPr bwMode="auto">
            <a:xfrm>
              <a:off x="3528210" y="1157844"/>
              <a:ext cx="5495019" cy="423334"/>
            </a:xfrm>
            <a:prstGeom prst="rect">
              <a:avLst/>
            </a:prstGeom>
            <a:grpFill/>
            <a:ln w="28575" cap="flat" cmpd="sng" algn="ctr">
              <a:solidFill>
                <a:srgbClr val="72B16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" name="Tekstboks 11"/>
            <p:cNvSpPr txBox="1"/>
            <p:nvPr/>
          </p:nvSpPr>
          <p:spPr>
            <a:xfrm>
              <a:off x="5338722" y="1209600"/>
              <a:ext cx="1913355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Fællesoffentlig data- og beskedfordeler</a:t>
              </a:r>
              <a:endParaRPr lang="da-DK" sz="1400" dirty="0"/>
            </a:p>
          </p:txBody>
        </p:sp>
      </p:grpSp>
      <p:sp>
        <p:nvSpPr>
          <p:cNvPr id="63" name="Højrepil 62"/>
          <p:cNvSpPr/>
          <p:nvPr/>
        </p:nvSpPr>
        <p:spPr bwMode="auto">
          <a:xfrm rot="16200000">
            <a:off x="4037402" y="3825397"/>
            <a:ext cx="462353" cy="522603"/>
          </a:xfrm>
          <a:prstGeom prst="rightArrow">
            <a:avLst/>
          </a:prstGeom>
          <a:solidFill>
            <a:srgbClr val="FFC9C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160" name="Gruppe 159"/>
          <p:cNvGrpSpPr/>
          <p:nvPr/>
        </p:nvGrpSpPr>
        <p:grpSpPr>
          <a:xfrm>
            <a:off x="6733919" y="2214079"/>
            <a:ext cx="1822305" cy="575782"/>
            <a:chOff x="5074769" y="2214079"/>
            <a:chExt cx="1822305" cy="575782"/>
          </a:xfrm>
        </p:grpSpPr>
        <p:sp>
          <p:nvSpPr>
            <p:cNvPr id="153" name="Rektangel 152"/>
            <p:cNvSpPr/>
            <p:nvPr/>
          </p:nvSpPr>
          <p:spPr bwMode="auto">
            <a:xfrm>
              <a:off x="5074769" y="2214079"/>
              <a:ext cx="1822305" cy="575782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72B16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69" name="Tekstboks 68"/>
            <p:cNvSpPr txBox="1"/>
            <p:nvPr/>
          </p:nvSpPr>
          <p:spPr>
            <a:xfrm>
              <a:off x="5467209" y="2230643"/>
              <a:ext cx="961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Øvrige </a:t>
              </a:r>
            </a:p>
            <a:p>
              <a:r>
                <a:rPr lang="da-DK" sz="1400" dirty="0" smtClean="0"/>
                <a:t>anvendere</a:t>
              </a:r>
              <a:endParaRPr lang="da-DK" sz="1400" dirty="0"/>
            </a:p>
          </p:txBody>
        </p:sp>
      </p:grpSp>
      <p:sp>
        <p:nvSpPr>
          <p:cNvPr id="100" name="Højrepil 99"/>
          <p:cNvSpPr/>
          <p:nvPr/>
        </p:nvSpPr>
        <p:spPr bwMode="auto">
          <a:xfrm rot="16200000">
            <a:off x="1266909" y="2901364"/>
            <a:ext cx="663478" cy="394258"/>
          </a:xfrm>
          <a:prstGeom prst="rightArrow">
            <a:avLst/>
          </a:prstGeom>
          <a:solidFill>
            <a:srgbClr val="FFC9C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1" name="Højrepil 100"/>
          <p:cNvSpPr/>
          <p:nvPr/>
        </p:nvSpPr>
        <p:spPr bwMode="auto">
          <a:xfrm rot="16200000">
            <a:off x="3246164" y="2901364"/>
            <a:ext cx="663478" cy="394258"/>
          </a:xfrm>
          <a:prstGeom prst="rightArrow">
            <a:avLst/>
          </a:prstGeom>
          <a:solidFill>
            <a:srgbClr val="FFC9C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2" name="Højrepil 101"/>
          <p:cNvSpPr/>
          <p:nvPr/>
        </p:nvSpPr>
        <p:spPr bwMode="auto">
          <a:xfrm rot="16200000">
            <a:off x="7286687" y="2901362"/>
            <a:ext cx="663478" cy="394258"/>
          </a:xfrm>
          <a:prstGeom prst="rightArrow">
            <a:avLst/>
          </a:prstGeom>
          <a:solidFill>
            <a:srgbClr val="FFC9C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7" name="Højrepil 116"/>
          <p:cNvSpPr/>
          <p:nvPr/>
        </p:nvSpPr>
        <p:spPr bwMode="auto">
          <a:xfrm rot="16200000">
            <a:off x="2188363" y="4031556"/>
            <a:ext cx="484261" cy="110282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8" name="Højrepil 117"/>
          <p:cNvSpPr/>
          <p:nvPr/>
        </p:nvSpPr>
        <p:spPr bwMode="auto">
          <a:xfrm rot="5400000">
            <a:off x="6470049" y="4057259"/>
            <a:ext cx="484261" cy="110282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9" name="Højrepil 118"/>
          <p:cNvSpPr/>
          <p:nvPr/>
        </p:nvSpPr>
        <p:spPr bwMode="auto">
          <a:xfrm rot="16200000">
            <a:off x="2985525" y="3049763"/>
            <a:ext cx="618320" cy="110284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0" name="Højrepil 119"/>
          <p:cNvSpPr/>
          <p:nvPr/>
        </p:nvSpPr>
        <p:spPr bwMode="auto">
          <a:xfrm rot="16200000">
            <a:off x="946630" y="3063791"/>
            <a:ext cx="618320" cy="110284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1" name="Højrepil 120"/>
          <p:cNvSpPr/>
          <p:nvPr/>
        </p:nvSpPr>
        <p:spPr bwMode="auto">
          <a:xfrm rot="16200000">
            <a:off x="6956114" y="3063791"/>
            <a:ext cx="618320" cy="110284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7" name="Rektangel 126"/>
          <p:cNvSpPr/>
          <p:nvPr/>
        </p:nvSpPr>
        <p:spPr bwMode="auto">
          <a:xfrm>
            <a:off x="95868" y="4339783"/>
            <a:ext cx="8944896" cy="1522701"/>
          </a:xfrm>
          <a:prstGeom prst="rect">
            <a:avLst/>
          </a:prstGeom>
          <a:noFill/>
          <a:ln w="28575" cap="flat" cmpd="sng" algn="ctr">
            <a:solidFill>
              <a:srgbClr val="72B16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1" name="Tekstboks 130"/>
          <p:cNvSpPr txBox="1"/>
          <p:nvPr/>
        </p:nvSpPr>
        <p:spPr>
          <a:xfrm>
            <a:off x="3883817" y="4385825"/>
            <a:ext cx="1525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Grunddataregistre</a:t>
            </a:r>
            <a:endParaRPr lang="da-DK" sz="1400" dirty="0"/>
          </a:p>
        </p:txBody>
      </p:sp>
      <p:grpSp>
        <p:nvGrpSpPr>
          <p:cNvPr id="162" name="Gruppe 161"/>
          <p:cNvGrpSpPr/>
          <p:nvPr/>
        </p:nvGrpSpPr>
        <p:grpSpPr>
          <a:xfrm>
            <a:off x="559856" y="2203542"/>
            <a:ext cx="1822305" cy="575782"/>
            <a:chOff x="994922" y="2203542"/>
            <a:chExt cx="1822305" cy="575782"/>
          </a:xfrm>
        </p:grpSpPr>
        <p:sp>
          <p:nvSpPr>
            <p:cNvPr id="150" name="Rektangel 149"/>
            <p:cNvSpPr/>
            <p:nvPr/>
          </p:nvSpPr>
          <p:spPr bwMode="auto">
            <a:xfrm>
              <a:off x="994922" y="2203542"/>
              <a:ext cx="1822305" cy="575782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72B16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51" name="Tekstboks 150"/>
            <p:cNvSpPr txBox="1"/>
            <p:nvPr/>
          </p:nvSpPr>
          <p:spPr>
            <a:xfrm>
              <a:off x="994922" y="2203542"/>
              <a:ext cx="1780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Kommunale </a:t>
              </a:r>
            </a:p>
            <a:p>
              <a:r>
                <a:rPr lang="da-DK" sz="1400" dirty="0" smtClean="0"/>
                <a:t>opkrævningssystemer</a:t>
              </a:r>
              <a:endParaRPr lang="da-DK" sz="1400" dirty="0"/>
            </a:p>
          </p:txBody>
        </p:sp>
      </p:grpSp>
      <p:grpSp>
        <p:nvGrpSpPr>
          <p:cNvPr id="161" name="Gruppe 160"/>
          <p:cNvGrpSpPr/>
          <p:nvPr/>
        </p:nvGrpSpPr>
        <p:grpSpPr>
          <a:xfrm>
            <a:off x="2582066" y="2203542"/>
            <a:ext cx="1822305" cy="575782"/>
            <a:chOff x="3017132" y="2203542"/>
            <a:chExt cx="1822305" cy="575782"/>
          </a:xfrm>
        </p:grpSpPr>
        <p:sp>
          <p:nvSpPr>
            <p:cNvPr id="152" name="Rektangel 151"/>
            <p:cNvSpPr/>
            <p:nvPr/>
          </p:nvSpPr>
          <p:spPr bwMode="auto">
            <a:xfrm>
              <a:off x="3017132" y="2203542"/>
              <a:ext cx="1822305" cy="575782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72B16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92" name="Tekstboks 91"/>
            <p:cNvSpPr txBox="1"/>
            <p:nvPr/>
          </p:nvSpPr>
          <p:spPr>
            <a:xfrm>
              <a:off x="3111056" y="2229823"/>
              <a:ext cx="16046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SKAT</a:t>
              </a:r>
              <a:br>
                <a:rPr lang="da-DK" sz="1400" dirty="0" smtClean="0"/>
              </a:br>
              <a:r>
                <a:rPr lang="da-DK" sz="1400" dirty="0" smtClean="0"/>
                <a:t>Ejendomsvurdering</a:t>
              </a:r>
              <a:endParaRPr lang="da-DK" sz="1400" dirty="0"/>
            </a:p>
          </p:txBody>
        </p:sp>
      </p:grpSp>
      <p:sp>
        <p:nvSpPr>
          <p:cNvPr id="154" name="Højrepil 153"/>
          <p:cNvSpPr>
            <a:spLocks noChangeAspect="1"/>
          </p:cNvSpPr>
          <p:nvPr/>
        </p:nvSpPr>
        <p:spPr bwMode="auto">
          <a:xfrm rot="16200000">
            <a:off x="8671337" y="6362385"/>
            <a:ext cx="309924" cy="7058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5" name="Højrepil 154"/>
          <p:cNvSpPr>
            <a:spLocks noChangeAspect="1"/>
          </p:cNvSpPr>
          <p:nvPr/>
        </p:nvSpPr>
        <p:spPr bwMode="auto">
          <a:xfrm rot="16200000">
            <a:off x="7029915" y="6278760"/>
            <a:ext cx="295901" cy="334466"/>
          </a:xfrm>
          <a:prstGeom prst="rightArrow">
            <a:avLst/>
          </a:prstGeom>
          <a:solidFill>
            <a:srgbClr val="FFC9C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6" name="Tekstboks 155"/>
          <p:cNvSpPr txBox="1">
            <a:spLocks noChangeAspect="1"/>
          </p:cNvSpPr>
          <p:nvPr/>
        </p:nvSpPr>
        <p:spPr>
          <a:xfrm>
            <a:off x="7938816" y="6291464"/>
            <a:ext cx="83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Besked:</a:t>
            </a:r>
            <a:endParaRPr lang="en-GB" sz="1600" dirty="0"/>
          </a:p>
        </p:txBody>
      </p:sp>
      <p:sp>
        <p:nvSpPr>
          <p:cNvPr id="157" name="Tekstboks 156"/>
          <p:cNvSpPr txBox="1">
            <a:spLocks noChangeAspect="1"/>
          </p:cNvSpPr>
          <p:nvPr/>
        </p:nvSpPr>
        <p:spPr>
          <a:xfrm>
            <a:off x="6381603" y="6303811"/>
            <a:ext cx="625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Data:</a:t>
            </a:r>
            <a:endParaRPr lang="en-GB" sz="1600" dirty="0"/>
          </a:p>
        </p:txBody>
      </p:sp>
      <p:sp>
        <p:nvSpPr>
          <p:cNvPr id="158" name="Rektangel 157"/>
          <p:cNvSpPr/>
          <p:nvPr/>
        </p:nvSpPr>
        <p:spPr bwMode="auto">
          <a:xfrm>
            <a:off x="6189879" y="6185095"/>
            <a:ext cx="2834440" cy="4819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5" name="Højrepil 54"/>
          <p:cNvSpPr/>
          <p:nvPr/>
        </p:nvSpPr>
        <p:spPr bwMode="auto">
          <a:xfrm rot="5400000">
            <a:off x="4617136" y="3944063"/>
            <a:ext cx="452533" cy="304945"/>
          </a:xfrm>
          <a:prstGeom prst="rightArrow">
            <a:avLst>
              <a:gd name="adj1" fmla="val 35491"/>
              <a:gd name="adj2" fmla="val 33073"/>
            </a:avLst>
          </a:prstGeom>
          <a:solidFill>
            <a:srgbClr val="FFC9C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3" name="Højrepil 212"/>
          <p:cNvSpPr/>
          <p:nvPr/>
        </p:nvSpPr>
        <p:spPr bwMode="auto">
          <a:xfrm rot="16200000">
            <a:off x="5406800" y="2891458"/>
            <a:ext cx="663478" cy="394258"/>
          </a:xfrm>
          <a:prstGeom prst="rightArrow">
            <a:avLst/>
          </a:prstGeom>
          <a:solidFill>
            <a:srgbClr val="FFC9C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4" name="Højrepil 213"/>
          <p:cNvSpPr/>
          <p:nvPr/>
        </p:nvSpPr>
        <p:spPr bwMode="auto">
          <a:xfrm rot="16200000">
            <a:off x="5146161" y="3039857"/>
            <a:ext cx="618320" cy="110284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215" name="Gruppe 214"/>
          <p:cNvGrpSpPr/>
          <p:nvPr/>
        </p:nvGrpSpPr>
        <p:grpSpPr>
          <a:xfrm>
            <a:off x="4496980" y="2193636"/>
            <a:ext cx="2147163" cy="575782"/>
            <a:chOff x="2918890" y="2203542"/>
            <a:chExt cx="1988941" cy="575782"/>
          </a:xfrm>
        </p:grpSpPr>
        <p:sp>
          <p:nvSpPr>
            <p:cNvPr id="216" name="Rektangel 215"/>
            <p:cNvSpPr/>
            <p:nvPr/>
          </p:nvSpPr>
          <p:spPr bwMode="auto">
            <a:xfrm>
              <a:off x="3017132" y="2203542"/>
              <a:ext cx="1822305" cy="575782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rgbClr val="72B16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7" name="Tekstboks 216"/>
            <p:cNvSpPr txBox="1"/>
            <p:nvPr/>
          </p:nvSpPr>
          <p:spPr>
            <a:xfrm>
              <a:off x="2918890" y="2229823"/>
              <a:ext cx="19889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Store adresse anvendere</a:t>
              </a:r>
            </a:p>
            <a:p>
              <a:r>
                <a:rPr lang="da-DK" sz="1400" dirty="0" smtClean="0"/>
                <a:t>(CPR, CVR og SKAT)</a:t>
              </a:r>
              <a:endParaRPr lang="da-DK" sz="1400" dirty="0"/>
            </a:p>
          </p:txBody>
        </p:sp>
      </p:grpSp>
      <p:grpSp>
        <p:nvGrpSpPr>
          <p:cNvPr id="251" name="Gruppe 5"/>
          <p:cNvGrpSpPr/>
          <p:nvPr/>
        </p:nvGrpSpPr>
        <p:grpSpPr>
          <a:xfrm>
            <a:off x="155897" y="4719622"/>
            <a:ext cx="3046776" cy="1009497"/>
            <a:chOff x="444260" y="4719622"/>
            <a:chExt cx="3046776" cy="1009497"/>
          </a:xfrm>
        </p:grpSpPr>
        <p:sp>
          <p:nvSpPr>
            <p:cNvPr id="252" name="Rektangel 251"/>
            <p:cNvSpPr/>
            <p:nvPr/>
          </p:nvSpPr>
          <p:spPr bwMode="auto">
            <a:xfrm>
              <a:off x="444260" y="4775270"/>
              <a:ext cx="3046776" cy="9538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253" name="Gruppe 127"/>
            <p:cNvGrpSpPr/>
            <p:nvPr/>
          </p:nvGrpSpPr>
          <p:grpSpPr>
            <a:xfrm>
              <a:off x="502485" y="4947807"/>
              <a:ext cx="904361" cy="688776"/>
              <a:chOff x="-1375558" y="2309679"/>
              <a:chExt cx="982134" cy="688776"/>
            </a:xfrm>
          </p:grpSpPr>
          <p:grpSp>
            <p:nvGrpSpPr>
              <p:cNvPr id="269" name="Gruppe 143"/>
              <p:cNvGrpSpPr/>
              <p:nvPr/>
            </p:nvGrpSpPr>
            <p:grpSpPr>
              <a:xfrm>
                <a:off x="-1375558" y="2309679"/>
                <a:ext cx="982134" cy="688776"/>
                <a:chOff x="-1375558" y="2309679"/>
                <a:chExt cx="982134" cy="688776"/>
              </a:xfrm>
            </p:grpSpPr>
            <p:sp>
              <p:nvSpPr>
                <p:cNvPr id="273" name="Rektangel 272"/>
                <p:cNvSpPr/>
                <p:nvPr/>
              </p:nvSpPr>
              <p:spPr bwMode="auto">
                <a:xfrm>
                  <a:off x="-1375558" y="2363455"/>
                  <a:ext cx="982134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74" name="Tekstboks 148"/>
                <p:cNvSpPr txBox="1"/>
                <p:nvPr/>
              </p:nvSpPr>
              <p:spPr>
                <a:xfrm>
                  <a:off x="-1267184" y="2309679"/>
                  <a:ext cx="79598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Matrikel</a:t>
                  </a:r>
                  <a:endParaRPr lang="da-DK" sz="1400" dirty="0"/>
                </a:p>
              </p:txBody>
            </p:sp>
          </p:grpSp>
          <p:grpSp>
            <p:nvGrpSpPr>
              <p:cNvPr id="270" name="Gruppe 144"/>
              <p:cNvGrpSpPr/>
              <p:nvPr/>
            </p:nvGrpSpPr>
            <p:grpSpPr>
              <a:xfrm>
                <a:off x="-1208839" y="2610242"/>
                <a:ext cx="662361" cy="362812"/>
                <a:chOff x="1870640" y="5634566"/>
                <a:chExt cx="662361" cy="362812"/>
              </a:xfrm>
            </p:grpSpPr>
            <p:sp>
              <p:nvSpPr>
                <p:cNvPr id="271" name="Magnetpladelager 270"/>
                <p:cNvSpPr/>
                <p:nvPr/>
              </p:nvSpPr>
              <p:spPr bwMode="auto">
                <a:xfrm>
                  <a:off x="1896533" y="5634566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72" name="Tekstboks 146"/>
                <p:cNvSpPr txBox="1"/>
                <p:nvPr/>
              </p:nvSpPr>
              <p:spPr>
                <a:xfrm>
                  <a:off x="1870640" y="5689601"/>
                  <a:ext cx="6623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Bestemt Fast</a:t>
                  </a:r>
                  <a:br>
                    <a:rPr lang="da-DK" sz="700" dirty="0" smtClean="0">
                      <a:solidFill>
                        <a:schemeClr val="tx2"/>
                      </a:solidFill>
                    </a:rPr>
                  </a:br>
                  <a:r>
                    <a:rPr lang="da-DK" sz="700" dirty="0" smtClean="0">
                      <a:solidFill>
                        <a:schemeClr val="tx2"/>
                      </a:solidFill>
                    </a:rPr>
                    <a:t>Ejendom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254" name="Gruppe 128"/>
            <p:cNvGrpSpPr/>
            <p:nvPr/>
          </p:nvGrpSpPr>
          <p:grpSpPr>
            <a:xfrm>
              <a:off x="1467884" y="4942090"/>
              <a:ext cx="939017" cy="694493"/>
              <a:chOff x="-1375558" y="2309679"/>
              <a:chExt cx="982134" cy="688776"/>
            </a:xfrm>
          </p:grpSpPr>
          <p:grpSp>
            <p:nvGrpSpPr>
              <p:cNvPr id="263" name="Gruppe 137"/>
              <p:cNvGrpSpPr/>
              <p:nvPr/>
            </p:nvGrpSpPr>
            <p:grpSpPr>
              <a:xfrm>
                <a:off x="-1375558" y="2309679"/>
                <a:ext cx="982134" cy="688776"/>
                <a:chOff x="-1375558" y="2309679"/>
                <a:chExt cx="982134" cy="688776"/>
              </a:xfrm>
            </p:grpSpPr>
            <p:sp>
              <p:nvSpPr>
                <p:cNvPr id="267" name="Rektangel 266"/>
                <p:cNvSpPr/>
                <p:nvPr/>
              </p:nvSpPr>
              <p:spPr bwMode="auto">
                <a:xfrm>
                  <a:off x="-1375558" y="2363455"/>
                  <a:ext cx="982134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8" name="Tekstboks 142"/>
                <p:cNvSpPr txBox="1"/>
                <p:nvPr/>
              </p:nvSpPr>
              <p:spPr>
                <a:xfrm>
                  <a:off x="-1108201" y="2309679"/>
                  <a:ext cx="47801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BBR</a:t>
                  </a:r>
                  <a:endParaRPr lang="da-DK" sz="1400" dirty="0"/>
                </a:p>
              </p:txBody>
            </p:sp>
          </p:grpSp>
          <p:grpSp>
            <p:nvGrpSpPr>
              <p:cNvPr id="264" name="Gruppe 138"/>
              <p:cNvGrpSpPr/>
              <p:nvPr/>
            </p:nvGrpSpPr>
            <p:grpSpPr>
              <a:xfrm>
                <a:off x="-1182946" y="2610242"/>
                <a:ext cx="626533" cy="362812"/>
                <a:chOff x="1896533" y="5634566"/>
                <a:chExt cx="626533" cy="362812"/>
              </a:xfrm>
            </p:grpSpPr>
            <p:sp>
              <p:nvSpPr>
                <p:cNvPr id="265" name="Magnetpladelager 264"/>
                <p:cNvSpPr/>
                <p:nvPr/>
              </p:nvSpPr>
              <p:spPr bwMode="auto">
                <a:xfrm>
                  <a:off x="1896533" y="5634566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6" name="Tekstboks 140"/>
                <p:cNvSpPr txBox="1"/>
                <p:nvPr/>
              </p:nvSpPr>
              <p:spPr>
                <a:xfrm>
                  <a:off x="1966819" y="5689601"/>
                  <a:ext cx="47000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Bygning</a:t>
                  </a:r>
                </a:p>
                <a:p>
                  <a:r>
                    <a:rPr lang="da-DK" sz="700" dirty="0">
                      <a:solidFill>
                        <a:schemeClr val="tx2"/>
                      </a:solidFill>
                    </a:rPr>
                    <a:t>o</a:t>
                  </a:r>
                  <a:r>
                    <a:rPr lang="da-DK" sz="700" dirty="0" smtClean="0">
                      <a:solidFill>
                        <a:schemeClr val="tx2"/>
                      </a:solidFill>
                    </a:rPr>
                    <a:t>g bolig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255" name="Gruppe 129"/>
            <p:cNvGrpSpPr/>
            <p:nvPr/>
          </p:nvGrpSpPr>
          <p:grpSpPr>
            <a:xfrm>
              <a:off x="2432732" y="4956808"/>
              <a:ext cx="1058303" cy="681795"/>
              <a:chOff x="-1454067" y="2309679"/>
              <a:chExt cx="1169759" cy="688776"/>
            </a:xfrm>
          </p:grpSpPr>
          <p:grpSp>
            <p:nvGrpSpPr>
              <p:cNvPr id="257" name="Gruppe 131"/>
              <p:cNvGrpSpPr/>
              <p:nvPr/>
            </p:nvGrpSpPr>
            <p:grpSpPr>
              <a:xfrm>
                <a:off x="-1454067" y="2309679"/>
                <a:ext cx="1169759" cy="688776"/>
                <a:chOff x="-1454067" y="2309679"/>
                <a:chExt cx="1169759" cy="688776"/>
              </a:xfrm>
            </p:grpSpPr>
            <p:sp>
              <p:nvSpPr>
                <p:cNvPr id="261" name="Rektangel 260"/>
                <p:cNvSpPr/>
                <p:nvPr/>
              </p:nvSpPr>
              <p:spPr bwMode="auto">
                <a:xfrm>
                  <a:off x="-1375558" y="2363455"/>
                  <a:ext cx="982134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2" name="Tekstboks 136"/>
                <p:cNvSpPr txBox="1"/>
                <p:nvPr/>
              </p:nvSpPr>
              <p:spPr>
                <a:xfrm>
                  <a:off x="-1454067" y="2309679"/>
                  <a:ext cx="1169759" cy="2642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050" dirty="0" smtClean="0"/>
                    <a:t>Ejerfortegnelse</a:t>
                  </a:r>
                  <a:endParaRPr lang="da-DK" sz="1100" dirty="0"/>
                </a:p>
              </p:txBody>
            </p:sp>
          </p:grpSp>
          <p:grpSp>
            <p:nvGrpSpPr>
              <p:cNvPr id="258" name="Gruppe 132"/>
              <p:cNvGrpSpPr/>
              <p:nvPr/>
            </p:nvGrpSpPr>
            <p:grpSpPr>
              <a:xfrm>
                <a:off x="-1182946" y="2610242"/>
                <a:ext cx="626533" cy="330200"/>
                <a:chOff x="1896533" y="5634566"/>
                <a:chExt cx="626533" cy="330200"/>
              </a:xfrm>
            </p:grpSpPr>
            <p:sp>
              <p:nvSpPr>
                <p:cNvPr id="259" name="Magnetpladelager 258"/>
                <p:cNvSpPr/>
                <p:nvPr/>
              </p:nvSpPr>
              <p:spPr bwMode="auto">
                <a:xfrm>
                  <a:off x="1896533" y="5634566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60" name="Tekstboks 134"/>
                <p:cNvSpPr txBox="1"/>
                <p:nvPr/>
              </p:nvSpPr>
              <p:spPr>
                <a:xfrm>
                  <a:off x="1965032" y="5732731"/>
                  <a:ext cx="490839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Ejerskab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256" name="Tekstboks 207"/>
            <p:cNvSpPr txBox="1"/>
            <p:nvPr/>
          </p:nvSpPr>
          <p:spPr>
            <a:xfrm>
              <a:off x="1870279" y="4719622"/>
              <a:ext cx="455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GD1</a:t>
              </a:r>
              <a:endParaRPr lang="da-DK" sz="1200" dirty="0"/>
            </a:p>
          </p:txBody>
        </p:sp>
      </p:grpSp>
      <p:grpSp>
        <p:nvGrpSpPr>
          <p:cNvPr id="275" name="Gruppe 2"/>
          <p:cNvGrpSpPr/>
          <p:nvPr/>
        </p:nvGrpSpPr>
        <p:grpSpPr>
          <a:xfrm>
            <a:off x="3268675" y="4721828"/>
            <a:ext cx="1859932" cy="1014758"/>
            <a:chOff x="7048094" y="4714361"/>
            <a:chExt cx="1859932" cy="1014758"/>
          </a:xfrm>
        </p:grpSpPr>
        <p:sp>
          <p:nvSpPr>
            <p:cNvPr id="276" name="Rektangel 275"/>
            <p:cNvSpPr/>
            <p:nvPr/>
          </p:nvSpPr>
          <p:spPr bwMode="auto">
            <a:xfrm>
              <a:off x="7048094" y="4749901"/>
              <a:ext cx="1859932" cy="9792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277" name="Gruppe 186"/>
            <p:cNvGrpSpPr/>
            <p:nvPr/>
          </p:nvGrpSpPr>
          <p:grpSpPr>
            <a:xfrm>
              <a:off x="8038223" y="4909910"/>
              <a:ext cx="765877" cy="688776"/>
              <a:chOff x="-1375558" y="2309679"/>
              <a:chExt cx="895451" cy="688776"/>
            </a:xfrm>
          </p:grpSpPr>
          <p:grpSp>
            <p:nvGrpSpPr>
              <p:cNvPr id="286" name="Gruppe 187"/>
              <p:cNvGrpSpPr/>
              <p:nvPr/>
            </p:nvGrpSpPr>
            <p:grpSpPr>
              <a:xfrm>
                <a:off x="-1375558" y="2309679"/>
                <a:ext cx="895451" cy="688776"/>
                <a:chOff x="-1375558" y="2309679"/>
                <a:chExt cx="895451" cy="688776"/>
              </a:xfrm>
            </p:grpSpPr>
            <p:sp>
              <p:nvSpPr>
                <p:cNvPr id="290" name="Rektangel 289"/>
                <p:cNvSpPr/>
                <p:nvPr/>
              </p:nvSpPr>
              <p:spPr bwMode="auto">
                <a:xfrm>
                  <a:off x="-1375558" y="2363455"/>
                  <a:ext cx="895451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91" name="Tekstboks 192"/>
                <p:cNvSpPr txBox="1"/>
                <p:nvPr/>
              </p:nvSpPr>
              <p:spPr>
                <a:xfrm>
                  <a:off x="-1163067" y="2309679"/>
                  <a:ext cx="48122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CVR</a:t>
                  </a:r>
                  <a:endParaRPr lang="da-DK" sz="1400" dirty="0"/>
                </a:p>
              </p:txBody>
            </p:sp>
          </p:grpSp>
          <p:grpSp>
            <p:nvGrpSpPr>
              <p:cNvPr id="287" name="Gruppe 188"/>
              <p:cNvGrpSpPr/>
              <p:nvPr/>
            </p:nvGrpSpPr>
            <p:grpSpPr>
              <a:xfrm>
                <a:off x="-1236214" y="2610242"/>
                <a:ext cx="626533" cy="330200"/>
                <a:chOff x="1843265" y="5634566"/>
                <a:chExt cx="626533" cy="330200"/>
              </a:xfrm>
            </p:grpSpPr>
            <p:sp>
              <p:nvSpPr>
                <p:cNvPr id="288" name="Magnetpladelager 287"/>
                <p:cNvSpPr/>
                <p:nvPr/>
              </p:nvSpPr>
              <p:spPr bwMode="auto">
                <a:xfrm>
                  <a:off x="1843265" y="5634566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9" name="Tekstboks 190"/>
                <p:cNvSpPr txBox="1"/>
                <p:nvPr/>
              </p:nvSpPr>
              <p:spPr>
                <a:xfrm>
                  <a:off x="1899087" y="5744943"/>
                  <a:ext cx="514886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Personer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278" name="Gruppe 193"/>
            <p:cNvGrpSpPr/>
            <p:nvPr/>
          </p:nvGrpSpPr>
          <p:grpSpPr>
            <a:xfrm>
              <a:off x="7133561" y="4946521"/>
              <a:ext cx="770264" cy="664661"/>
              <a:chOff x="-1305484" y="2309679"/>
              <a:chExt cx="895451" cy="664661"/>
            </a:xfrm>
          </p:grpSpPr>
          <p:grpSp>
            <p:nvGrpSpPr>
              <p:cNvPr id="280" name="Gruppe 194"/>
              <p:cNvGrpSpPr/>
              <p:nvPr/>
            </p:nvGrpSpPr>
            <p:grpSpPr>
              <a:xfrm>
                <a:off x="-1305484" y="2309679"/>
                <a:ext cx="895451" cy="664661"/>
                <a:chOff x="-1305484" y="2309679"/>
                <a:chExt cx="895451" cy="664661"/>
              </a:xfrm>
            </p:grpSpPr>
            <p:sp>
              <p:nvSpPr>
                <p:cNvPr id="284" name="Rektangel 283"/>
                <p:cNvSpPr/>
                <p:nvPr/>
              </p:nvSpPr>
              <p:spPr bwMode="auto">
                <a:xfrm>
                  <a:off x="-1305484" y="2339340"/>
                  <a:ext cx="895451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5" name="Tekstboks 199"/>
                <p:cNvSpPr txBox="1"/>
                <p:nvPr/>
              </p:nvSpPr>
              <p:spPr>
                <a:xfrm>
                  <a:off x="-1104992" y="2309679"/>
                  <a:ext cx="4716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CPR</a:t>
                  </a:r>
                  <a:endParaRPr lang="da-DK" sz="1400" dirty="0"/>
                </a:p>
              </p:txBody>
            </p:sp>
          </p:grpSp>
          <p:grpSp>
            <p:nvGrpSpPr>
              <p:cNvPr id="281" name="Gruppe 195"/>
              <p:cNvGrpSpPr/>
              <p:nvPr/>
            </p:nvGrpSpPr>
            <p:grpSpPr>
              <a:xfrm>
                <a:off x="-1219714" y="2592486"/>
                <a:ext cx="699230" cy="330200"/>
                <a:chOff x="1859765" y="5616810"/>
                <a:chExt cx="699230" cy="330200"/>
              </a:xfrm>
            </p:grpSpPr>
            <p:sp>
              <p:nvSpPr>
                <p:cNvPr id="282" name="Magnetpladelager 281"/>
                <p:cNvSpPr/>
                <p:nvPr/>
              </p:nvSpPr>
              <p:spPr bwMode="auto">
                <a:xfrm>
                  <a:off x="1896533" y="5616810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3" name="Tekstboks 197"/>
                <p:cNvSpPr txBox="1"/>
                <p:nvPr/>
              </p:nvSpPr>
              <p:spPr>
                <a:xfrm>
                  <a:off x="1859765" y="5712272"/>
                  <a:ext cx="69923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Virksomheder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279" name="Tekstboks 209"/>
            <p:cNvSpPr txBox="1"/>
            <p:nvPr/>
          </p:nvSpPr>
          <p:spPr>
            <a:xfrm>
              <a:off x="7649494" y="4714361"/>
              <a:ext cx="640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Interim</a:t>
              </a:r>
              <a:endParaRPr lang="da-DK" sz="1200" dirty="0"/>
            </a:p>
          </p:txBody>
        </p:sp>
      </p:grpSp>
      <p:grpSp>
        <p:nvGrpSpPr>
          <p:cNvPr id="292" name="Gruppe 6"/>
          <p:cNvGrpSpPr/>
          <p:nvPr/>
        </p:nvGrpSpPr>
        <p:grpSpPr>
          <a:xfrm>
            <a:off x="5217043" y="4727785"/>
            <a:ext cx="3727856" cy="994738"/>
            <a:chOff x="5320279" y="4727785"/>
            <a:chExt cx="3727856" cy="994738"/>
          </a:xfrm>
        </p:grpSpPr>
        <p:sp>
          <p:nvSpPr>
            <p:cNvPr id="293" name="Rektangel 292"/>
            <p:cNvSpPr/>
            <p:nvPr/>
          </p:nvSpPr>
          <p:spPr bwMode="auto">
            <a:xfrm>
              <a:off x="5320279" y="4768674"/>
              <a:ext cx="3727856" cy="9538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294" name="Gruppe 65"/>
            <p:cNvGrpSpPr/>
            <p:nvPr/>
          </p:nvGrpSpPr>
          <p:grpSpPr>
            <a:xfrm>
              <a:off x="7410971" y="4968600"/>
              <a:ext cx="802727" cy="671020"/>
              <a:chOff x="-1375558" y="2327435"/>
              <a:chExt cx="668685" cy="671020"/>
            </a:xfrm>
          </p:grpSpPr>
          <p:grpSp>
            <p:nvGrpSpPr>
              <p:cNvPr id="317" name="Gruppe 66"/>
              <p:cNvGrpSpPr/>
              <p:nvPr/>
            </p:nvGrpSpPr>
            <p:grpSpPr>
              <a:xfrm>
                <a:off x="-1375558" y="2327435"/>
                <a:ext cx="668685" cy="671020"/>
                <a:chOff x="-1375558" y="2327435"/>
                <a:chExt cx="668685" cy="671020"/>
              </a:xfrm>
            </p:grpSpPr>
            <p:sp>
              <p:nvSpPr>
                <p:cNvPr id="321" name="Rektangel 320"/>
                <p:cNvSpPr/>
                <p:nvPr/>
              </p:nvSpPr>
              <p:spPr bwMode="auto">
                <a:xfrm>
                  <a:off x="-1375558" y="2363455"/>
                  <a:ext cx="668685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22" name="Tekstboks 72"/>
                <p:cNvSpPr txBox="1"/>
                <p:nvPr/>
              </p:nvSpPr>
              <p:spPr>
                <a:xfrm>
                  <a:off x="-1212754" y="2327435"/>
                  <a:ext cx="3497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200" dirty="0" smtClean="0"/>
                    <a:t>DS</a:t>
                  </a:r>
                  <a:endParaRPr lang="da-DK" sz="1400" dirty="0"/>
                </a:p>
              </p:txBody>
            </p:sp>
          </p:grpSp>
          <p:grpSp>
            <p:nvGrpSpPr>
              <p:cNvPr id="318" name="Gruppe 67"/>
              <p:cNvGrpSpPr/>
              <p:nvPr/>
            </p:nvGrpSpPr>
            <p:grpSpPr>
              <a:xfrm>
                <a:off x="-1313521" y="2610242"/>
                <a:ext cx="569387" cy="330200"/>
                <a:chOff x="1765958" y="5634566"/>
                <a:chExt cx="569387" cy="330200"/>
              </a:xfrm>
            </p:grpSpPr>
            <p:sp>
              <p:nvSpPr>
                <p:cNvPr id="319" name="Magnetpladelager 318"/>
                <p:cNvSpPr/>
                <p:nvPr/>
              </p:nvSpPr>
              <p:spPr bwMode="auto">
                <a:xfrm>
                  <a:off x="1807753" y="5634566"/>
                  <a:ext cx="47607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20" name="Tekstboks 70"/>
                <p:cNvSpPr txBox="1"/>
                <p:nvPr/>
              </p:nvSpPr>
              <p:spPr>
                <a:xfrm>
                  <a:off x="1765958" y="5732731"/>
                  <a:ext cx="569387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Stednavne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295" name="Gruppe 92"/>
            <p:cNvGrpSpPr/>
            <p:nvPr/>
          </p:nvGrpSpPr>
          <p:grpSpPr>
            <a:xfrm>
              <a:off x="5418812" y="4964971"/>
              <a:ext cx="895451" cy="664661"/>
              <a:chOff x="-1305484" y="2309679"/>
              <a:chExt cx="895451" cy="664661"/>
            </a:xfrm>
          </p:grpSpPr>
          <p:grpSp>
            <p:nvGrpSpPr>
              <p:cNvPr id="311" name="Gruppe 93"/>
              <p:cNvGrpSpPr/>
              <p:nvPr/>
            </p:nvGrpSpPr>
            <p:grpSpPr>
              <a:xfrm>
                <a:off x="-1305484" y="2309679"/>
                <a:ext cx="895451" cy="664661"/>
                <a:chOff x="-1305484" y="2309679"/>
                <a:chExt cx="895451" cy="664661"/>
              </a:xfrm>
            </p:grpSpPr>
            <p:sp>
              <p:nvSpPr>
                <p:cNvPr id="315" name="Rektangel 314"/>
                <p:cNvSpPr/>
                <p:nvPr/>
              </p:nvSpPr>
              <p:spPr bwMode="auto">
                <a:xfrm>
                  <a:off x="-1305484" y="2339340"/>
                  <a:ext cx="895451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16" name="Tekstboks 98"/>
                <p:cNvSpPr txBox="1"/>
                <p:nvPr/>
              </p:nvSpPr>
              <p:spPr>
                <a:xfrm>
                  <a:off x="-1146285" y="2309679"/>
                  <a:ext cx="5541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DAGI</a:t>
                  </a:r>
                  <a:endParaRPr lang="da-DK" sz="1400" dirty="0"/>
                </a:p>
              </p:txBody>
            </p:sp>
          </p:grpSp>
          <p:grpSp>
            <p:nvGrpSpPr>
              <p:cNvPr id="312" name="Gruppe 94"/>
              <p:cNvGrpSpPr/>
              <p:nvPr/>
            </p:nvGrpSpPr>
            <p:grpSpPr>
              <a:xfrm>
                <a:off x="-1182946" y="2592486"/>
                <a:ext cx="626533" cy="362812"/>
                <a:chOff x="1896533" y="5616810"/>
                <a:chExt cx="626533" cy="362812"/>
              </a:xfrm>
            </p:grpSpPr>
            <p:sp>
              <p:nvSpPr>
                <p:cNvPr id="313" name="Magnetpladelager 312"/>
                <p:cNvSpPr/>
                <p:nvPr/>
              </p:nvSpPr>
              <p:spPr bwMode="auto">
                <a:xfrm>
                  <a:off x="1896533" y="5616810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14" name="Tekstboks 96"/>
                <p:cNvSpPr txBox="1"/>
                <p:nvPr/>
              </p:nvSpPr>
              <p:spPr>
                <a:xfrm>
                  <a:off x="1950854" y="5671845"/>
                  <a:ext cx="51969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Admin.</a:t>
                  </a:r>
                  <a:br>
                    <a:rPr lang="da-DK" sz="700" dirty="0" smtClean="0">
                      <a:solidFill>
                        <a:schemeClr val="tx2"/>
                      </a:solidFill>
                    </a:rPr>
                  </a:br>
                  <a:r>
                    <a:rPr lang="da-DK" sz="700" dirty="0" smtClean="0">
                      <a:solidFill>
                        <a:schemeClr val="tx2"/>
                      </a:solidFill>
                    </a:rPr>
                    <a:t>inddeling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grpSp>
          <p:nvGrpSpPr>
            <p:cNvPr id="296" name="Gruppe 102"/>
            <p:cNvGrpSpPr/>
            <p:nvPr/>
          </p:nvGrpSpPr>
          <p:grpSpPr>
            <a:xfrm>
              <a:off x="6419880" y="4950253"/>
              <a:ext cx="895451" cy="688776"/>
              <a:chOff x="-1375558" y="2309679"/>
              <a:chExt cx="895451" cy="688776"/>
            </a:xfrm>
          </p:grpSpPr>
          <p:grpSp>
            <p:nvGrpSpPr>
              <p:cNvPr id="305" name="Gruppe 103"/>
              <p:cNvGrpSpPr/>
              <p:nvPr/>
            </p:nvGrpSpPr>
            <p:grpSpPr>
              <a:xfrm>
                <a:off x="-1375558" y="2309679"/>
                <a:ext cx="895451" cy="688776"/>
                <a:chOff x="-1375558" y="2309679"/>
                <a:chExt cx="895451" cy="688776"/>
              </a:xfrm>
            </p:grpSpPr>
            <p:sp>
              <p:nvSpPr>
                <p:cNvPr id="309" name="Rektangel 308"/>
                <p:cNvSpPr/>
                <p:nvPr/>
              </p:nvSpPr>
              <p:spPr bwMode="auto">
                <a:xfrm>
                  <a:off x="-1375558" y="2363455"/>
                  <a:ext cx="895451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10" name="Tekstboks 108"/>
                <p:cNvSpPr txBox="1"/>
                <p:nvPr/>
              </p:nvSpPr>
              <p:spPr>
                <a:xfrm>
                  <a:off x="-1169768" y="2309679"/>
                  <a:ext cx="49462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400" dirty="0" smtClean="0"/>
                    <a:t>DAR</a:t>
                  </a:r>
                  <a:endParaRPr lang="da-DK" sz="1400" dirty="0"/>
                </a:p>
              </p:txBody>
            </p:sp>
          </p:grpSp>
          <p:grpSp>
            <p:nvGrpSpPr>
              <p:cNvPr id="306" name="Gruppe 104"/>
              <p:cNvGrpSpPr/>
              <p:nvPr/>
            </p:nvGrpSpPr>
            <p:grpSpPr>
              <a:xfrm>
                <a:off x="-1242068" y="2610242"/>
                <a:ext cx="632387" cy="371690"/>
                <a:chOff x="1837411" y="5634566"/>
                <a:chExt cx="632387" cy="371690"/>
              </a:xfrm>
            </p:grpSpPr>
            <p:sp>
              <p:nvSpPr>
                <p:cNvPr id="307" name="Magnetpladelager 306"/>
                <p:cNvSpPr/>
                <p:nvPr/>
              </p:nvSpPr>
              <p:spPr bwMode="auto">
                <a:xfrm>
                  <a:off x="1843265" y="5634566"/>
                  <a:ext cx="62653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08" name="Tekstboks 106"/>
                <p:cNvSpPr txBox="1"/>
                <p:nvPr/>
              </p:nvSpPr>
              <p:spPr>
                <a:xfrm>
                  <a:off x="1837411" y="5698479"/>
                  <a:ext cx="62228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Adresser</a:t>
                  </a:r>
                  <a:br>
                    <a:rPr lang="da-DK" sz="700" dirty="0" smtClean="0">
                      <a:solidFill>
                        <a:schemeClr val="tx2"/>
                      </a:solidFill>
                    </a:rPr>
                  </a:br>
                  <a:r>
                    <a:rPr lang="da-DK" sz="700" dirty="0" smtClean="0">
                      <a:solidFill>
                        <a:schemeClr val="tx2"/>
                      </a:solidFill>
                    </a:rPr>
                    <a:t>og vejnavne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297" name="Tekstboks 211"/>
            <p:cNvSpPr txBox="1"/>
            <p:nvPr/>
          </p:nvSpPr>
          <p:spPr>
            <a:xfrm>
              <a:off x="6636726" y="4727785"/>
              <a:ext cx="4555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dirty="0" smtClean="0"/>
                <a:t>GD2</a:t>
              </a:r>
              <a:endParaRPr lang="da-DK" sz="1200" dirty="0"/>
            </a:p>
          </p:txBody>
        </p:sp>
        <p:grpSp>
          <p:nvGrpSpPr>
            <p:cNvPr id="298" name="Gruppe 84"/>
            <p:cNvGrpSpPr/>
            <p:nvPr/>
          </p:nvGrpSpPr>
          <p:grpSpPr>
            <a:xfrm>
              <a:off x="8289576" y="4971862"/>
              <a:ext cx="668685" cy="671020"/>
              <a:chOff x="-1375558" y="2327435"/>
              <a:chExt cx="668685" cy="671020"/>
            </a:xfrm>
          </p:grpSpPr>
          <p:grpSp>
            <p:nvGrpSpPr>
              <p:cNvPr id="299" name="Gruppe 85"/>
              <p:cNvGrpSpPr/>
              <p:nvPr/>
            </p:nvGrpSpPr>
            <p:grpSpPr>
              <a:xfrm>
                <a:off x="-1375558" y="2327435"/>
                <a:ext cx="668685" cy="671020"/>
                <a:chOff x="-1375558" y="2327435"/>
                <a:chExt cx="668685" cy="671020"/>
              </a:xfrm>
            </p:grpSpPr>
            <p:sp>
              <p:nvSpPr>
                <p:cNvPr id="303" name="Rektangel 302"/>
                <p:cNvSpPr/>
                <p:nvPr/>
              </p:nvSpPr>
              <p:spPr bwMode="auto">
                <a:xfrm>
                  <a:off x="-1375558" y="2363455"/>
                  <a:ext cx="668685" cy="635000"/>
                </a:xfrm>
                <a:prstGeom prst="rect">
                  <a:avLst/>
                </a:prstGeom>
                <a:solidFill>
                  <a:srgbClr val="DAFDC3"/>
                </a:solidFill>
                <a:ln w="28575" cap="flat" cmpd="sng" algn="ctr">
                  <a:solidFill>
                    <a:srgbClr val="72B163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04" name="Tekstboks 90"/>
                <p:cNvSpPr txBox="1"/>
                <p:nvPr/>
              </p:nvSpPr>
              <p:spPr>
                <a:xfrm>
                  <a:off x="-1251706" y="2327435"/>
                  <a:ext cx="42768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200" dirty="0" smtClean="0"/>
                    <a:t>FOT</a:t>
                  </a:r>
                  <a:endParaRPr lang="da-DK" sz="1400" dirty="0"/>
                </a:p>
              </p:txBody>
            </p:sp>
          </p:grpSp>
          <p:grpSp>
            <p:nvGrpSpPr>
              <p:cNvPr id="300" name="Gruppe 86"/>
              <p:cNvGrpSpPr/>
              <p:nvPr/>
            </p:nvGrpSpPr>
            <p:grpSpPr>
              <a:xfrm>
                <a:off x="-1297490" y="2610242"/>
                <a:ext cx="537327" cy="379308"/>
                <a:chOff x="1781989" y="5634566"/>
                <a:chExt cx="537327" cy="379308"/>
              </a:xfrm>
            </p:grpSpPr>
            <p:sp>
              <p:nvSpPr>
                <p:cNvPr id="301" name="Magnetpladelager 300"/>
                <p:cNvSpPr/>
                <p:nvPr/>
              </p:nvSpPr>
              <p:spPr bwMode="auto">
                <a:xfrm>
                  <a:off x="1807753" y="5634566"/>
                  <a:ext cx="476073" cy="330200"/>
                </a:xfrm>
                <a:prstGeom prst="flowChartMagneticDisk">
                  <a:avLst/>
                </a:prstGeom>
                <a:solidFill>
                  <a:srgbClr val="00B0F0"/>
                </a:solidFill>
                <a:ln w="12700">
                  <a:solidFill>
                    <a:srgbClr val="0070C0"/>
                  </a:solidFill>
                </a:ln>
                <a:effectLst/>
                <a:extLst/>
              </p:spPr>
              <p:txBody>
                <a:bodyPr vert="horz" wrap="squar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302" name="Tekstboks 88"/>
                <p:cNvSpPr txBox="1"/>
                <p:nvPr/>
              </p:nvSpPr>
              <p:spPr>
                <a:xfrm>
                  <a:off x="1781989" y="5706097"/>
                  <a:ext cx="53732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700" dirty="0" smtClean="0">
                      <a:solidFill>
                        <a:schemeClr val="tx2"/>
                      </a:solidFill>
                    </a:rPr>
                    <a:t>Vejmidte </a:t>
                  </a:r>
                  <a:br>
                    <a:rPr lang="da-DK" sz="700" dirty="0" smtClean="0">
                      <a:solidFill>
                        <a:schemeClr val="tx2"/>
                      </a:solidFill>
                    </a:rPr>
                  </a:br>
                  <a:r>
                    <a:rPr lang="da-DK" sz="700" dirty="0" smtClean="0">
                      <a:solidFill>
                        <a:schemeClr val="tx2"/>
                      </a:solidFill>
                    </a:rPr>
                    <a:t>mv.</a:t>
                  </a:r>
                  <a:endParaRPr lang="da-DK" sz="700" dirty="0">
                    <a:solidFill>
                      <a:schemeClr val="tx2"/>
                    </a:solidFill>
                  </a:endParaRPr>
                </a:p>
              </p:txBody>
            </p:sp>
          </p:grpSp>
        </p:grpSp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34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48031" y="1149710"/>
            <a:ext cx="8229600" cy="576262"/>
          </a:xfrm>
        </p:spPr>
        <p:txBody>
          <a:bodyPr/>
          <a:lstStyle/>
          <a:p>
            <a:r>
              <a:rPr lang="da-DK" sz="2400" dirty="0" smtClean="0"/>
              <a:t>Nuværende systemsammenhænge </a:t>
            </a:r>
            <a:br>
              <a:rPr lang="da-DK" sz="2400" dirty="0" smtClean="0"/>
            </a:br>
            <a:r>
              <a:rPr lang="da-DK" sz="2400" dirty="0" smtClean="0"/>
              <a:t>på ejendomsdataområdet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pic>
        <p:nvPicPr>
          <p:cNvPr id="8" name="Billed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926" y="1933290"/>
            <a:ext cx="6586537" cy="45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ktangel 309"/>
          <p:cNvSpPr/>
          <p:nvPr/>
        </p:nvSpPr>
        <p:spPr bwMode="auto">
          <a:xfrm>
            <a:off x="522720" y="1844824"/>
            <a:ext cx="7020000" cy="43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1D1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108000" tIns="72000" rIns="288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cxnSp>
        <p:nvCxnSpPr>
          <p:cNvPr id="323" name="Lige forbindelse 322"/>
          <p:cNvCxnSpPr/>
          <p:nvPr/>
        </p:nvCxnSpPr>
        <p:spPr bwMode="auto">
          <a:xfrm flipV="1">
            <a:off x="4689737" y="3861048"/>
            <a:ext cx="1296144" cy="100242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07" name="Rektangel 206"/>
          <p:cNvSpPr>
            <a:spLocks/>
          </p:cNvSpPr>
          <p:nvPr/>
        </p:nvSpPr>
        <p:spPr bwMode="auto">
          <a:xfrm>
            <a:off x="648344" y="2708920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Tinglysning</a:t>
            </a:r>
          </a:p>
        </p:txBody>
      </p:sp>
      <p:sp>
        <p:nvSpPr>
          <p:cNvPr id="208" name="Tekstboks 207"/>
          <p:cNvSpPr txBox="1"/>
          <p:nvPr/>
        </p:nvSpPr>
        <p:spPr>
          <a:xfrm>
            <a:off x="714588" y="3470739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/>
              <a:t>S</a:t>
            </a:r>
            <a:r>
              <a:rPr lang="da-DK" sz="1000" dirty="0" smtClean="0"/>
              <a:t>FE</a:t>
            </a:r>
            <a:endParaRPr lang="da-DK" sz="1000" dirty="0"/>
          </a:p>
        </p:txBody>
      </p:sp>
      <p:sp>
        <p:nvSpPr>
          <p:cNvPr id="209" name="Tekstboks 208"/>
          <p:cNvSpPr txBox="1"/>
          <p:nvPr/>
        </p:nvSpPr>
        <p:spPr>
          <a:xfrm>
            <a:off x="1475164" y="3470739"/>
            <a:ext cx="62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Tinglyse</a:t>
            </a:r>
          </a:p>
          <a:p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210" name="Tekstboks 209"/>
          <p:cNvSpPr txBox="1"/>
          <p:nvPr/>
        </p:nvSpPr>
        <p:spPr>
          <a:xfrm>
            <a:off x="981133" y="3470739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Ejer-</a:t>
            </a:r>
          </a:p>
          <a:p>
            <a:r>
              <a:rPr lang="da-DK" sz="1000" dirty="0" smtClean="0"/>
              <a:t>lejlighed</a:t>
            </a:r>
            <a:endParaRPr lang="da-DK" sz="1000" dirty="0"/>
          </a:p>
        </p:txBody>
      </p:sp>
      <p:sp>
        <p:nvSpPr>
          <p:cNvPr id="211" name="Tekstboks 210"/>
          <p:cNvSpPr txBox="1"/>
          <p:nvPr/>
        </p:nvSpPr>
        <p:spPr>
          <a:xfrm>
            <a:off x="672390" y="2966755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Tinglyste ejendomme</a:t>
            </a:r>
            <a:endParaRPr lang="da-DK" sz="1000" dirty="0"/>
          </a:p>
        </p:txBody>
      </p:sp>
      <p:sp>
        <p:nvSpPr>
          <p:cNvPr id="212" name="Magnetpladelager 211"/>
          <p:cNvSpPr>
            <a:spLocks/>
          </p:cNvSpPr>
          <p:nvPr/>
        </p:nvSpPr>
        <p:spPr bwMode="auto">
          <a:xfrm>
            <a:off x="1584488" y="3213008"/>
            <a:ext cx="360000" cy="288000"/>
          </a:xfrm>
          <a:prstGeom prst="flowChartMagneticDisk">
            <a:avLst/>
          </a:prstGeom>
          <a:solidFill>
            <a:srgbClr val="33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3" name="Magnetpladelager 212"/>
          <p:cNvSpPr>
            <a:spLocks/>
          </p:cNvSpPr>
          <p:nvPr/>
        </p:nvSpPr>
        <p:spPr bwMode="auto">
          <a:xfrm>
            <a:off x="1152440" y="321300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4" name="Magnetpladelager 213"/>
          <p:cNvSpPr>
            <a:spLocks/>
          </p:cNvSpPr>
          <p:nvPr/>
        </p:nvSpPr>
        <p:spPr bwMode="auto">
          <a:xfrm>
            <a:off x="720392" y="321300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15" name="Rektangel 214"/>
          <p:cNvSpPr>
            <a:spLocks/>
          </p:cNvSpPr>
          <p:nvPr/>
        </p:nvSpPr>
        <p:spPr bwMode="auto">
          <a:xfrm>
            <a:off x="3321585" y="2708920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Matriklen</a:t>
            </a:r>
          </a:p>
        </p:txBody>
      </p:sp>
      <p:sp>
        <p:nvSpPr>
          <p:cNvPr id="216" name="Tekstboks 215"/>
          <p:cNvSpPr txBox="1"/>
          <p:nvPr/>
        </p:nvSpPr>
        <p:spPr>
          <a:xfrm>
            <a:off x="3387828" y="3470739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219" name="Tekstboks 218"/>
          <p:cNvSpPr txBox="1"/>
          <p:nvPr/>
        </p:nvSpPr>
        <p:spPr>
          <a:xfrm>
            <a:off x="3339218" y="2966755"/>
            <a:ext cx="1319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Samlet Fast Ejendom</a:t>
            </a:r>
            <a:endParaRPr lang="da-DK" sz="1000" dirty="0"/>
          </a:p>
        </p:txBody>
      </p:sp>
      <p:sp>
        <p:nvSpPr>
          <p:cNvPr id="222" name="Magnetpladelager 221"/>
          <p:cNvSpPr>
            <a:spLocks/>
          </p:cNvSpPr>
          <p:nvPr/>
        </p:nvSpPr>
        <p:spPr bwMode="auto">
          <a:xfrm>
            <a:off x="3393633" y="321300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56" name="Lige forbindelse 255"/>
          <p:cNvCxnSpPr/>
          <p:nvPr/>
        </p:nvCxnSpPr>
        <p:spPr bwMode="auto">
          <a:xfrm flipH="1">
            <a:off x="2016344" y="3140968"/>
            <a:ext cx="130524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67" name="Rektangel 266"/>
          <p:cNvSpPr>
            <a:spLocks/>
          </p:cNvSpPr>
          <p:nvPr/>
        </p:nvSpPr>
        <p:spPr bwMode="auto">
          <a:xfrm>
            <a:off x="5985881" y="4869160"/>
            <a:ext cx="1368000" cy="1116000"/>
          </a:xfrm>
          <a:prstGeom prst="rect">
            <a:avLst/>
          </a:prstGeom>
          <a:solidFill>
            <a:srgbClr val="BEBEBE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OIS</a:t>
            </a:r>
          </a:p>
        </p:txBody>
      </p:sp>
      <p:sp>
        <p:nvSpPr>
          <p:cNvPr id="268" name="Tekstboks 267"/>
          <p:cNvSpPr txBox="1"/>
          <p:nvPr/>
        </p:nvSpPr>
        <p:spPr>
          <a:xfrm>
            <a:off x="6047313" y="5630979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ESR</a:t>
            </a:r>
            <a:endParaRPr lang="da-DK" sz="1000" dirty="0"/>
          </a:p>
        </p:txBody>
      </p:sp>
      <p:sp>
        <p:nvSpPr>
          <p:cNvPr id="269" name="Tekstboks 268"/>
          <p:cNvSpPr txBox="1"/>
          <p:nvPr/>
        </p:nvSpPr>
        <p:spPr>
          <a:xfrm>
            <a:off x="6926512" y="5630978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BBR</a:t>
            </a:r>
            <a:endParaRPr lang="da-DK" sz="1000" dirty="0"/>
          </a:p>
        </p:txBody>
      </p:sp>
      <p:sp>
        <p:nvSpPr>
          <p:cNvPr id="270" name="Tekstboks 269"/>
          <p:cNvSpPr txBox="1"/>
          <p:nvPr/>
        </p:nvSpPr>
        <p:spPr>
          <a:xfrm>
            <a:off x="6363428" y="5630979"/>
            <a:ext cx="6222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Matrikel</a:t>
            </a:r>
            <a:endParaRPr lang="da-DK" sz="1000" dirty="0"/>
          </a:p>
        </p:txBody>
      </p:sp>
      <p:sp>
        <p:nvSpPr>
          <p:cNvPr id="271" name="Tekstboks 270"/>
          <p:cNvSpPr txBox="1"/>
          <p:nvPr/>
        </p:nvSpPr>
        <p:spPr>
          <a:xfrm>
            <a:off x="5932181" y="5126995"/>
            <a:ext cx="1462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Ejendomme &amp; Adresser</a:t>
            </a:r>
            <a:endParaRPr lang="da-DK" sz="1000" dirty="0"/>
          </a:p>
        </p:txBody>
      </p:sp>
      <p:sp>
        <p:nvSpPr>
          <p:cNvPr id="272" name="Magnetpladelager 271"/>
          <p:cNvSpPr>
            <a:spLocks/>
          </p:cNvSpPr>
          <p:nvPr/>
        </p:nvSpPr>
        <p:spPr bwMode="auto">
          <a:xfrm>
            <a:off x="6922025" y="537324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3" name="Magnetpladelager 272"/>
          <p:cNvSpPr>
            <a:spLocks/>
          </p:cNvSpPr>
          <p:nvPr/>
        </p:nvSpPr>
        <p:spPr bwMode="auto">
          <a:xfrm>
            <a:off x="6489977" y="537324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4" name="Magnetpladelager 273"/>
          <p:cNvSpPr>
            <a:spLocks/>
          </p:cNvSpPr>
          <p:nvPr/>
        </p:nvSpPr>
        <p:spPr bwMode="auto">
          <a:xfrm>
            <a:off x="6057929" y="537324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5" name="Rektangel 274"/>
          <p:cNvSpPr>
            <a:spLocks/>
          </p:cNvSpPr>
          <p:nvPr/>
        </p:nvSpPr>
        <p:spPr bwMode="auto">
          <a:xfrm>
            <a:off x="5985881" y="2708920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BBR 1.6</a:t>
            </a:r>
          </a:p>
        </p:txBody>
      </p:sp>
      <p:sp>
        <p:nvSpPr>
          <p:cNvPr id="276" name="Tekstboks 275"/>
          <p:cNvSpPr txBox="1"/>
          <p:nvPr/>
        </p:nvSpPr>
        <p:spPr>
          <a:xfrm>
            <a:off x="6034529" y="3470739"/>
            <a:ext cx="73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Bygning,</a:t>
            </a:r>
          </a:p>
          <a:p>
            <a:r>
              <a:rPr lang="da-DK" sz="1000" dirty="0" smtClean="0"/>
              <a:t>Enhed mv.</a:t>
            </a:r>
            <a:endParaRPr lang="da-DK" sz="1000" dirty="0"/>
          </a:p>
        </p:txBody>
      </p:sp>
      <p:sp>
        <p:nvSpPr>
          <p:cNvPr id="277" name="Tekstboks 276"/>
          <p:cNvSpPr txBox="1"/>
          <p:nvPr/>
        </p:nvSpPr>
        <p:spPr>
          <a:xfrm>
            <a:off x="6625008" y="3470738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Adresser</a:t>
            </a:r>
            <a:endParaRPr lang="da-DK" sz="1000" dirty="0"/>
          </a:p>
        </p:txBody>
      </p:sp>
      <p:sp>
        <p:nvSpPr>
          <p:cNvPr id="279" name="Tekstboks 278"/>
          <p:cNvSpPr txBox="1"/>
          <p:nvPr/>
        </p:nvSpPr>
        <p:spPr>
          <a:xfrm>
            <a:off x="6054009" y="2966755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Bygninger &amp; Boliger</a:t>
            </a:r>
            <a:endParaRPr lang="da-DK" sz="1000" dirty="0"/>
          </a:p>
        </p:txBody>
      </p:sp>
      <p:sp>
        <p:nvSpPr>
          <p:cNvPr id="280" name="Magnetpladelager 279"/>
          <p:cNvSpPr>
            <a:spLocks/>
          </p:cNvSpPr>
          <p:nvPr/>
        </p:nvSpPr>
        <p:spPr bwMode="auto">
          <a:xfrm>
            <a:off x="6778009" y="321300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82" name="Magnetpladelager 281"/>
          <p:cNvSpPr>
            <a:spLocks/>
          </p:cNvSpPr>
          <p:nvPr/>
        </p:nvSpPr>
        <p:spPr bwMode="auto">
          <a:xfrm>
            <a:off x="6193000" y="321300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86" name="Tekstboks 285"/>
          <p:cNvSpPr txBox="1"/>
          <p:nvPr/>
        </p:nvSpPr>
        <p:spPr>
          <a:xfrm>
            <a:off x="1252637" y="4819218"/>
            <a:ext cx="10518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Ejerlejligheder</a:t>
            </a:r>
          </a:p>
          <a:p>
            <a:pPr algn="l"/>
            <a:endParaRPr lang="da-DK" sz="1000" dirty="0" smtClean="0"/>
          </a:p>
          <a:p>
            <a:pPr algn="l"/>
            <a:r>
              <a:rPr lang="da-DK" sz="1000" dirty="0" smtClean="0"/>
              <a:t>Tinglyst ejerskab</a:t>
            </a:r>
            <a:endParaRPr lang="da-DK" sz="1000" dirty="0"/>
          </a:p>
        </p:txBody>
      </p:sp>
      <p:cxnSp>
        <p:nvCxnSpPr>
          <p:cNvPr id="287" name="Lige forbindelse 286"/>
          <p:cNvCxnSpPr>
            <a:stCxn id="215" idx="2"/>
          </p:cNvCxnSpPr>
          <p:nvPr/>
        </p:nvCxnSpPr>
        <p:spPr bwMode="auto">
          <a:xfrm>
            <a:off x="4005585" y="3824920"/>
            <a:ext cx="0" cy="103855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Lige forbindelse 294"/>
          <p:cNvCxnSpPr>
            <a:stCxn id="275" idx="2"/>
            <a:endCxn id="267" idx="0"/>
          </p:cNvCxnSpPr>
          <p:nvPr/>
        </p:nvCxnSpPr>
        <p:spPr bwMode="auto">
          <a:xfrm>
            <a:off x="6669881" y="3824920"/>
            <a:ext cx="0" cy="104424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98" name="Rektangel 297"/>
          <p:cNvSpPr/>
          <p:nvPr/>
        </p:nvSpPr>
        <p:spPr bwMode="auto">
          <a:xfrm rot="3034180">
            <a:off x="5279810" y="4315103"/>
            <a:ext cx="108000" cy="1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92" name="Lige forbindelse 291"/>
          <p:cNvCxnSpPr/>
          <p:nvPr/>
        </p:nvCxnSpPr>
        <p:spPr bwMode="auto">
          <a:xfrm>
            <a:off x="4689737" y="3861048"/>
            <a:ext cx="1296144" cy="10081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Lige forbindelse 325"/>
          <p:cNvCxnSpPr>
            <a:stCxn id="296" idx="3"/>
            <a:endCxn id="267" idx="1"/>
          </p:cNvCxnSpPr>
          <p:nvPr/>
        </p:nvCxnSpPr>
        <p:spPr bwMode="auto">
          <a:xfrm>
            <a:off x="4680592" y="5421470"/>
            <a:ext cx="1305289" cy="569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Vinklet forbindelse 332"/>
          <p:cNvCxnSpPr>
            <a:stCxn id="210" idx="2"/>
            <a:endCxn id="296" idx="1"/>
          </p:cNvCxnSpPr>
          <p:nvPr/>
        </p:nvCxnSpPr>
        <p:spPr bwMode="auto">
          <a:xfrm rot="16200000" flipH="1">
            <a:off x="1311925" y="3852802"/>
            <a:ext cx="1550621" cy="1586713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8" name="Tekstboks 107"/>
          <p:cNvSpPr txBox="1"/>
          <p:nvPr/>
        </p:nvSpPr>
        <p:spPr>
          <a:xfrm>
            <a:off x="2515196" y="2894747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31" name="Tekstboks 130"/>
          <p:cNvSpPr txBox="1"/>
          <p:nvPr/>
        </p:nvSpPr>
        <p:spPr>
          <a:xfrm>
            <a:off x="3666915" y="4190891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32" name="Tekstboks 131"/>
          <p:cNvSpPr txBox="1"/>
          <p:nvPr/>
        </p:nvSpPr>
        <p:spPr>
          <a:xfrm>
            <a:off x="5611131" y="4406915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35" name="Tekstboks 134"/>
          <p:cNvSpPr txBox="1"/>
          <p:nvPr/>
        </p:nvSpPr>
        <p:spPr>
          <a:xfrm>
            <a:off x="6701963" y="4406915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Adresser</a:t>
            </a:r>
            <a:endParaRPr lang="da-DK" sz="1000" dirty="0"/>
          </a:p>
        </p:txBody>
      </p:sp>
      <p:sp>
        <p:nvSpPr>
          <p:cNvPr id="136" name="Tekstboks 135"/>
          <p:cNvSpPr txBox="1"/>
          <p:nvPr/>
        </p:nvSpPr>
        <p:spPr>
          <a:xfrm>
            <a:off x="6682601" y="4005064"/>
            <a:ext cx="73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Bygning,</a:t>
            </a:r>
          </a:p>
          <a:p>
            <a:pPr algn="l"/>
            <a:r>
              <a:rPr lang="da-DK" sz="1000" dirty="0" smtClean="0"/>
              <a:t>Enhed mv.</a:t>
            </a:r>
            <a:endParaRPr lang="da-DK" sz="1000" dirty="0"/>
          </a:p>
        </p:txBody>
      </p:sp>
      <p:sp>
        <p:nvSpPr>
          <p:cNvPr id="138" name="Tekstboks 137"/>
          <p:cNvSpPr txBox="1"/>
          <p:nvPr/>
        </p:nvSpPr>
        <p:spPr>
          <a:xfrm>
            <a:off x="4248744" y="4406915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Ejendomme</a:t>
            </a:r>
            <a:endParaRPr lang="da-DK" sz="1000" dirty="0"/>
          </a:p>
        </p:txBody>
      </p:sp>
      <p:sp>
        <p:nvSpPr>
          <p:cNvPr id="296" name="Rektangel 295"/>
          <p:cNvSpPr>
            <a:spLocks/>
          </p:cNvSpPr>
          <p:nvPr/>
        </p:nvSpPr>
        <p:spPr bwMode="auto">
          <a:xfrm>
            <a:off x="2880592" y="4863470"/>
            <a:ext cx="1800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ESR</a:t>
            </a:r>
          </a:p>
        </p:txBody>
      </p:sp>
      <p:sp>
        <p:nvSpPr>
          <p:cNvPr id="297" name="Tekstboks 296"/>
          <p:cNvSpPr txBox="1"/>
          <p:nvPr/>
        </p:nvSpPr>
        <p:spPr>
          <a:xfrm>
            <a:off x="2808175" y="5625289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Aktuelt</a:t>
            </a:r>
          </a:p>
          <a:p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299" name="Tekstboks 298"/>
          <p:cNvSpPr txBox="1"/>
          <p:nvPr/>
        </p:nvSpPr>
        <p:spPr>
          <a:xfrm>
            <a:off x="4229355" y="5625288"/>
            <a:ext cx="460382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BPFG</a:t>
            </a:r>
            <a:endParaRPr lang="da-DK" sz="1000" dirty="0"/>
          </a:p>
        </p:txBody>
      </p:sp>
      <p:sp>
        <p:nvSpPr>
          <p:cNvPr id="300" name="Tekstboks 299"/>
          <p:cNvSpPr txBox="1"/>
          <p:nvPr/>
        </p:nvSpPr>
        <p:spPr>
          <a:xfrm>
            <a:off x="3672680" y="5625289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Ejer-</a:t>
            </a:r>
          </a:p>
          <a:p>
            <a:r>
              <a:rPr lang="da-DK" sz="1000" dirty="0" smtClean="0"/>
              <a:t>lejlighed</a:t>
            </a:r>
            <a:endParaRPr lang="da-DK" sz="1000" dirty="0"/>
          </a:p>
        </p:txBody>
      </p:sp>
      <p:sp>
        <p:nvSpPr>
          <p:cNvPr id="302" name="Tekstboks 301"/>
          <p:cNvSpPr txBox="1"/>
          <p:nvPr/>
        </p:nvSpPr>
        <p:spPr>
          <a:xfrm>
            <a:off x="3024608" y="5121305"/>
            <a:ext cx="1564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ESR Ejendomme/Matrikler</a:t>
            </a:r>
            <a:endParaRPr lang="da-DK" sz="1000" dirty="0"/>
          </a:p>
        </p:txBody>
      </p:sp>
      <p:sp>
        <p:nvSpPr>
          <p:cNvPr id="303" name="Magnetpladelager 302"/>
          <p:cNvSpPr>
            <a:spLocks/>
          </p:cNvSpPr>
          <p:nvPr/>
        </p:nvSpPr>
        <p:spPr bwMode="auto">
          <a:xfrm>
            <a:off x="4257729" y="536755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5" name="Magnetpladelager 304"/>
          <p:cNvSpPr>
            <a:spLocks/>
          </p:cNvSpPr>
          <p:nvPr/>
        </p:nvSpPr>
        <p:spPr bwMode="auto">
          <a:xfrm>
            <a:off x="3825681" y="536755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306" name="Magnetpladelager 305"/>
          <p:cNvSpPr>
            <a:spLocks/>
          </p:cNvSpPr>
          <p:nvPr/>
        </p:nvSpPr>
        <p:spPr bwMode="auto">
          <a:xfrm>
            <a:off x="2952600" y="536755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7" name="Magnetpladelager 306"/>
          <p:cNvSpPr>
            <a:spLocks/>
          </p:cNvSpPr>
          <p:nvPr/>
        </p:nvSpPr>
        <p:spPr bwMode="auto">
          <a:xfrm>
            <a:off x="3393633" y="5367558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308" name="Tekstboks 307"/>
          <p:cNvSpPr txBox="1"/>
          <p:nvPr/>
        </p:nvSpPr>
        <p:spPr>
          <a:xfrm>
            <a:off x="3387827" y="5625289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56" name="Tekstboks 55"/>
          <p:cNvSpPr txBox="1"/>
          <p:nvPr/>
        </p:nvSpPr>
        <p:spPr>
          <a:xfrm>
            <a:off x="4716016" y="5045114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Ejendomme, ejere</a:t>
            </a:r>
          </a:p>
          <a:p>
            <a:r>
              <a:rPr lang="da-DK" sz="1000" dirty="0"/>
              <a:t>o</a:t>
            </a:r>
            <a:r>
              <a:rPr lang="da-DK" sz="1000" dirty="0" smtClean="0"/>
              <a:t>g administratorer</a:t>
            </a:r>
            <a:endParaRPr lang="da-DK" sz="1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392" y="604019"/>
            <a:ext cx="8229600" cy="576262"/>
          </a:xfrm>
        </p:spPr>
        <p:txBody>
          <a:bodyPr/>
          <a:lstStyle/>
          <a:p>
            <a:r>
              <a:rPr lang="da-DK" dirty="0" smtClean="0"/>
              <a:t>GD1: </a:t>
            </a:r>
            <a:r>
              <a:rPr lang="da-DK" dirty="0" smtClean="0">
                <a:solidFill>
                  <a:srgbClr val="FF0000"/>
                </a:solidFill>
              </a:rPr>
              <a:t>AS IS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726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e 12"/>
          <p:cNvGrpSpPr/>
          <p:nvPr/>
        </p:nvGrpSpPr>
        <p:grpSpPr>
          <a:xfrm>
            <a:off x="36504" y="44624"/>
            <a:ext cx="9036000" cy="6768000"/>
            <a:chOff x="36504" y="44624"/>
            <a:chExt cx="9036000" cy="6768000"/>
          </a:xfrm>
        </p:grpSpPr>
        <p:sp>
          <p:nvSpPr>
            <p:cNvPr id="310" name="Rektangel 309"/>
            <p:cNvSpPr/>
            <p:nvPr/>
          </p:nvSpPr>
          <p:spPr bwMode="auto">
            <a:xfrm>
              <a:off x="36504" y="44624"/>
              <a:ext cx="9036000" cy="67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D1D1D1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108000" tIns="72000" rIns="288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BBR 1.7 / DAR 0.9</a:t>
              </a:r>
              <a:endParaRPr kumimoji="0" lang="da-DK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23" name="Lige forbindelse 322"/>
            <p:cNvCxnSpPr/>
            <p:nvPr/>
          </p:nvCxnSpPr>
          <p:spPr bwMode="auto">
            <a:xfrm flipV="1">
              <a:off x="4148897" y="4577017"/>
              <a:ext cx="1296144" cy="100242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7" name="Rektangel 206"/>
            <p:cNvSpPr>
              <a:spLocks/>
            </p:cNvSpPr>
            <p:nvPr/>
          </p:nvSpPr>
          <p:spPr bwMode="auto">
            <a:xfrm>
              <a:off x="107504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Tinglysning</a:t>
              </a:r>
            </a:p>
          </p:txBody>
        </p:sp>
        <p:sp>
          <p:nvSpPr>
            <p:cNvPr id="208" name="Tekstboks 207"/>
            <p:cNvSpPr txBox="1"/>
            <p:nvPr/>
          </p:nvSpPr>
          <p:spPr>
            <a:xfrm>
              <a:off x="173748" y="418670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/>
                <a:t>S</a:t>
              </a:r>
              <a:r>
                <a:rPr lang="da-DK" sz="1000" dirty="0" smtClean="0"/>
                <a:t>FE</a:t>
              </a:r>
              <a:endParaRPr lang="da-DK" sz="1000" dirty="0"/>
            </a:p>
          </p:txBody>
        </p:sp>
        <p:sp>
          <p:nvSpPr>
            <p:cNvPr id="209" name="Tekstboks 208"/>
            <p:cNvSpPr txBox="1"/>
            <p:nvPr/>
          </p:nvSpPr>
          <p:spPr>
            <a:xfrm>
              <a:off x="934324" y="4186708"/>
              <a:ext cx="6222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Tinglyse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10" name="Tekstboks 209"/>
            <p:cNvSpPr txBox="1"/>
            <p:nvPr/>
          </p:nvSpPr>
          <p:spPr>
            <a:xfrm>
              <a:off x="440293" y="418670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1" name="Tekstboks 210"/>
            <p:cNvSpPr txBox="1"/>
            <p:nvPr/>
          </p:nvSpPr>
          <p:spPr>
            <a:xfrm>
              <a:off x="131550" y="3682724"/>
              <a:ext cx="13067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Tinglyste ejendomme</a:t>
              </a:r>
              <a:endParaRPr lang="da-DK" sz="1000" dirty="0"/>
            </a:p>
          </p:txBody>
        </p:sp>
        <p:sp>
          <p:nvSpPr>
            <p:cNvPr id="212" name="Magnetpladelager 211"/>
            <p:cNvSpPr>
              <a:spLocks/>
            </p:cNvSpPr>
            <p:nvPr/>
          </p:nvSpPr>
          <p:spPr bwMode="auto">
            <a:xfrm>
              <a:off x="1043648" y="3928977"/>
              <a:ext cx="360000" cy="288000"/>
            </a:xfrm>
            <a:prstGeom prst="flowChartMagneticDisk">
              <a:avLst/>
            </a:prstGeom>
            <a:solidFill>
              <a:srgbClr val="33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3" name="Magnetpladelager 212"/>
            <p:cNvSpPr>
              <a:spLocks/>
            </p:cNvSpPr>
            <p:nvPr/>
          </p:nvSpPr>
          <p:spPr bwMode="auto">
            <a:xfrm>
              <a:off x="61160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4" name="Magnetpladelager 213"/>
            <p:cNvSpPr>
              <a:spLocks/>
            </p:cNvSpPr>
            <p:nvPr/>
          </p:nvSpPr>
          <p:spPr bwMode="auto">
            <a:xfrm>
              <a:off x="179552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5" name="Rektangel 214"/>
            <p:cNvSpPr>
              <a:spLocks/>
            </p:cNvSpPr>
            <p:nvPr/>
          </p:nvSpPr>
          <p:spPr bwMode="auto">
            <a:xfrm>
              <a:off x="2780745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Matriklen</a:t>
              </a:r>
            </a:p>
          </p:txBody>
        </p:sp>
        <p:sp>
          <p:nvSpPr>
            <p:cNvPr id="216" name="Tekstboks 215"/>
            <p:cNvSpPr txBox="1"/>
            <p:nvPr/>
          </p:nvSpPr>
          <p:spPr>
            <a:xfrm>
              <a:off x="2850471" y="418670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19" name="Tekstboks 218"/>
            <p:cNvSpPr txBox="1"/>
            <p:nvPr/>
          </p:nvSpPr>
          <p:spPr>
            <a:xfrm>
              <a:off x="2798378" y="3682724"/>
              <a:ext cx="13195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Samlet Fast Ejendom</a:t>
              </a:r>
              <a:endParaRPr lang="da-DK" sz="1000" dirty="0"/>
            </a:p>
          </p:txBody>
        </p:sp>
        <p:sp>
          <p:nvSpPr>
            <p:cNvPr id="222" name="Magnetpladelager 221"/>
            <p:cNvSpPr>
              <a:spLocks/>
            </p:cNvSpPr>
            <p:nvPr/>
          </p:nvSpPr>
          <p:spPr bwMode="auto">
            <a:xfrm>
              <a:off x="2852793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56" name="Lige forbindelse 255"/>
            <p:cNvCxnSpPr/>
            <p:nvPr/>
          </p:nvCxnSpPr>
          <p:spPr bwMode="auto">
            <a:xfrm flipH="1">
              <a:off x="1475504" y="3856937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" name="Rektangel 258"/>
            <p:cNvSpPr>
              <a:spLocks/>
            </p:cNvSpPr>
            <p:nvPr/>
          </p:nvSpPr>
          <p:spPr bwMode="auto">
            <a:xfrm>
              <a:off x="7596336" y="342488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GD2 – DAR 0.9</a:t>
              </a:r>
            </a:p>
          </p:txBody>
        </p:sp>
        <p:sp>
          <p:nvSpPr>
            <p:cNvPr id="262" name="Tekstboks 261"/>
            <p:cNvSpPr txBox="1"/>
            <p:nvPr/>
          </p:nvSpPr>
          <p:spPr>
            <a:xfrm>
              <a:off x="7963464" y="4186708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63" name="Tekstboks 262"/>
            <p:cNvSpPr txBox="1"/>
            <p:nvPr/>
          </p:nvSpPr>
          <p:spPr>
            <a:xfrm>
              <a:off x="7654046" y="3682724"/>
              <a:ext cx="12394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Danmarks Adresser</a:t>
              </a:r>
              <a:endParaRPr lang="da-DK" sz="1000" dirty="0"/>
            </a:p>
          </p:txBody>
        </p:sp>
        <p:sp>
          <p:nvSpPr>
            <p:cNvPr id="265" name="Magnetpladelager 264"/>
            <p:cNvSpPr>
              <a:spLocks/>
            </p:cNvSpPr>
            <p:nvPr/>
          </p:nvSpPr>
          <p:spPr bwMode="auto">
            <a:xfrm>
              <a:off x="8100432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67" name="Rektangel 266"/>
            <p:cNvSpPr>
              <a:spLocks/>
            </p:cNvSpPr>
            <p:nvPr/>
          </p:nvSpPr>
          <p:spPr bwMode="auto">
            <a:xfrm>
              <a:off x="5445041" y="558512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OIS</a:t>
              </a:r>
            </a:p>
          </p:txBody>
        </p:sp>
        <p:sp>
          <p:nvSpPr>
            <p:cNvPr id="268" name="Tekstboks 267"/>
            <p:cNvSpPr txBox="1"/>
            <p:nvPr/>
          </p:nvSpPr>
          <p:spPr>
            <a:xfrm>
              <a:off x="5506473" y="6346948"/>
              <a:ext cx="3754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</a:t>
              </a:r>
              <a:endParaRPr lang="da-DK" sz="1000" dirty="0"/>
            </a:p>
          </p:txBody>
        </p:sp>
        <p:sp>
          <p:nvSpPr>
            <p:cNvPr id="269" name="Tekstboks 268"/>
            <p:cNvSpPr txBox="1"/>
            <p:nvPr/>
          </p:nvSpPr>
          <p:spPr>
            <a:xfrm>
              <a:off x="6385672" y="6346947"/>
              <a:ext cx="3946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BBR</a:t>
              </a:r>
              <a:endParaRPr lang="da-DK" sz="1000" dirty="0"/>
            </a:p>
          </p:txBody>
        </p:sp>
        <p:sp>
          <p:nvSpPr>
            <p:cNvPr id="270" name="Tekstboks 269"/>
            <p:cNvSpPr txBox="1"/>
            <p:nvPr/>
          </p:nvSpPr>
          <p:spPr>
            <a:xfrm>
              <a:off x="5822588" y="6346948"/>
              <a:ext cx="6222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Matrikel</a:t>
              </a:r>
              <a:endParaRPr lang="da-DK" sz="1000" dirty="0"/>
            </a:p>
          </p:txBody>
        </p:sp>
        <p:sp>
          <p:nvSpPr>
            <p:cNvPr id="271" name="Tekstboks 270"/>
            <p:cNvSpPr txBox="1"/>
            <p:nvPr/>
          </p:nvSpPr>
          <p:spPr>
            <a:xfrm>
              <a:off x="5391341" y="5842964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 &amp; Adresser</a:t>
              </a:r>
              <a:endParaRPr lang="da-DK" sz="1000" dirty="0"/>
            </a:p>
          </p:txBody>
        </p:sp>
        <p:sp>
          <p:nvSpPr>
            <p:cNvPr id="272" name="Magnetpladelager 271"/>
            <p:cNvSpPr>
              <a:spLocks/>
            </p:cNvSpPr>
            <p:nvPr/>
          </p:nvSpPr>
          <p:spPr bwMode="auto">
            <a:xfrm>
              <a:off x="6381185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3" name="Magnetpladelager 272"/>
            <p:cNvSpPr>
              <a:spLocks/>
            </p:cNvSpPr>
            <p:nvPr/>
          </p:nvSpPr>
          <p:spPr bwMode="auto">
            <a:xfrm>
              <a:off x="5949137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4" name="Magnetpladelager 273"/>
            <p:cNvSpPr>
              <a:spLocks/>
            </p:cNvSpPr>
            <p:nvPr/>
          </p:nvSpPr>
          <p:spPr bwMode="auto">
            <a:xfrm>
              <a:off x="5517089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5" name="Rektangel 274"/>
            <p:cNvSpPr>
              <a:spLocks/>
            </p:cNvSpPr>
            <p:nvPr/>
          </p:nvSpPr>
          <p:spPr bwMode="auto">
            <a:xfrm>
              <a:off x="5445041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 1.7</a:t>
              </a:r>
            </a:p>
          </p:txBody>
        </p:sp>
        <p:sp>
          <p:nvSpPr>
            <p:cNvPr id="276" name="Tekstboks 275"/>
            <p:cNvSpPr txBox="1"/>
            <p:nvPr/>
          </p:nvSpPr>
          <p:spPr>
            <a:xfrm>
              <a:off x="5493689" y="4186708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277" name="Tekstboks 276"/>
            <p:cNvSpPr txBox="1"/>
            <p:nvPr/>
          </p:nvSpPr>
          <p:spPr>
            <a:xfrm>
              <a:off x="6084168" y="4186707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79" name="Tekstboks 278"/>
            <p:cNvSpPr txBox="1"/>
            <p:nvPr/>
          </p:nvSpPr>
          <p:spPr>
            <a:xfrm>
              <a:off x="5513169" y="3682724"/>
              <a:ext cx="12186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Bygninger &amp; Boliger</a:t>
              </a:r>
              <a:endParaRPr lang="da-DK" sz="1000" dirty="0"/>
            </a:p>
          </p:txBody>
        </p:sp>
        <p:sp>
          <p:nvSpPr>
            <p:cNvPr id="280" name="Magnetpladelager 279"/>
            <p:cNvSpPr>
              <a:spLocks/>
            </p:cNvSpPr>
            <p:nvPr/>
          </p:nvSpPr>
          <p:spPr bwMode="auto">
            <a:xfrm>
              <a:off x="6237169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82" name="Magnetpladelager 281"/>
            <p:cNvSpPr>
              <a:spLocks/>
            </p:cNvSpPr>
            <p:nvPr/>
          </p:nvSpPr>
          <p:spPr bwMode="auto">
            <a:xfrm>
              <a:off x="565216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86" name="Tekstboks 285"/>
            <p:cNvSpPr txBox="1"/>
            <p:nvPr/>
          </p:nvSpPr>
          <p:spPr>
            <a:xfrm>
              <a:off x="711797" y="5535187"/>
              <a:ext cx="10518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Ejerlejligheder</a:t>
              </a:r>
            </a:p>
            <a:p>
              <a:pPr algn="l"/>
              <a:endParaRPr lang="da-DK" sz="1000" dirty="0" smtClean="0"/>
            </a:p>
            <a:p>
              <a:pPr algn="l"/>
              <a:r>
                <a:rPr lang="da-DK" sz="1000" dirty="0" smtClean="0"/>
                <a:t>Tinglyst ejerskab</a:t>
              </a:r>
              <a:endParaRPr lang="da-DK" sz="1000" dirty="0"/>
            </a:p>
          </p:txBody>
        </p:sp>
        <p:cxnSp>
          <p:nvCxnSpPr>
            <p:cNvPr id="287" name="Lige forbindelse 286"/>
            <p:cNvCxnSpPr>
              <a:stCxn id="215" idx="2"/>
            </p:cNvCxnSpPr>
            <p:nvPr/>
          </p:nvCxnSpPr>
          <p:spPr bwMode="auto">
            <a:xfrm>
              <a:off x="3464745" y="4540889"/>
              <a:ext cx="0" cy="10385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5" name="Lige forbindelse 294"/>
            <p:cNvCxnSpPr>
              <a:stCxn id="275" idx="2"/>
              <a:endCxn id="267" idx="0"/>
            </p:cNvCxnSpPr>
            <p:nvPr/>
          </p:nvCxnSpPr>
          <p:spPr bwMode="auto">
            <a:xfrm>
              <a:off x="6129041" y="4540889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1" name="Lige forbindelse 300"/>
            <p:cNvCxnSpPr>
              <a:stCxn id="259" idx="1"/>
              <a:endCxn id="2" idx="3"/>
            </p:cNvCxnSpPr>
            <p:nvPr/>
          </p:nvCxnSpPr>
          <p:spPr bwMode="auto">
            <a:xfrm flipH="1">
              <a:off x="6876256" y="3982889"/>
              <a:ext cx="720080" cy="7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8" name="Rektangel 297"/>
            <p:cNvSpPr/>
            <p:nvPr/>
          </p:nvSpPr>
          <p:spPr bwMode="auto">
            <a:xfrm rot="3034180">
              <a:off x="4738970" y="5031072"/>
              <a:ext cx="108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92" name="Lige forbindelse 291"/>
            <p:cNvCxnSpPr/>
            <p:nvPr/>
          </p:nvCxnSpPr>
          <p:spPr bwMode="auto">
            <a:xfrm>
              <a:off x="4148897" y="4577017"/>
              <a:ext cx="1296144" cy="10081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6" name="Lige forbindelse 325"/>
            <p:cNvCxnSpPr>
              <a:stCxn id="296" idx="3"/>
              <a:endCxn id="267" idx="1"/>
            </p:cNvCxnSpPr>
            <p:nvPr/>
          </p:nvCxnSpPr>
          <p:spPr bwMode="auto">
            <a:xfrm>
              <a:off x="4139752" y="6137439"/>
              <a:ext cx="1305289" cy="569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3" name="Vinklet forbindelse 332"/>
            <p:cNvCxnSpPr>
              <a:stCxn id="210" idx="2"/>
              <a:endCxn id="296" idx="1"/>
            </p:cNvCxnSpPr>
            <p:nvPr/>
          </p:nvCxnSpPr>
          <p:spPr bwMode="auto">
            <a:xfrm rot="16200000" flipH="1">
              <a:off x="771085" y="4568771"/>
              <a:ext cx="1550621" cy="1586713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8" name="Tekstboks 107"/>
            <p:cNvSpPr txBox="1"/>
            <p:nvPr/>
          </p:nvSpPr>
          <p:spPr>
            <a:xfrm>
              <a:off x="1974356" y="3610716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1" name="Tekstboks 130"/>
            <p:cNvSpPr txBox="1"/>
            <p:nvPr/>
          </p:nvSpPr>
          <p:spPr>
            <a:xfrm>
              <a:off x="3126075" y="4906860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2" name="Tekstboks 131"/>
            <p:cNvSpPr txBox="1"/>
            <p:nvPr/>
          </p:nvSpPr>
          <p:spPr>
            <a:xfrm>
              <a:off x="5070291" y="5122884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3" name="Tekstboks 132"/>
            <p:cNvSpPr txBox="1"/>
            <p:nvPr/>
          </p:nvSpPr>
          <p:spPr>
            <a:xfrm>
              <a:off x="4211960" y="5761083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Ejendomme, ejere</a:t>
              </a:r>
            </a:p>
            <a:p>
              <a:r>
                <a:rPr lang="da-DK" sz="1000" dirty="0"/>
                <a:t>o</a:t>
              </a:r>
              <a:r>
                <a:rPr lang="da-DK" sz="1000" dirty="0" smtClean="0"/>
                <a:t>g administratorer</a:t>
              </a:r>
              <a:endParaRPr lang="da-DK" sz="1000" dirty="0"/>
            </a:p>
          </p:txBody>
        </p:sp>
        <p:sp>
          <p:nvSpPr>
            <p:cNvPr id="135" name="Tekstboks 134"/>
            <p:cNvSpPr txBox="1"/>
            <p:nvPr/>
          </p:nvSpPr>
          <p:spPr>
            <a:xfrm>
              <a:off x="6161123" y="5122884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136" name="Tekstboks 135"/>
            <p:cNvSpPr txBox="1"/>
            <p:nvPr/>
          </p:nvSpPr>
          <p:spPr>
            <a:xfrm>
              <a:off x="6141761" y="4721033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37" name="Tekstboks 136"/>
            <p:cNvSpPr txBox="1"/>
            <p:nvPr/>
          </p:nvSpPr>
          <p:spPr>
            <a:xfrm>
              <a:off x="6948264" y="3754732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138" name="Tekstboks 137"/>
            <p:cNvSpPr txBox="1"/>
            <p:nvPr/>
          </p:nvSpPr>
          <p:spPr>
            <a:xfrm>
              <a:off x="3707904" y="5122884"/>
              <a:ext cx="8130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</a:t>
              </a:r>
              <a:endParaRPr lang="da-DK" sz="1000" dirty="0"/>
            </a:p>
          </p:txBody>
        </p:sp>
        <p:grpSp>
          <p:nvGrpSpPr>
            <p:cNvPr id="12" name="Gruppe 11"/>
            <p:cNvGrpSpPr/>
            <p:nvPr/>
          </p:nvGrpSpPr>
          <p:grpSpPr>
            <a:xfrm>
              <a:off x="2195736" y="260648"/>
              <a:ext cx="3384000" cy="1404000"/>
              <a:chOff x="2195736" y="260648"/>
              <a:chExt cx="3384000" cy="1404000"/>
            </a:xfrm>
          </p:grpSpPr>
          <p:sp>
            <p:nvSpPr>
              <p:cNvPr id="145" name="Rektangel 144"/>
              <p:cNvSpPr>
                <a:spLocks/>
              </p:cNvSpPr>
              <p:nvPr/>
            </p:nvSpPr>
            <p:spPr bwMode="auto">
              <a:xfrm>
                <a:off x="2195736" y="260648"/>
                <a:ext cx="3384000" cy="1404000"/>
              </a:xfrm>
              <a:prstGeom prst="rect">
                <a:avLst/>
              </a:prstGeom>
              <a:solidFill>
                <a:srgbClr val="EDF9ED"/>
              </a:solidFill>
              <a:ln w="28575">
                <a:solidFill>
                  <a:srgbClr val="469A3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vert270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600" dirty="0" smtClean="0"/>
                  <a:t>Datafordeler</a:t>
                </a:r>
                <a:endPara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197" name="Gruppe 196"/>
              <p:cNvGrpSpPr/>
              <p:nvPr/>
            </p:nvGrpSpPr>
            <p:grpSpPr>
              <a:xfrm>
                <a:off x="2556000" y="404664"/>
                <a:ext cx="2880000" cy="464116"/>
                <a:chOff x="2556000" y="404664"/>
                <a:chExt cx="2880000" cy="464116"/>
              </a:xfrm>
            </p:grpSpPr>
            <p:sp>
              <p:nvSpPr>
                <p:cNvPr id="198" name="Rektangel 197"/>
                <p:cNvSpPr>
                  <a:spLocks/>
                </p:cNvSpPr>
                <p:nvPr/>
              </p:nvSpPr>
              <p:spPr bwMode="auto">
                <a:xfrm>
                  <a:off x="2556000" y="580780"/>
                  <a:ext cx="2880000" cy="288000"/>
                </a:xfrm>
                <a:prstGeom prst="rect">
                  <a:avLst/>
                </a:prstGeom>
                <a:solidFill>
                  <a:srgbClr val="DCF0C8"/>
                </a:solidFill>
                <a:ln w="28575">
                  <a:solidFill>
                    <a:srgbClr val="469A3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/>
              </p:spPr>
              <p:txBody>
                <a:bodyPr vert="horz" wrap="none" lIns="0" tIns="0" rIns="0" bIns="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a-DK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Grunddataservices</a:t>
                  </a:r>
                  <a:endParaRPr kumimoji="0" lang="da-DK" sz="95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grpSp>
              <p:nvGrpSpPr>
                <p:cNvPr id="199" name="Gruppe 198"/>
                <p:cNvGrpSpPr/>
                <p:nvPr/>
              </p:nvGrpSpPr>
              <p:grpSpPr>
                <a:xfrm>
                  <a:off x="3085023" y="406639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93" name="Ellipse 292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94" name="Lige forbindelse 293"/>
                  <p:cNvCxnSpPr>
                    <a:endCxn id="293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25" name="Gruppe 224"/>
                <p:cNvGrpSpPr/>
                <p:nvPr/>
              </p:nvGrpSpPr>
              <p:grpSpPr>
                <a:xfrm>
                  <a:off x="2726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89" name="Ellipse 288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90" name="Lige forbindelse 289"/>
                  <p:cNvCxnSpPr>
                    <a:endCxn id="289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43" name="Gruppe 242"/>
                <p:cNvGrpSpPr/>
                <p:nvPr/>
              </p:nvGrpSpPr>
              <p:grpSpPr>
                <a:xfrm>
                  <a:off x="5161451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83" name="Ellipse 282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88" name="Lige forbindelse 287"/>
                  <p:cNvCxnSpPr>
                    <a:endCxn id="283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47" name="Gruppe 246"/>
                <p:cNvGrpSpPr/>
                <p:nvPr/>
              </p:nvGrpSpPr>
              <p:grpSpPr>
                <a:xfrm>
                  <a:off x="3427423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78" name="Ellipse 277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81" name="Lige forbindelse 280"/>
                  <p:cNvCxnSpPr>
                    <a:endCxn id="278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49" name="Gruppe 248"/>
                <p:cNvGrpSpPr/>
                <p:nvPr/>
              </p:nvGrpSpPr>
              <p:grpSpPr>
                <a:xfrm>
                  <a:off x="3771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64" name="Ellipse 263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66" name="Lige forbindelse 265"/>
                  <p:cNvCxnSpPr>
                    <a:endCxn id="264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50" name="Gruppe 249"/>
                <p:cNvGrpSpPr/>
                <p:nvPr/>
              </p:nvGrpSpPr>
              <p:grpSpPr>
                <a:xfrm>
                  <a:off x="4814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60" name="Ellipse 259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61" name="Lige forbindelse 260"/>
                  <p:cNvCxnSpPr>
                    <a:endCxn id="260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52" name="Gruppe 251"/>
                <p:cNvGrpSpPr/>
                <p:nvPr/>
              </p:nvGrpSpPr>
              <p:grpSpPr>
                <a:xfrm>
                  <a:off x="4441603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57" name="Ellipse 256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58" name="Lige forbindelse 257"/>
                  <p:cNvCxnSpPr>
                    <a:endCxn id="257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53" name="Gruppe 252"/>
                <p:cNvGrpSpPr/>
                <p:nvPr/>
              </p:nvGrpSpPr>
              <p:grpSpPr>
                <a:xfrm>
                  <a:off x="4094950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54" name="Ellipse 253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55" name="Lige forbindelse 254"/>
                  <p:cNvCxnSpPr>
                    <a:endCxn id="254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sp>
          <p:nvSpPr>
            <p:cNvPr id="296" name="Rektangel 295"/>
            <p:cNvSpPr>
              <a:spLocks/>
            </p:cNvSpPr>
            <p:nvPr/>
          </p:nvSpPr>
          <p:spPr bwMode="auto">
            <a:xfrm>
              <a:off x="2339752" y="5579439"/>
              <a:ext cx="1800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ESR</a:t>
              </a:r>
            </a:p>
          </p:txBody>
        </p:sp>
        <p:sp>
          <p:nvSpPr>
            <p:cNvPr id="297" name="Tekstboks 296"/>
            <p:cNvSpPr txBox="1"/>
            <p:nvPr/>
          </p:nvSpPr>
          <p:spPr>
            <a:xfrm>
              <a:off x="2267335" y="6341258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99" name="Tekstboks 298"/>
            <p:cNvSpPr txBox="1"/>
            <p:nvPr/>
          </p:nvSpPr>
          <p:spPr>
            <a:xfrm>
              <a:off x="3688515" y="6341257"/>
              <a:ext cx="460382" cy="39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300" name="Tekstboks 299"/>
            <p:cNvSpPr txBox="1"/>
            <p:nvPr/>
          </p:nvSpPr>
          <p:spPr>
            <a:xfrm>
              <a:off x="3131840" y="634125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302" name="Tekstboks 301"/>
            <p:cNvSpPr txBox="1"/>
            <p:nvPr/>
          </p:nvSpPr>
          <p:spPr>
            <a:xfrm>
              <a:off x="2483768" y="5837274"/>
              <a:ext cx="15648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 Ejendomme/Matrikler</a:t>
              </a:r>
              <a:endParaRPr lang="da-DK" sz="1000" dirty="0"/>
            </a:p>
          </p:txBody>
        </p:sp>
        <p:sp>
          <p:nvSpPr>
            <p:cNvPr id="303" name="Magnetpladelager 302"/>
            <p:cNvSpPr>
              <a:spLocks/>
            </p:cNvSpPr>
            <p:nvPr/>
          </p:nvSpPr>
          <p:spPr bwMode="auto">
            <a:xfrm>
              <a:off x="3716889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05" name="Magnetpladelager 304"/>
            <p:cNvSpPr>
              <a:spLocks/>
            </p:cNvSpPr>
            <p:nvPr/>
          </p:nvSpPr>
          <p:spPr bwMode="auto">
            <a:xfrm>
              <a:off x="3284841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306" name="Magnetpladelager 305"/>
            <p:cNvSpPr>
              <a:spLocks/>
            </p:cNvSpPr>
            <p:nvPr/>
          </p:nvSpPr>
          <p:spPr bwMode="auto">
            <a:xfrm>
              <a:off x="2411760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07" name="Magnetpladelager 306"/>
            <p:cNvSpPr>
              <a:spLocks/>
            </p:cNvSpPr>
            <p:nvPr/>
          </p:nvSpPr>
          <p:spPr bwMode="auto">
            <a:xfrm>
              <a:off x="2852793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308" name="Tekstboks 307"/>
            <p:cNvSpPr txBox="1"/>
            <p:nvPr/>
          </p:nvSpPr>
          <p:spPr>
            <a:xfrm>
              <a:off x="2846987" y="634125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" name="Rektangel 1"/>
            <p:cNvSpPr/>
            <p:nvPr/>
          </p:nvSpPr>
          <p:spPr bwMode="auto">
            <a:xfrm>
              <a:off x="6768256" y="3892961"/>
              <a:ext cx="108000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97" name="Stregbilledforklaring 1 96"/>
            <p:cNvSpPr/>
            <p:nvPr/>
          </p:nvSpPr>
          <p:spPr bwMode="auto">
            <a:xfrm>
              <a:off x="6948384" y="4649025"/>
              <a:ext cx="1008000" cy="504000"/>
            </a:xfrm>
            <a:prstGeom prst="borderCallout1">
              <a:avLst>
                <a:gd name="adj1" fmla="val -7063"/>
                <a:gd name="adj2" fmla="val 25754"/>
                <a:gd name="adj3" fmla="val -128470"/>
                <a:gd name="adj4" fmla="val -18267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Konvertering </a:t>
              </a:r>
              <a:r>
                <a:rPr lang="da-DK" sz="1000" dirty="0" smtClean="0">
                  <a:solidFill>
                    <a:srgbClr val="FF0000"/>
                  </a:solidFill>
                </a:rPr>
                <a:t>DAR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adressemodel til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BBR </a:t>
              </a: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adressemodel</a:t>
              </a:r>
            </a:p>
          </p:txBody>
        </p:sp>
        <p:sp>
          <p:nvSpPr>
            <p:cNvPr id="99" name="Rektangel 98"/>
            <p:cNvSpPr>
              <a:spLocks/>
            </p:cNvSpPr>
            <p:nvPr/>
          </p:nvSpPr>
          <p:spPr bwMode="auto">
            <a:xfrm>
              <a:off x="4139952" y="1808944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Kortforsyning</a:t>
              </a:r>
            </a:p>
          </p:txBody>
        </p:sp>
        <p:sp>
          <p:nvSpPr>
            <p:cNvPr id="103" name="Tekstboks 102"/>
            <p:cNvSpPr txBox="1"/>
            <p:nvPr/>
          </p:nvSpPr>
          <p:spPr>
            <a:xfrm>
              <a:off x="4271534" y="2534603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04" name="Magnetpladelager 103"/>
            <p:cNvSpPr>
              <a:spLocks/>
            </p:cNvSpPr>
            <p:nvPr/>
          </p:nvSpPr>
          <p:spPr bwMode="auto">
            <a:xfrm>
              <a:off x="4277342" y="2276872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05" name="Magnetpladelager 104"/>
            <p:cNvSpPr>
              <a:spLocks noChangeAspect="1"/>
            </p:cNvSpPr>
            <p:nvPr/>
          </p:nvSpPr>
          <p:spPr bwMode="auto">
            <a:xfrm>
              <a:off x="4788064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06" name="Magnetpladelager 105"/>
            <p:cNvSpPr>
              <a:spLocks noChangeAspect="1"/>
            </p:cNvSpPr>
            <p:nvPr/>
          </p:nvSpPr>
          <p:spPr bwMode="auto">
            <a:xfrm>
              <a:off x="5166096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07" name="Magnetpladelager 106"/>
            <p:cNvSpPr>
              <a:spLocks noChangeAspect="1"/>
            </p:cNvSpPr>
            <p:nvPr/>
          </p:nvSpPr>
          <p:spPr bwMode="auto">
            <a:xfrm>
              <a:off x="5166096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09" name="Magnetpladelager 108"/>
            <p:cNvSpPr>
              <a:spLocks noChangeAspect="1"/>
            </p:cNvSpPr>
            <p:nvPr/>
          </p:nvSpPr>
          <p:spPr bwMode="auto">
            <a:xfrm>
              <a:off x="4788064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cxnSp>
          <p:nvCxnSpPr>
            <p:cNvPr id="110" name="Vinklet forbindelse 109"/>
            <p:cNvCxnSpPr>
              <a:stCxn id="215" idx="3"/>
            </p:cNvCxnSpPr>
            <p:nvPr/>
          </p:nvCxnSpPr>
          <p:spPr bwMode="auto">
            <a:xfrm flipV="1">
              <a:off x="4148745" y="2924944"/>
              <a:ext cx="488597" cy="105794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1" name="Vinklet forbindelse 110"/>
            <p:cNvCxnSpPr>
              <a:endCxn id="275" idx="1"/>
            </p:cNvCxnSpPr>
            <p:nvPr/>
          </p:nvCxnSpPr>
          <p:spPr bwMode="auto">
            <a:xfrm rot="16200000" flipH="1">
              <a:off x="4666264" y="3204111"/>
              <a:ext cx="1057943" cy="499612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6" name="Tekstboks 115"/>
            <p:cNvSpPr txBox="1"/>
            <p:nvPr/>
          </p:nvSpPr>
          <p:spPr>
            <a:xfrm>
              <a:off x="4896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17" name="Tekstboks 116"/>
            <p:cNvSpPr txBox="1"/>
            <p:nvPr/>
          </p:nvSpPr>
          <p:spPr>
            <a:xfrm>
              <a:off x="4320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</p:grp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5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36504" y="44624"/>
            <a:ext cx="9036000" cy="6768000"/>
            <a:chOff x="36504" y="44624"/>
            <a:chExt cx="9036000" cy="6768000"/>
          </a:xfrm>
        </p:grpSpPr>
        <p:sp>
          <p:nvSpPr>
            <p:cNvPr id="142" name="Rektangel 141"/>
            <p:cNvSpPr/>
            <p:nvPr/>
          </p:nvSpPr>
          <p:spPr bwMode="auto">
            <a:xfrm>
              <a:off x="36504" y="44624"/>
              <a:ext cx="9036000" cy="67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D1D1D1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108000" tIns="72000" rIns="288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MATRIKEL - SFE</a:t>
              </a:r>
              <a:endParaRPr kumimoji="0" lang="da-DK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23" name="Lige forbindelse 322"/>
            <p:cNvCxnSpPr/>
            <p:nvPr/>
          </p:nvCxnSpPr>
          <p:spPr bwMode="auto">
            <a:xfrm flipV="1">
              <a:off x="4148897" y="4577017"/>
              <a:ext cx="1296144" cy="100242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9" name="Lige forbindelse 108"/>
            <p:cNvCxnSpPr>
              <a:stCxn id="215" idx="0"/>
            </p:cNvCxnSpPr>
            <p:nvPr/>
          </p:nvCxnSpPr>
          <p:spPr bwMode="auto">
            <a:xfrm flipV="1">
              <a:off x="3464745" y="1664648"/>
              <a:ext cx="96" cy="1760241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6" name="Rektangel 195"/>
            <p:cNvSpPr>
              <a:spLocks/>
            </p:cNvSpPr>
            <p:nvPr/>
          </p:nvSpPr>
          <p:spPr bwMode="auto">
            <a:xfrm>
              <a:off x="2339752" y="5579439"/>
              <a:ext cx="1800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ESR</a:t>
              </a:r>
            </a:p>
          </p:txBody>
        </p:sp>
        <p:sp>
          <p:nvSpPr>
            <p:cNvPr id="200" name="Tekstboks 199"/>
            <p:cNvSpPr txBox="1"/>
            <p:nvPr/>
          </p:nvSpPr>
          <p:spPr>
            <a:xfrm>
              <a:off x="2267335" y="6341258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01" name="Tekstboks 200"/>
            <p:cNvSpPr txBox="1"/>
            <p:nvPr/>
          </p:nvSpPr>
          <p:spPr>
            <a:xfrm>
              <a:off x="3688515" y="6341257"/>
              <a:ext cx="460382" cy="39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202" name="Tekstboks 201"/>
            <p:cNvSpPr txBox="1"/>
            <p:nvPr/>
          </p:nvSpPr>
          <p:spPr>
            <a:xfrm>
              <a:off x="3131840" y="634125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03" name="Tekstboks 202"/>
            <p:cNvSpPr txBox="1"/>
            <p:nvPr/>
          </p:nvSpPr>
          <p:spPr>
            <a:xfrm>
              <a:off x="2483768" y="5837274"/>
              <a:ext cx="15648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 Ejendomme/Matrikler</a:t>
              </a:r>
              <a:endParaRPr lang="da-DK" sz="1000" dirty="0"/>
            </a:p>
          </p:txBody>
        </p:sp>
        <p:sp>
          <p:nvSpPr>
            <p:cNvPr id="204" name="Magnetpladelager 203"/>
            <p:cNvSpPr>
              <a:spLocks/>
            </p:cNvSpPr>
            <p:nvPr/>
          </p:nvSpPr>
          <p:spPr bwMode="auto">
            <a:xfrm>
              <a:off x="3716889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5" name="Magnetpladelager 204"/>
            <p:cNvSpPr>
              <a:spLocks/>
            </p:cNvSpPr>
            <p:nvPr/>
          </p:nvSpPr>
          <p:spPr bwMode="auto">
            <a:xfrm>
              <a:off x="3284841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06" name="Magnetpladelager 205"/>
            <p:cNvSpPr>
              <a:spLocks/>
            </p:cNvSpPr>
            <p:nvPr/>
          </p:nvSpPr>
          <p:spPr bwMode="auto">
            <a:xfrm>
              <a:off x="2411760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7" name="Rektangel 206"/>
            <p:cNvSpPr>
              <a:spLocks/>
            </p:cNvSpPr>
            <p:nvPr/>
          </p:nvSpPr>
          <p:spPr bwMode="auto">
            <a:xfrm>
              <a:off x="107504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Tinglysning</a:t>
              </a:r>
            </a:p>
          </p:txBody>
        </p:sp>
        <p:sp>
          <p:nvSpPr>
            <p:cNvPr id="208" name="Tekstboks 207"/>
            <p:cNvSpPr txBox="1"/>
            <p:nvPr/>
          </p:nvSpPr>
          <p:spPr>
            <a:xfrm>
              <a:off x="168138" y="4186708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</a:t>
              </a:r>
              <a:endParaRPr lang="da-DK" sz="1000" dirty="0"/>
            </a:p>
          </p:txBody>
        </p:sp>
        <p:sp>
          <p:nvSpPr>
            <p:cNvPr id="209" name="Tekstboks 208"/>
            <p:cNvSpPr txBox="1"/>
            <p:nvPr/>
          </p:nvSpPr>
          <p:spPr>
            <a:xfrm>
              <a:off x="934324" y="4186708"/>
              <a:ext cx="6222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Tinglyse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10" name="Tekstboks 209"/>
            <p:cNvSpPr txBox="1"/>
            <p:nvPr/>
          </p:nvSpPr>
          <p:spPr>
            <a:xfrm>
              <a:off x="440293" y="418670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1" name="Tekstboks 210"/>
            <p:cNvSpPr txBox="1"/>
            <p:nvPr/>
          </p:nvSpPr>
          <p:spPr>
            <a:xfrm>
              <a:off x="131550" y="3682724"/>
              <a:ext cx="13067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Tinglyste ejendomme</a:t>
              </a:r>
              <a:endParaRPr lang="da-DK" sz="1000" dirty="0"/>
            </a:p>
          </p:txBody>
        </p:sp>
        <p:sp>
          <p:nvSpPr>
            <p:cNvPr id="212" name="Magnetpladelager 211"/>
            <p:cNvSpPr>
              <a:spLocks/>
            </p:cNvSpPr>
            <p:nvPr/>
          </p:nvSpPr>
          <p:spPr bwMode="auto">
            <a:xfrm>
              <a:off x="1043648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3" name="Magnetpladelager 212"/>
            <p:cNvSpPr>
              <a:spLocks/>
            </p:cNvSpPr>
            <p:nvPr/>
          </p:nvSpPr>
          <p:spPr bwMode="auto">
            <a:xfrm>
              <a:off x="61160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4" name="Magnetpladelager 213"/>
            <p:cNvSpPr>
              <a:spLocks/>
            </p:cNvSpPr>
            <p:nvPr/>
          </p:nvSpPr>
          <p:spPr bwMode="auto">
            <a:xfrm>
              <a:off x="179552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5" name="Rektangel 214"/>
            <p:cNvSpPr>
              <a:spLocks/>
            </p:cNvSpPr>
            <p:nvPr/>
          </p:nvSpPr>
          <p:spPr bwMode="auto">
            <a:xfrm>
              <a:off x="2780745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Matriklen</a:t>
              </a:r>
            </a:p>
          </p:txBody>
        </p:sp>
        <p:sp>
          <p:nvSpPr>
            <p:cNvPr id="216" name="Tekstboks 215"/>
            <p:cNvSpPr txBox="1"/>
            <p:nvPr/>
          </p:nvSpPr>
          <p:spPr>
            <a:xfrm>
              <a:off x="2846988" y="4186708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19" name="Tekstboks 218"/>
            <p:cNvSpPr txBox="1"/>
            <p:nvPr/>
          </p:nvSpPr>
          <p:spPr>
            <a:xfrm>
              <a:off x="2780745" y="3682724"/>
              <a:ext cx="13548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Bestemt Fast Ejendom</a:t>
              </a:r>
              <a:endParaRPr lang="da-DK" sz="1000" dirty="0"/>
            </a:p>
          </p:txBody>
        </p:sp>
        <p:sp>
          <p:nvSpPr>
            <p:cNvPr id="222" name="Magnetpladelager 221"/>
            <p:cNvSpPr>
              <a:spLocks/>
            </p:cNvSpPr>
            <p:nvPr/>
          </p:nvSpPr>
          <p:spPr bwMode="auto">
            <a:xfrm>
              <a:off x="2852793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grpSp>
          <p:nvGrpSpPr>
            <p:cNvPr id="4" name="Gruppe 3"/>
            <p:cNvGrpSpPr/>
            <p:nvPr/>
          </p:nvGrpSpPr>
          <p:grpSpPr>
            <a:xfrm>
              <a:off x="1484761" y="3981208"/>
              <a:ext cx="1296000" cy="595809"/>
              <a:chOff x="1484761" y="3356992"/>
              <a:chExt cx="1296000" cy="595809"/>
            </a:xfrm>
          </p:grpSpPr>
          <p:sp>
            <p:nvSpPr>
              <p:cNvPr id="9" name="Tekstboks 8"/>
              <p:cNvSpPr txBox="1"/>
              <p:nvPr/>
            </p:nvSpPr>
            <p:spPr>
              <a:xfrm>
                <a:off x="1845414" y="3356992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&lt;</a:t>
                </a:r>
                <a:endParaRPr lang="da-DK" sz="1600" b="1" dirty="0"/>
              </a:p>
            </p:txBody>
          </p:sp>
          <p:sp>
            <p:nvSpPr>
              <p:cNvPr id="7" name="Ellipse 6"/>
              <p:cNvSpPr/>
              <p:nvPr/>
            </p:nvSpPr>
            <p:spPr bwMode="auto">
              <a:xfrm>
                <a:off x="1484761" y="3549680"/>
                <a:ext cx="1296000" cy="252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1623183" y="3549680"/>
                <a:ext cx="10855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attestationssløjfe</a:t>
                </a:r>
                <a:endParaRPr lang="da-DK" sz="1000" dirty="0"/>
              </a:p>
            </p:txBody>
          </p:sp>
          <p:sp>
            <p:nvSpPr>
              <p:cNvPr id="10" name="Tekstboks 9"/>
              <p:cNvSpPr txBox="1"/>
              <p:nvPr/>
            </p:nvSpPr>
            <p:spPr>
              <a:xfrm>
                <a:off x="2204681" y="3614247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&gt;</a:t>
                </a:r>
                <a:endParaRPr lang="da-DK" sz="1600" b="1" dirty="0"/>
              </a:p>
            </p:txBody>
          </p:sp>
        </p:grpSp>
        <p:cxnSp>
          <p:nvCxnSpPr>
            <p:cNvPr id="256" name="Lige forbindelse 255"/>
            <p:cNvCxnSpPr/>
            <p:nvPr/>
          </p:nvCxnSpPr>
          <p:spPr bwMode="auto">
            <a:xfrm flipH="1">
              <a:off x="1475504" y="3856937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" name="Rektangel 258"/>
            <p:cNvSpPr>
              <a:spLocks/>
            </p:cNvSpPr>
            <p:nvPr/>
          </p:nvSpPr>
          <p:spPr bwMode="auto">
            <a:xfrm>
              <a:off x="7596336" y="342488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GD2 – DAR 1.0</a:t>
              </a:r>
            </a:p>
          </p:txBody>
        </p:sp>
        <p:sp>
          <p:nvSpPr>
            <p:cNvPr id="262" name="Tekstboks 261"/>
            <p:cNvSpPr txBox="1"/>
            <p:nvPr/>
          </p:nvSpPr>
          <p:spPr>
            <a:xfrm>
              <a:off x="7963464" y="4186708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63" name="Tekstboks 262"/>
            <p:cNvSpPr txBox="1"/>
            <p:nvPr/>
          </p:nvSpPr>
          <p:spPr>
            <a:xfrm>
              <a:off x="7654046" y="3682724"/>
              <a:ext cx="12394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Danmarks Adresser</a:t>
              </a:r>
              <a:endParaRPr lang="da-DK" sz="1000" dirty="0"/>
            </a:p>
          </p:txBody>
        </p:sp>
        <p:sp>
          <p:nvSpPr>
            <p:cNvPr id="265" name="Magnetpladelager 264"/>
            <p:cNvSpPr>
              <a:spLocks/>
            </p:cNvSpPr>
            <p:nvPr/>
          </p:nvSpPr>
          <p:spPr bwMode="auto">
            <a:xfrm>
              <a:off x="8100432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67" name="Rektangel 266"/>
            <p:cNvSpPr>
              <a:spLocks/>
            </p:cNvSpPr>
            <p:nvPr/>
          </p:nvSpPr>
          <p:spPr bwMode="auto">
            <a:xfrm>
              <a:off x="5445041" y="558512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OIS</a:t>
              </a:r>
            </a:p>
          </p:txBody>
        </p:sp>
        <p:sp>
          <p:nvSpPr>
            <p:cNvPr id="268" name="Tekstboks 267"/>
            <p:cNvSpPr txBox="1"/>
            <p:nvPr/>
          </p:nvSpPr>
          <p:spPr>
            <a:xfrm>
              <a:off x="5506473" y="6346948"/>
              <a:ext cx="3754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</a:t>
              </a:r>
              <a:endParaRPr lang="da-DK" sz="1000" dirty="0"/>
            </a:p>
          </p:txBody>
        </p:sp>
        <p:sp>
          <p:nvSpPr>
            <p:cNvPr id="269" name="Tekstboks 268"/>
            <p:cNvSpPr txBox="1"/>
            <p:nvPr/>
          </p:nvSpPr>
          <p:spPr>
            <a:xfrm>
              <a:off x="6385672" y="6346947"/>
              <a:ext cx="3946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BBR</a:t>
              </a:r>
              <a:endParaRPr lang="da-DK" sz="1000" dirty="0"/>
            </a:p>
          </p:txBody>
        </p:sp>
        <p:sp>
          <p:nvSpPr>
            <p:cNvPr id="270" name="Tekstboks 269"/>
            <p:cNvSpPr txBox="1"/>
            <p:nvPr/>
          </p:nvSpPr>
          <p:spPr>
            <a:xfrm>
              <a:off x="5822588" y="6346948"/>
              <a:ext cx="6222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Matrikel</a:t>
              </a:r>
              <a:endParaRPr lang="da-DK" sz="1000" dirty="0"/>
            </a:p>
          </p:txBody>
        </p:sp>
        <p:sp>
          <p:nvSpPr>
            <p:cNvPr id="272" name="Magnetpladelager 271"/>
            <p:cNvSpPr>
              <a:spLocks/>
            </p:cNvSpPr>
            <p:nvPr/>
          </p:nvSpPr>
          <p:spPr bwMode="auto">
            <a:xfrm>
              <a:off x="6381185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3" name="Magnetpladelager 272"/>
            <p:cNvSpPr>
              <a:spLocks/>
            </p:cNvSpPr>
            <p:nvPr/>
          </p:nvSpPr>
          <p:spPr bwMode="auto">
            <a:xfrm>
              <a:off x="5949137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4" name="Magnetpladelager 273"/>
            <p:cNvSpPr>
              <a:spLocks/>
            </p:cNvSpPr>
            <p:nvPr/>
          </p:nvSpPr>
          <p:spPr bwMode="auto">
            <a:xfrm>
              <a:off x="5517089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5" name="Rektangel 274"/>
            <p:cNvSpPr>
              <a:spLocks/>
            </p:cNvSpPr>
            <p:nvPr/>
          </p:nvSpPr>
          <p:spPr bwMode="auto">
            <a:xfrm>
              <a:off x="5445041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 1.7</a:t>
              </a:r>
            </a:p>
          </p:txBody>
        </p:sp>
        <p:sp>
          <p:nvSpPr>
            <p:cNvPr id="276" name="Tekstboks 275"/>
            <p:cNvSpPr txBox="1"/>
            <p:nvPr/>
          </p:nvSpPr>
          <p:spPr>
            <a:xfrm>
              <a:off x="5493689" y="4186708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277" name="Tekstboks 276"/>
            <p:cNvSpPr txBox="1"/>
            <p:nvPr/>
          </p:nvSpPr>
          <p:spPr>
            <a:xfrm>
              <a:off x="6084168" y="4186707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79" name="Tekstboks 278"/>
            <p:cNvSpPr txBox="1"/>
            <p:nvPr/>
          </p:nvSpPr>
          <p:spPr>
            <a:xfrm>
              <a:off x="5513169" y="3682724"/>
              <a:ext cx="12186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Bygninger &amp; Boliger</a:t>
              </a:r>
              <a:endParaRPr lang="da-DK" sz="1000" dirty="0"/>
            </a:p>
          </p:txBody>
        </p:sp>
        <p:sp>
          <p:nvSpPr>
            <p:cNvPr id="280" name="Magnetpladelager 279"/>
            <p:cNvSpPr>
              <a:spLocks/>
            </p:cNvSpPr>
            <p:nvPr/>
          </p:nvSpPr>
          <p:spPr bwMode="auto">
            <a:xfrm>
              <a:off x="6237169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82" name="Magnetpladelager 281"/>
            <p:cNvSpPr>
              <a:spLocks/>
            </p:cNvSpPr>
            <p:nvPr/>
          </p:nvSpPr>
          <p:spPr bwMode="auto">
            <a:xfrm>
              <a:off x="565216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85" name="Tekstboks 284"/>
            <p:cNvSpPr txBox="1"/>
            <p:nvPr/>
          </p:nvSpPr>
          <p:spPr>
            <a:xfrm>
              <a:off x="7596336" y="584296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286" name="Tekstboks 285"/>
            <p:cNvSpPr txBox="1"/>
            <p:nvPr/>
          </p:nvSpPr>
          <p:spPr>
            <a:xfrm>
              <a:off x="711797" y="5535187"/>
              <a:ext cx="10518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Ejerlejligheder</a:t>
              </a:r>
            </a:p>
            <a:p>
              <a:pPr algn="l"/>
              <a:endParaRPr lang="da-DK" sz="1000" dirty="0" smtClean="0"/>
            </a:p>
            <a:p>
              <a:pPr algn="l"/>
              <a:r>
                <a:rPr lang="da-DK" sz="1000" dirty="0" smtClean="0"/>
                <a:t>Tinglyst ejerskab</a:t>
              </a:r>
              <a:endParaRPr lang="da-DK" sz="1000" dirty="0"/>
            </a:p>
          </p:txBody>
        </p:sp>
        <p:cxnSp>
          <p:nvCxnSpPr>
            <p:cNvPr id="287" name="Lige forbindelse 286"/>
            <p:cNvCxnSpPr>
              <a:stCxn id="215" idx="2"/>
            </p:cNvCxnSpPr>
            <p:nvPr/>
          </p:nvCxnSpPr>
          <p:spPr bwMode="auto">
            <a:xfrm flipH="1">
              <a:off x="3453531" y="4540889"/>
              <a:ext cx="11214" cy="10385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1" name="Tekstboks 290"/>
            <p:cNvSpPr txBox="1"/>
            <p:nvPr/>
          </p:nvSpPr>
          <p:spPr>
            <a:xfrm>
              <a:off x="2123728" y="2308810"/>
              <a:ext cx="13548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a-DK" sz="1000" dirty="0" smtClean="0"/>
                <a:t>Bestemt Fast Ejendom</a:t>
              </a:r>
            </a:p>
            <a:p>
              <a:pPr algn="r"/>
              <a:r>
                <a:rPr lang="da-DK" sz="1000" dirty="0" smtClean="0"/>
                <a:t>(kun SFE)</a:t>
              </a:r>
              <a:endParaRPr lang="da-DK" sz="1000" dirty="0"/>
            </a:p>
          </p:txBody>
        </p:sp>
        <p:cxnSp>
          <p:nvCxnSpPr>
            <p:cNvPr id="295" name="Lige forbindelse 294"/>
            <p:cNvCxnSpPr>
              <a:stCxn id="275" idx="2"/>
              <a:endCxn id="267" idx="0"/>
            </p:cNvCxnSpPr>
            <p:nvPr/>
          </p:nvCxnSpPr>
          <p:spPr bwMode="auto">
            <a:xfrm>
              <a:off x="6129041" y="4540889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8" name="Rektangel 297"/>
            <p:cNvSpPr/>
            <p:nvPr/>
          </p:nvSpPr>
          <p:spPr bwMode="auto">
            <a:xfrm rot="3034180">
              <a:off x="4738970" y="5031072"/>
              <a:ext cx="108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92" name="Lige forbindelse 291"/>
            <p:cNvCxnSpPr/>
            <p:nvPr/>
          </p:nvCxnSpPr>
          <p:spPr bwMode="auto">
            <a:xfrm>
              <a:off x="4148897" y="4577017"/>
              <a:ext cx="1296144" cy="10081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6" name="Lige forbindelse 325"/>
            <p:cNvCxnSpPr>
              <a:stCxn id="196" idx="3"/>
              <a:endCxn id="267" idx="1"/>
            </p:cNvCxnSpPr>
            <p:nvPr/>
          </p:nvCxnSpPr>
          <p:spPr bwMode="auto">
            <a:xfrm>
              <a:off x="4139752" y="6137439"/>
              <a:ext cx="1305289" cy="569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1" name="Vinklet forbindelse 330"/>
            <p:cNvCxnSpPr>
              <a:stCxn id="259" idx="2"/>
              <a:endCxn id="267" idx="3"/>
            </p:cNvCxnSpPr>
            <p:nvPr/>
          </p:nvCxnSpPr>
          <p:spPr bwMode="auto">
            <a:xfrm rot="5400000">
              <a:off x="6745569" y="4608362"/>
              <a:ext cx="1602240" cy="146729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3" name="Vinklet forbindelse 332"/>
            <p:cNvCxnSpPr>
              <a:stCxn id="210" idx="2"/>
              <a:endCxn id="196" idx="1"/>
            </p:cNvCxnSpPr>
            <p:nvPr/>
          </p:nvCxnSpPr>
          <p:spPr bwMode="auto">
            <a:xfrm rot="16200000" flipH="1">
              <a:off x="771085" y="4568771"/>
              <a:ext cx="1550621" cy="1586713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8" name="Tekstboks 107"/>
            <p:cNvSpPr txBox="1"/>
            <p:nvPr/>
          </p:nvSpPr>
          <p:spPr>
            <a:xfrm>
              <a:off x="1825279" y="3610716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grpSp>
          <p:nvGrpSpPr>
            <p:cNvPr id="11" name="Gruppe 10"/>
            <p:cNvGrpSpPr/>
            <p:nvPr/>
          </p:nvGrpSpPr>
          <p:grpSpPr>
            <a:xfrm>
              <a:off x="2195736" y="260648"/>
              <a:ext cx="3384376" cy="1404000"/>
              <a:chOff x="2195736" y="260648"/>
              <a:chExt cx="3384376" cy="1404000"/>
            </a:xfrm>
          </p:grpSpPr>
          <p:sp>
            <p:nvSpPr>
              <p:cNvPr id="229" name="Rektangel 228"/>
              <p:cNvSpPr>
                <a:spLocks/>
              </p:cNvSpPr>
              <p:nvPr/>
            </p:nvSpPr>
            <p:spPr bwMode="auto">
              <a:xfrm>
                <a:off x="2195736" y="260648"/>
                <a:ext cx="3384000" cy="1404000"/>
              </a:xfrm>
              <a:prstGeom prst="rect">
                <a:avLst/>
              </a:prstGeom>
              <a:solidFill>
                <a:srgbClr val="EDF9ED"/>
              </a:solidFill>
              <a:ln w="28575">
                <a:solidFill>
                  <a:srgbClr val="469A3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vert270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a-DK" sz="1600" dirty="0" smtClean="0"/>
                  <a:t>Datafordeler</a:t>
                </a:r>
                <a:endPara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0" name="Tekstboks 229"/>
              <p:cNvSpPr txBox="1"/>
              <p:nvPr/>
            </p:nvSpPr>
            <p:spPr>
              <a:xfrm>
                <a:off x="2483560" y="1310571"/>
                <a:ext cx="3658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SFE</a:t>
                </a:r>
                <a:endParaRPr lang="da-DK" sz="1000" dirty="0"/>
              </a:p>
            </p:txBody>
          </p:sp>
          <p:sp>
            <p:nvSpPr>
              <p:cNvPr id="233" name="Magnetpladelager 232"/>
              <p:cNvSpPr>
                <a:spLocks/>
              </p:cNvSpPr>
              <p:nvPr/>
            </p:nvSpPr>
            <p:spPr bwMode="auto">
              <a:xfrm>
                <a:off x="5076096" y="1052736"/>
                <a:ext cx="360000" cy="288000"/>
              </a:xfrm>
              <a:prstGeom prst="flowChartMagneticDisk">
                <a:avLst/>
              </a:prstGeom>
              <a:solidFill>
                <a:srgbClr val="66CCFF"/>
              </a:solidFill>
              <a:ln>
                <a:solidFill>
                  <a:srgbClr val="0066FF"/>
                </a:solidFill>
              </a:ln>
              <a:effectLst/>
              <a:extLst/>
            </p:spPr>
            <p:txBody>
              <a:bodyPr vert="horz" wrap="none" lIns="0" tIns="3600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ADR</a:t>
                </a:r>
              </a:p>
            </p:txBody>
          </p:sp>
          <p:sp>
            <p:nvSpPr>
              <p:cNvPr id="235" name="Magnetpladelager 234"/>
              <p:cNvSpPr>
                <a:spLocks/>
              </p:cNvSpPr>
              <p:nvPr/>
            </p:nvSpPr>
            <p:spPr bwMode="auto">
              <a:xfrm>
                <a:off x="2489365" y="1052840"/>
                <a:ext cx="360000" cy="288000"/>
              </a:xfrm>
              <a:prstGeom prst="flowChartMagneticDisk">
                <a:avLst/>
              </a:prstGeom>
              <a:solidFill>
                <a:srgbClr val="66CCFF"/>
              </a:solidFill>
              <a:ln>
                <a:solidFill>
                  <a:srgbClr val="0066FF"/>
                </a:solidFill>
              </a:ln>
              <a:effectLst/>
              <a:extLst/>
            </p:spPr>
            <p:txBody>
              <a:bodyPr vert="horz" wrap="none" lIns="0" tIns="3600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MAT</a:t>
                </a:r>
              </a:p>
            </p:txBody>
          </p:sp>
          <p:sp>
            <p:nvSpPr>
              <p:cNvPr id="122" name="Tekstboks 121"/>
              <p:cNvSpPr txBox="1"/>
              <p:nvPr/>
            </p:nvSpPr>
            <p:spPr>
              <a:xfrm>
                <a:off x="4936987" y="1268760"/>
                <a:ext cx="64312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Adresser</a:t>
                </a:r>
                <a:endParaRPr lang="da-DK" sz="1000" dirty="0"/>
              </a:p>
            </p:txBody>
          </p:sp>
          <p:grpSp>
            <p:nvGrpSpPr>
              <p:cNvPr id="2" name="Gruppe 1"/>
              <p:cNvGrpSpPr/>
              <p:nvPr/>
            </p:nvGrpSpPr>
            <p:grpSpPr>
              <a:xfrm>
                <a:off x="2556000" y="404664"/>
                <a:ext cx="2880000" cy="464116"/>
                <a:chOff x="2556000" y="404664"/>
                <a:chExt cx="2880000" cy="464116"/>
              </a:xfrm>
            </p:grpSpPr>
            <p:sp>
              <p:nvSpPr>
                <p:cNvPr id="91" name="Rektangel 90"/>
                <p:cNvSpPr>
                  <a:spLocks/>
                </p:cNvSpPr>
                <p:nvPr/>
              </p:nvSpPr>
              <p:spPr bwMode="auto">
                <a:xfrm>
                  <a:off x="2556000" y="580780"/>
                  <a:ext cx="2880000" cy="288000"/>
                </a:xfrm>
                <a:prstGeom prst="rect">
                  <a:avLst/>
                </a:prstGeom>
                <a:solidFill>
                  <a:srgbClr val="DCF0C8"/>
                </a:solidFill>
                <a:ln w="28575">
                  <a:solidFill>
                    <a:srgbClr val="469A3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/>
              </p:spPr>
              <p:txBody>
                <a:bodyPr vert="horz" wrap="none" lIns="0" tIns="0" rIns="0" bIns="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a-DK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Grunddataservices</a:t>
                  </a:r>
                  <a:endParaRPr kumimoji="0" lang="da-DK" sz="95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grpSp>
              <p:nvGrpSpPr>
                <p:cNvPr id="92" name="Gruppe 91"/>
                <p:cNvGrpSpPr/>
                <p:nvPr/>
              </p:nvGrpSpPr>
              <p:grpSpPr>
                <a:xfrm>
                  <a:off x="3085023" y="406639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62" name="Ellipse 161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63" name="Lige forbindelse 162"/>
                  <p:cNvCxnSpPr>
                    <a:endCxn id="162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93" name="Gruppe 92"/>
                <p:cNvGrpSpPr/>
                <p:nvPr/>
              </p:nvGrpSpPr>
              <p:grpSpPr>
                <a:xfrm>
                  <a:off x="2726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60" name="Ellipse 159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61" name="Lige forbindelse 160"/>
                  <p:cNvCxnSpPr>
                    <a:endCxn id="160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95" name="Gruppe 94"/>
                <p:cNvGrpSpPr/>
                <p:nvPr/>
              </p:nvGrpSpPr>
              <p:grpSpPr>
                <a:xfrm>
                  <a:off x="5161451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56" name="Ellipse 155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57" name="Lige forbindelse 156"/>
                  <p:cNvCxnSpPr>
                    <a:endCxn id="156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96" name="Gruppe 95"/>
                <p:cNvGrpSpPr/>
                <p:nvPr/>
              </p:nvGrpSpPr>
              <p:grpSpPr>
                <a:xfrm>
                  <a:off x="3427423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54" name="Ellipse 153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55" name="Lige forbindelse 154"/>
                  <p:cNvCxnSpPr>
                    <a:endCxn id="154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26" name="Gruppe 225"/>
                <p:cNvGrpSpPr/>
                <p:nvPr/>
              </p:nvGrpSpPr>
              <p:grpSpPr>
                <a:xfrm>
                  <a:off x="3771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27" name="Ellipse 226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28" name="Lige forbindelse 227"/>
                  <p:cNvCxnSpPr>
                    <a:endCxn id="227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240" name="Gruppe 239"/>
                <p:cNvGrpSpPr/>
                <p:nvPr/>
              </p:nvGrpSpPr>
              <p:grpSpPr>
                <a:xfrm>
                  <a:off x="4814798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241" name="Ellipse 240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242" name="Lige forbindelse 241"/>
                  <p:cNvCxnSpPr>
                    <a:endCxn id="241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25" name="Gruppe 124"/>
                <p:cNvGrpSpPr/>
                <p:nvPr/>
              </p:nvGrpSpPr>
              <p:grpSpPr>
                <a:xfrm>
                  <a:off x="4441603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26" name="Ellipse 125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27" name="Lige forbindelse 126"/>
                  <p:cNvCxnSpPr>
                    <a:endCxn id="126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28" name="Gruppe 127"/>
                <p:cNvGrpSpPr/>
                <p:nvPr/>
              </p:nvGrpSpPr>
              <p:grpSpPr>
                <a:xfrm>
                  <a:off x="4094950" y="404664"/>
                  <a:ext cx="130629" cy="178130"/>
                  <a:chOff x="1876301" y="1294410"/>
                  <a:chExt cx="130629" cy="178130"/>
                </a:xfrm>
              </p:grpSpPr>
              <p:sp>
                <p:nvSpPr>
                  <p:cNvPr id="129" name="Ellipse 128"/>
                  <p:cNvSpPr/>
                  <p:nvPr/>
                </p:nvSpPr>
                <p:spPr bwMode="auto">
                  <a:xfrm>
                    <a:off x="1876301" y="1294410"/>
                    <a:ext cx="130629" cy="118754"/>
                  </a:xfrm>
                  <a:prstGeom prst="ellipse">
                    <a:avLst/>
                  </a:prstGeom>
                  <a:solidFill>
                    <a:srgbClr val="DCF0C8"/>
                  </a:solidFill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/>
                </p:spPr>
                <p:txBody>
                  <a:bodyPr vert="horz" wrap="none" lIns="54000" tIns="72000" rIns="54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da-DK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30" name="Lige forbindelse 129"/>
                  <p:cNvCxnSpPr>
                    <a:endCxn id="129" idx="4"/>
                  </p:cNvCxnSpPr>
                  <p:nvPr/>
                </p:nvCxnSpPr>
                <p:spPr bwMode="auto">
                  <a:xfrm flipV="1">
                    <a:off x="1941616" y="1413164"/>
                    <a:ext cx="0" cy="5937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469A3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07763" dir="18900000" algn="ctr" rotWithShape="0">
                            <a:schemeClr val="bg2">
                              <a:alpha val="50000"/>
                            </a:schemeClr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sp>
          <p:nvSpPr>
            <p:cNvPr id="131" name="Tekstboks 130"/>
            <p:cNvSpPr txBox="1"/>
            <p:nvPr/>
          </p:nvSpPr>
          <p:spPr>
            <a:xfrm>
              <a:off x="2843808" y="4906860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32" name="Tekstboks 131"/>
            <p:cNvSpPr txBox="1"/>
            <p:nvPr/>
          </p:nvSpPr>
          <p:spPr>
            <a:xfrm>
              <a:off x="5070291" y="5122884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5" name="Tekstboks 134"/>
            <p:cNvSpPr txBox="1"/>
            <p:nvPr/>
          </p:nvSpPr>
          <p:spPr>
            <a:xfrm>
              <a:off x="6122651" y="512288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136" name="Tekstboks 135"/>
            <p:cNvSpPr txBox="1"/>
            <p:nvPr/>
          </p:nvSpPr>
          <p:spPr>
            <a:xfrm>
              <a:off x="6141761" y="4721033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38" name="Tekstboks 137"/>
            <p:cNvSpPr txBox="1"/>
            <p:nvPr/>
          </p:nvSpPr>
          <p:spPr>
            <a:xfrm>
              <a:off x="3707904" y="5122884"/>
              <a:ext cx="8130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</a:t>
              </a:r>
              <a:endParaRPr lang="da-DK" sz="1000" dirty="0"/>
            </a:p>
          </p:txBody>
        </p:sp>
        <p:cxnSp>
          <p:nvCxnSpPr>
            <p:cNvPr id="141" name="Vinklet forbindelse 140"/>
            <p:cNvCxnSpPr>
              <a:stCxn id="259" idx="0"/>
              <a:endCxn id="229" idx="3"/>
            </p:cNvCxnSpPr>
            <p:nvPr/>
          </p:nvCxnSpPr>
          <p:spPr bwMode="auto">
            <a:xfrm rot="16200000" flipV="1">
              <a:off x="5698916" y="843469"/>
              <a:ext cx="2462241" cy="2700600"/>
            </a:xfrm>
            <a:prstGeom prst="bentConnector2">
              <a:avLst/>
            </a:prstGeom>
            <a:noFill/>
            <a:ln w="508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9" name="Magnetpladelager 138"/>
            <p:cNvSpPr>
              <a:spLocks/>
            </p:cNvSpPr>
            <p:nvPr/>
          </p:nvSpPr>
          <p:spPr bwMode="auto">
            <a:xfrm>
              <a:off x="2852793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0" name="Tekstboks 139"/>
            <p:cNvSpPr txBox="1"/>
            <p:nvPr/>
          </p:nvSpPr>
          <p:spPr>
            <a:xfrm>
              <a:off x="2846987" y="634125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cxnSp>
          <p:nvCxnSpPr>
            <p:cNvPr id="103" name="Lige forbindelse 102"/>
            <p:cNvCxnSpPr>
              <a:endCxn id="105" idx="3"/>
            </p:cNvCxnSpPr>
            <p:nvPr/>
          </p:nvCxnSpPr>
          <p:spPr bwMode="auto">
            <a:xfrm flipH="1">
              <a:off x="6876256" y="3982889"/>
              <a:ext cx="720080" cy="7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4" name="Tekstboks 103"/>
            <p:cNvSpPr txBox="1"/>
            <p:nvPr/>
          </p:nvSpPr>
          <p:spPr>
            <a:xfrm>
              <a:off x="6948264" y="3754732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105" name="Rektangel 104"/>
            <p:cNvSpPr/>
            <p:nvPr/>
          </p:nvSpPr>
          <p:spPr bwMode="auto">
            <a:xfrm>
              <a:off x="6768256" y="3892961"/>
              <a:ext cx="108000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0" name="Stregbilledforklaring 1 109"/>
            <p:cNvSpPr/>
            <p:nvPr/>
          </p:nvSpPr>
          <p:spPr bwMode="auto">
            <a:xfrm>
              <a:off x="6948384" y="4649025"/>
              <a:ext cx="1008000" cy="504000"/>
            </a:xfrm>
            <a:prstGeom prst="borderCallout1">
              <a:avLst>
                <a:gd name="adj1" fmla="val -7063"/>
                <a:gd name="adj2" fmla="val 25754"/>
                <a:gd name="adj3" fmla="val -128470"/>
                <a:gd name="adj4" fmla="val -18267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Konvertering </a:t>
              </a:r>
              <a:r>
                <a:rPr lang="da-DK" sz="1000" dirty="0" smtClean="0">
                  <a:solidFill>
                    <a:srgbClr val="FF0000"/>
                  </a:solidFill>
                </a:rPr>
                <a:t>DAR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adressemodel til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BBR </a:t>
              </a: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adressemodel</a:t>
              </a:r>
            </a:p>
          </p:txBody>
        </p:sp>
        <p:sp>
          <p:nvSpPr>
            <p:cNvPr id="111" name="Tekstboks 110"/>
            <p:cNvSpPr txBox="1"/>
            <p:nvPr/>
          </p:nvSpPr>
          <p:spPr>
            <a:xfrm>
              <a:off x="5391341" y="5842964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 &amp; Adresser</a:t>
              </a:r>
              <a:endParaRPr lang="da-DK" sz="1000" dirty="0"/>
            </a:p>
          </p:txBody>
        </p:sp>
        <p:sp>
          <p:nvSpPr>
            <p:cNvPr id="115" name="Tekstboks 114"/>
            <p:cNvSpPr txBox="1"/>
            <p:nvPr/>
          </p:nvSpPr>
          <p:spPr>
            <a:xfrm>
              <a:off x="4211960" y="5761083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Ejendomme, ejere</a:t>
              </a:r>
            </a:p>
            <a:p>
              <a:r>
                <a:rPr lang="da-DK" sz="1000" dirty="0"/>
                <a:t>o</a:t>
              </a:r>
              <a:r>
                <a:rPr lang="da-DK" sz="1000" dirty="0" smtClean="0"/>
                <a:t>g administratorer</a:t>
              </a:r>
              <a:endParaRPr lang="da-DK" sz="1000" dirty="0"/>
            </a:p>
          </p:txBody>
        </p:sp>
        <p:sp>
          <p:nvSpPr>
            <p:cNvPr id="116" name="Rektangel 115"/>
            <p:cNvSpPr>
              <a:spLocks/>
            </p:cNvSpPr>
            <p:nvPr/>
          </p:nvSpPr>
          <p:spPr bwMode="auto">
            <a:xfrm>
              <a:off x="4139952" y="1808944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Kortforsyning</a:t>
              </a:r>
            </a:p>
          </p:txBody>
        </p:sp>
        <p:sp>
          <p:nvSpPr>
            <p:cNvPr id="117" name="Tekstboks 116"/>
            <p:cNvSpPr txBox="1"/>
            <p:nvPr/>
          </p:nvSpPr>
          <p:spPr>
            <a:xfrm>
              <a:off x="4271534" y="2534603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18" name="Magnetpladelager 117"/>
            <p:cNvSpPr>
              <a:spLocks/>
            </p:cNvSpPr>
            <p:nvPr/>
          </p:nvSpPr>
          <p:spPr bwMode="auto">
            <a:xfrm>
              <a:off x="4277342" y="2276872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19" name="Magnetpladelager 118"/>
            <p:cNvSpPr>
              <a:spLocks noChangeAspect="1"/>
            </p:cNvSpPr>
            <p:nvPr/>
          </p:nvSpPr>
          <p:spPr bwMode="auto">
            <a:xfrm>
              <a:off x="4788064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20" name="Magnetpladelager 119"/>
            <p:cNvSpPr>
              <a:spLocks noChangeAspect="1"/>
            </p:cNvSpPr>
            <p:nvPr/>
          </p:nvSpPr>
          <p:spPr bwMode="auto">
            <a:xfrm>
              <a:off x="5166096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21" name="Magnetpladelager 120"/>
            <p:cNvSpPr>
              <a:spLocks noChangeAspect="1"/>
            </p:cNvSpPr>
            <p:nvPr/>
          </p:nvSpPr>
          <p:spPr bwMode="auto">
            <a:xfrm>
              <a:off x="5166096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23" name="Magnetpladelager 122"/>
            <p:cNvSpPr>
              <a:spLocks noChangeAspect="1"/>
            </p:cNvSpPr>
            <p:nvPr/>
          </p:nvSpPr>
          <p:spPr bwMode="auto">
            <a:xfrm>
              <a:off x="4788064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cxnSp>
          <p:nvCxnSpPr>
            <p:cNvPr id="124" name="Vinklet forbindelse 123"/>
            <p:cNvCxnSpPr/>
            <p:nvPr/>
          </p:nvCxnSpPr>
          <p:spPr bwMode="auto">
            <a:xfrm flipV="1">
              <a:off x="4148745" y="2924944"/>
              <a:ext cx="488597" cy="105794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7" name="Vinklet forbindelse 136"/>
            <p:cNvCxnSpPr/>
            <p:nvPr/>
          </p:nvCxnSpPr>
          <p:spPr bwMode="auto">
            <a:xfrm rot="16200000" flipH="1">
              <a:off x="4666264" y="3204111"/>
              <a:ext cx="1057943" cy="499612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3" name="Tekstboks 142"/>
            <p:cNvSpPr txBox="1"/>
            <p:nvPr/>
          </p:nvSpPr>
          <p:spPr>
            <a:xfrm>
              <a:off x="4896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44" name="Tekstboks 143"/>
            <p:cNvSpPr txBox="1"/>
            <p:nvPr/>
          </p:nvSpPr>
          <p:spPr>
            <a:xfrm>
              <a:off x="4320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45" name="Tekstboks 144"/>
            <p:cNvSpPr txBox="1"/>
            <p:nvPr/>
          </p:nvSpPr>
          <p:spPr>
            <a:xfrm>
              <a:off x="7596336" y="226874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Adresser</a:t>
              </a:r>
              <a:endParaRPr lang="da-DK" sz="1000" dirty="0"/>
            </a:p>
          </p:txBody>
        </p:sp>
      </p:grp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80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6504" y="44624"/>
            <a:ext cx="9036000" cy="6768000"/>
            <a:chOff x="36504" y="44624"/>
            <a:chExt cx="9036000" cy="6768000"/>
          </a:xfrm>
        </p:grpSpPr>
        <p:sp>
          <p:nvSpPr>
            <p:cNvPr id="150" name="Rektangel 149"/>
            <p:cNvSpPr/>
            <p:nvPr/>
          </p:nvSpPr>
          <p:spPr bwMode="auto">
            <a:xfrm>
              <a:off x="36504" y="44624"/>
              <a:ext cx="9036000" cy="67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D1D1D1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108000" tIns="72000" rIns="288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MATRIKEL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Ejerlejligheder</a:t>
              </a:r>
              <a:endParaRPr kumimoji="0" lang="da-DK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23" name="Lige forbindelse 322"/>
            <p:cNvCxnSpPr/>
            <p:nvPr/>
          </p:nvCxnSpPr>
          <p:spPr bwMode="auto">
            <a:xfrm flipV="1">
              <a:off x="4148897" y="4577017"/>
              <a:ext cx="1296144" cy="100242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29" name="Rektangel 228"/>
            <p:cNvSpPr>
              <a:spLocks/>
            </p:cNvSpPr>
            <p:nvPr/>
          </p:nvSpPr>
          <p:spPr bwMode="auto">
            <a:xfrm>
              <a:off x="2195736" y="260648"/>
              <a:ext cx="3384000" cy="1404000"/>
            </a:xfrm>
            <a:prstGeom prst="rect">
              <a:avLst/>
            </a:prstGeom>
            <a:solidFill>
              <a:srgbClr val="EDF9ED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vert270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Datafordeler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7" name="Rektangel 206"/>
            <p:cNvSpPr>
              <a:spLocks/>
            </p:cNvSpPr>
            <p:nvPr/>
          </p:nvSpPr>
          <p:spPr bwMode="auto">
            <a:xfrm>
              <a:off x="107504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Tinglysning</a:t>
              </a:r>
            </a:p>
          </p:txBody>
        </p:sp>
        <p:sp>
          <p:nvSpPr>
            <p:cNvPr id="208" name="Tekstboks 207"/>
            <p:cNvSpPr txBox="1"/>
            <p:nvPr/>
          </p:nvSpPr>
          <p:spPr>
            <a:xfrm>
              <a:off x="168138" y="4186708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</a:t>
              </a:r>
              <a:endParaRPr lang="da-DK" sz="1000" dirty="0"/>
            </a:p>
          </p:txBody>
        </p:sp>
        <p:sp>
          <p:nvSpPr>
            <p:cNvPr id="209" name="Tekstboks 208"/>
            <p:cNvSpPr txBox="1"/>
            <p:nvPr/>
          </p:nvSpPr>
          <p:spPr>
            <a:xfrm>
              <a:off x="934324" y="4186708"/>
              <a:ext cx="6222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Tinglyse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10" name="Tekstboks 209"/>
            <p:cNvSpPr txBox="1"/>
            <p:nvPr/>
          </p:nvSpPr>
          <p:spPr>
            <a:xfrm>
              <a:off x="440293" y="418670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1" name="Tekstboks 210"/>
            <p:cNvSpPr txBox="1"/>
            <p:nvPr/>
          </p:nvSpPr>
          <p:spPr>
            <a:xfrm>
              <a:off x="131550" y="3682724"/>
              <a:ext cx="13067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Tinglyste ejendomme</a:t>
              </a:r>
              <a:endParaRPr lang="da-DK" sz="1000" dirty="0"/>
            </a:p>
          </p:txBody>
        </p:sp>
        <p:sp>
          <p:nvSpPr>
            <p:cNvPr id="212" name="Magnetpladelager 211"/>
            <p:cNvSpPr>
              <a:spLocks/>
            </p:cNvSpPr>
            <p:nvPr/>
          </p:nvSpPr>
          <p:spPr bwMode="auto">
            <a:xfrm>
              <a:off x="1043648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3" name="Magnetpladelager 212"/>
            <p:cNvSpPr>
              <a:spLocks/>
            </p:cNvSpPr>
            <p:nvPr/>
          </p:nvSpPr>
          <p:spPr bwMode="auto">
            <a:xfrm>
              <a:off x="611600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4" name="Magnetpladelager 213"/>
            <p:cNvSpPr>
              <a:spLocks/>
            </p:cNvSpPr>
            <p:nvPr/>
          </p:nvSpPr>
          <p:spPr bwMode="auto">
            <a:xfrm>
              <a:off x="179552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5" name="Rektangel 214"/>
            <p:cNvSpPr>
              <a:spLocks/>
            </p:cNvSpPr>
            <p:nvPr/>
          </p:nvSpPr>
          <p:spPr bwMode="auto">
            <a:xfrm>
              <a:off x="2780745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Matriklen</a:t>
              </a:r>
            </a:p>
          </p:txBody>
        </p:sp>
        <p:sp>
          <p:nvSpPr>
            <p:cNvPr id="216" name="Tekstboks 215"/>
            <p:cNvSpPr txBox="1"/>
            <p:nvPr/>
          </p:nvSpPr>
          <p:spPr>
            <a:xfrm>
              <a:off x="2846988" y="4186708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18" name="Tekstboks 217"/>
            <p:cNvSpPr txBox="1"/>
            <p:nvPr/>
          </p:nvSpPr>
          <p:spPr>
            <a:xfrm>
              <a:off x="3140785" y="4176907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9" name="Tekstboks 218"/>
            <p:cNvSpPr txBox="1"/>
            <p:nvPr/>
          </p:nvSpPr>
          <p:spPr>
            <a:xfrm>
              <a:off x="2780745" y="3682724"/>
              <a:ext cx="13548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Bestemt Fast Ejendom</a:t>
              </a:r>
              <a:endParaRPr lang="da-DK" sz="1000" dirty="0"/>
            </a:p>
          </p:txBody>
        </p:sp>
        <p:sp>
          <p:nvSpPr>
            <p:cNvPr id="221" name="Magnetpladelager 220"/>
            <p:cNvSpPr>
              <a:spLocks/>
            </p:cNvSpPr>
            <p:nvPr/>
          </p:nvSpPr>
          <p:spPr bwMode="auto">
            <a:xfrm>
              <a:off x="3284841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22" name="Magnetpladelager 221"/>
            <p:cNvSpPr>
              <a:spLocks/>
            </p:cNvSpPr>
            <p:nvPr/>
          </p:nvSpPr>
          <p:spPr bwMode="auto">
            <a:xfrm>
              <a:off x="2852793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30" name="Tekstboks 229"/>
            <p:cNvSpPr txBox="1"/>
            <p:nvPr/>
          </p:nvSpPr>
          <p:spPr>
            <a:xfrm>
              <a:off x="2483560" y="1310571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33" name="Magnetpladelager 232"/>
            <p:cNvSpPr>
              <a:spLocks/>
            </p:cNvSpPr>
            <p:nvPr/>
          </p:nvSpPr>
          <p:spPr bwMode="auto">
            <a:xfrm>
              <a:off x="507609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ADR</a:t>
              </a:r>
            </a:p>
          </p:txBody>
        </p:sp>
        <p:sp>
          <p:nvSpPr>
            <p:cNvPr id="235" name="Magnetpladelager 234"/>
            <p:cNvSpPr>
              <a:spLocks/>
            </p:cNvSpPr>
            <p:nvPr/>
          </p:nvSpPr>
          <p:spPr bwMode="auto">
            <a:xfrm>
              <a:off x="2489365" y="1052840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237" name="Tekstboks 236"/>
            <p:cNvSpPr txBox="1"/>
            <p:nvPr/>
          </p:nvSpPr>
          <p:spPr>
            <a:xfrm>
              <a:off x="2771800" y="1310467"/>
              <a:ext cx="5709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Ejerlejl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239" name="Magnetpladelager 238"/>
            <p:cNvSpPr>
              <a:spLocks/>
            </p:cNvSpPr>
            <p:nvPr/>
          </p:nvSpPr>
          <p:spPr bwMode="auto">
            <a:xfrm>
              <a:off x="291581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grpSp>
          <p:nvGrpSpPr>
            <p:cNvPr id="4" name="Gruppe 3"/>
            <p:cNvGrpSpPr/>
            <p:nvPr/>
          </p:nvGrpSpPr>
          <p:grpSpPr>
            <a:xfrm>
              <a:off x="1484761" y="3981208"/>
              <a:ext cx="1296000" cy="595809"/>
              <a:chOff x="1484761" y="3356992"/>
              <a:chExt cx="1296000" cy="595809"/>
            </a:xfrm>
          </p:grpSpPr>
          <p:sp>
            <p:nvSpPr>
              <p:cNvPr id="9" name="Tekstboks 8"/>
              <p:cNvSpPr txBox="1"/>
              <p:nvPr/>
            </p:nvSpPr>
            <p:spPr>
              <a:xfrm>
                <a:off x="1845414" y="3356992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&lt;</a:t>
                </a:r>
                <a:endParaRPr lang="da-DK" sz="1600" b="1" dirty="0"/>
              </a:p>
            </p:txBody>
          </p:sp>
          <p:sp>
            <p:nvSpPr>
              <p:cNvPr id="7" name="Ellipse 6"/>
              <p:cNvSpPr/>
              <p:nvPr/>
            </p:nvSpPr>
            <p:spPr bwMode="auto">
              <a:xfrm>
                <a:off x="1484761" y="3549680"/>
                <a:ext cx="1296000" cy="252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1623183" y="3549680"/>
                <a:ext cx="10855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attestationssløjfe</a:t>
                </a:r>
                <a:endParaRPr lang="da-DK" sz="1000" dirty="0"/>
              </a:p>
            </p:txBody>
          </p:sp>
          <p:sp>
            <p:nvSpPr>
              <p:cNvPr id="10" name="Tekstboks 9"/>
              <p:cNvSpPr txBox="1"/>
              <p:nvPr/>
            </p:nvSpPr>
            <p:spPr>
              <a:xfrm>
                <a:off x="2204681" y="3614247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&gt;</a:t>
                </a:r>
                <a:endParaRPr lang="da-DK" sz="1600" b="1" dirty="0"/>
              </a:p>
            </p:txBody>
          </p:sp>
        </p:grpSp>
        <p:cxnSp>
          <p:nvCxnSpPr>
            <p:cNvPr id="256" name="Lige forbindelse 255"/>
            <p:cNvCxnSpPr/>
            <p:nvPr/>
          </p:nvCxnSpPr>
          <p:spPr bwMode="auto">
            <a:xfrm flipH="1">
              <a:off x="1475504" y="4000953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" name="Rektangel 258"/>
            <p:cNvSpPr>
              <a:spLocks/>
            </p:cNvSpPr>
            <p:nvPr/>
          </p:nvSpPr>
          <p:spPr bwMode="auto">
            <a:xfrm>
              <a:off x="7596336" y="342488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GD2 – DAR 1.0</a:t>
              </a:r>
            </a:p>
          </p:txBody>
        </p:sp>
        <p:sp>
          <p:nvSpPr>
            <p:cNvPr id="262" name="Tekstboks 261"/>
            <p:cNvSpPr txBox="1"/>
            <p:nvPr/>
          </p:nvSpPr>
          <p:spPr>
            <a:xfrm>
              <a:off x="7963464" y="4186708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63" name="Tekstboks 262"/>
            <p:cNvSpPr txBox="1"/>
            <p:nvPr/>
          </p:nvSpPr>
          <p:spPr>
            <a:xfrm>
              <a:off x="7654046" y="3682724"/>
              <a:ext cx="12394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Danmarks Adresser</a:t>
              </a:r>
              <a:endParaRPr lang="da-DK" sz="1000" dirty="0"/>
            </a:p>
          </p:txBody>
        </p:sp>
        <p:sp>
          <p:nvSpPr>
            <p:cNvPr id="265" name="Magnetpladelager 264"/>
            <p:cNvSpPr>
              <a:spLocks/>
            </p:cNvSpPr>
            <p:nvPr/>
          </p:nvSpPr>
          <p:spPr bwMode="auto">
            <a:xfrm>
              <a:off x="8100432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67" name="Rektangel 266"/>
            <p:cNvSpPr>
              <a:spLocks/>
            </p:cNvSpPr>
            <p:nvPr/>
          </p:nvSpPr>
          <p:spPr bwMode="auto">
            <a:xfrm>
              <a:off x="5445041" y="558512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OIS</a:t>
              </a:r>
            </a:p>
          </p:txBody>
        </p:sp>
        <p:sp>
          <p:nvSpPr>
            <p:cNvPr id="268" name="Tekstboks 267"/>
            <p:cNvSpPr txBox="1"/>
            <p:nvPr/>
          </p:nvSpPr>
          <p:spPr>
            <a:xfrm>
              <a:off x="5506473" y="6346948"/>
              <a:ext cx="3754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</a:t>
              </a:r>
              <a:endParaRPr lang="da-DK" sz="1000" dirty="0"/>
            </a:p>
          </p:txBody>
        </p:sp>
        <p:sp>
          <p:nvSpPr>
            <p:cNvPr id="269" name="Tekstboks 268"/>
            <p:cNvSpPr txBox="1"/>
            <p:nvPr/>
          </p:nvSpPr>
          <p:spPr>
            <a:xfrm>
              <a:off x="6385672" y="6346947"/>
              <a:ext cx="3946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BBR</a:t>
              </a:r>
              <a:endParaRPr lang="da-DK" sz="1000" dirty="0"/>
            </a:p>
          </p:txBody>
        </p:sp>
        <p:sp>
          <p:nvSpPr>
            <p:cNvPr id="270" name="Tekstboks 269"/>
            <p:cNvSpPr txBox="1"/>
            <p:nvPr/>
          </p:nvSpPr>
          <p:spPr>
            <a:xfrm>
              <a:off x="5822588" y="6346948"/>
              <a:ext cx="6222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Matrikel</a:t>
              </a:r>
              <a:endParaRPr lang="da-DK" sz="1000" dirty="0"/>
            </a:p>
          </p:txBody>
        </p:sp>
        <p:sp>
          <p:nvSpPr>
            <p:cNvPr id="272" name="Magnetpladelager 271"/>
            <p:cNvSpPr>
              <a:spLocks/>
            </p:cNvSpPr>
            <p:nvPr/>
          </p:nvSpPr>
          <p:spPr bwMode="auto">
            <a:xfrm>
              <a:off x="6381185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3" name="Magnetpladelager 272"/>
            <p:cNvSpPr>
              <a:spLocks/>
            </p:cNvSpPr>
            <p:nvPr/>
          </p:nvSpPr>
          <p:spPr bwMode="auto">
            <a:xfrm>
              <a:off x="5949137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4" name="Magnetpladelager 273"/>
            <p:cNvSpPr>
              <a:spLocks/>
            </p:cNvSpPr>
            <p:nvPr/>
          </p:nvSpPr>
          <p:spPr bwMode="auto">
            <a:xfrm>
              <a:off x="5517089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5" name="Rektangel 274"/>
            <p:cNvSpPr>
              <a:spLocks/>
            </p:cNvSpPr>
            <p:nvPr/>
          </p:nvSpPr>
          <p:spPr bwMode="auto">
            <a:xfrm>
              <a:off x="5445041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 1.7</a:t>
              </a:r>
            </a:p>
          </p:txBody>
        </p:sp>
        <p:sp>
          <p:nvSpPr>
            <p:cNvPr id="276" name="Tekstboks 275"/>
            <p:cNvSpPr txBox="1"/>
            <p:nvPr/>
          </p:nvSpPr>
          <p:spPr>
            <a:xfrm>
              <a:off x="5493689" y="4186708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277" name="Tekstboks 276"/>
            <p:cNvSpPr txBox="1"/>
            <p:nvPr/>
          </p:nvSpPr>
          <p:spPr>
            <a:xfrm>
              <a:off x="6084168" y="4186707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79" name="Tekstboks 278"/>
            <p:cNvSpPr txBox="1"/>
            <p:nvPr/>
          </p:nvSpPr>
          <p:spPr>
            <a:xfrm>
              <a:off x="5513169" y="3682724"/>
              <a:ext cx="12186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Bygninger &amp; Boliger</a:t>
              </a:r>
              <a:endParaRPr lang="da-DK" sz="1000" dirty="0"/>
            </a:p>
          </p:txBody>
        </p:sp>
        <p:sp>
          <p:nvSpPr>
            <p:cNvPr id="280" name="Magnetpladelager 279"/>
            <p:cNvSpPr>
              <a:spLocks/>
            </p:cNvSpPr>
            <p:nvPr/>
          </p:nvSpPr>
          <p:spPr bwMode="auto">
            <a:xfrm>
              <a:off x="6237169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82" name="Magnetpladelager 281"/>
            <p:cNvSpPr>
              <a:spLocks/>
            </p:cNvSpPr>
            <p:nvPr/>
          </p:nvSpPr>
          <p:spPr bwMode="auto">
            <a:xfrm>
              <a:off x="565216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85" name="Tekstboks 284"/>
            <p:cNvSpPr txBox="1"/>
            <p:nvPr/>
          </p:nvSpPr>
          <p:spPr>
            <a:xfrm>
              <a:off x="7596336" y="584296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286" name="Tekstboks 285"/>
            <p:cNvSpPr txBox="1"/>
            <p:nvPr/>
          </p:nvSpPr>
          <p:spPr>
            <a:xfrm>
              <a:off x="711797" y="5535187"/>
              <a:ext cx="10518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Ejerlejligheder</a:t>
              </a:r>
            </a:p>
            <a:p>
              <a:pPr algn="l"/>
              <a:endParaRPr lang="da-DK" sz="1000" dirty="0" smtClean="0"/>
            </a:p>
            <a:p>
              <a:pPr algn="l"/>
              <a:r>
                <a:rPr lang="da-DK" sz="1000" dirty="0" smtClean="0"/>
                <a:t>Tinglyst ejerskab</a:t>
              </a:r>
              <a:endParaRPr lang="da-DK" sz="1000" dirty="0"/>
            </a:p>
          </p:txBody>
        </p:sp>
        <p:cxnSp>
          <p:nvCxnSpPr>
            <p:cNvPr id="287" name="Lige forbindelse 286"/>
            <p:cNvCxnSpPr>
              <a:stCxn id="215" idx="2"/>
            </p:cNvCxnSpPr>
            <p:nvPr/>
          </p:nvCxnSpPr>
          <p:spPr bwMode="auto">
            <a:xfrm>
              <a:off x="3464745" y="4540889"/>
              <a:ext cx="0" cy="10385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1" name="Tekstboks 290"/>
            <p:cNvSpPr txBox="1"/>
            <p:nvPr/>
          </p:nvSpPr>
          <p:spPr>
            <a:xfrm>
              <a:off x="2111374" y="2308810"/>
              <a:ext cx="13805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a-DK" sz="1000" dirty="0" smtClean="0"/>
                <a:t>Bestemt Fast Ejendom</a:t>
              </a:r>
            </a:p>
            <a:p>
              <a:pPr algn="r"/>
              <a:r>
                <a:rPr lang="da-DK" sz="1000" dirty="0" smtClean="0"/>
                <a:t>(SFE og Ejerlejligheder)</a:t>
              </a:r>
              <a:endParaRPr lang="da-DK" sz="1000" dirty="0"/>
            </a:p>
          </p:txBody>
        </p:sp>
        <p:cxnSp>
          <p:nvCxnSpPr>
            <p:cNvPr id="295" name="Lige forbindelse 294"/>
            <p:cNvCxnSpPr>
              <a:stCxn id="275" idx="2"/>
              <a:endCxn id="267" idx="0"/>
            </p:cNvCxnSpPr>
            <p:nvPr/>
          </p:nvCxnSpPr>
          <p:spPr bwMode="auto">
            <a:xfrm>
              <a:off x="6129041" y="4540889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8" name="Rektangel 297"/>
            <p:cNvSpPr/>
            <p:nvPr/>
          </p:nvSpPr>
          <p:spPr bwMode="auto">
            <a:xfrm rot="3034180">
              <a:off x="4738970" y="5031072"/>
              <a:ext cx="108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92" name="Lige forbindelse 291"/>
            <p:cNvCxnSpPr/>
            <p:nvPr/>
          </p:nvCxnSpPr>
          <p:spPr bwMode="auto">
            <a:xfrm>
              <a:off x="4148897" y="4577017"/>
              <a:ext cx="1296144" cy="10081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6" name="Lige forbindelse 325"/>
            <p:cNvCxnSpPr>
              <a:stCxn id="124" idx="3"/>
              <a:endCxn id="267" idx="1"/>
            </p:cNvCxnSpPr>
            <p:nvPr/>
          </p:nvCxnSpPr>
          <p:spPr bwMode="auto">
            <a:xfrm>
              <a:off x="4139752" y="6137439"/>
              <a:ext cx="1305289" cy="569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1" name="Vinklet forbindelse 330"/>
            <p:cNvCxnSpPr>
              <a:stCxn id="259" idx="2"/>
              <a:endCxn id="267" idx="3"/>
            </p:cNvCxnSpPr>
            <p:nvPr/>
          </p:nvCxnSpPr>
          <p:spPr bwMode="auto">
            <a:xfrm rot="5400000">
              <a:off x="6745569" y="4608362"/>
              <a:ext cx="1602240" cy="146729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3" name="Vinklet forbindelse 332"/>
            <p:cNvCxnSpPr>
              <a:stCxn id="210" idx="2"/>
              <a:endCxn id="124" idx="1"/>
            </p:cNvCxnSpPr>
            <p:nvPr/>
          </p:nvCxnSpPr>
          <p:spPr bwMode="auto">
            <a:xfrm rot="16200000" flipH="1">
              <a:off x="771085" y="4568771"/>
              <a:ext cx="1550621" cy="1586713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08" name="Tekstboks 107"/>
            <p:cNvSpPr txBox="1"/>
            <p:nvPr/>
          </p:nvSpPr>
          <p:spPr>
            <a:xfrm>
              <a:off x="1825279" y="3784929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22" name="Tekstboks 121"/>
            <p:cNvSpPr txBox="1"/>
            <p:nvPr/>
          </p:nvSpPr>
          <p:spPr>
            <a:xfrm>
              <a:off x="4936987" y="126876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grpSp>
          <p:nvGrpSpPr>
            <p:cNvPr id="5" name="Gruppe 4"/>
            <p:cNvGrpSpPr/>
            <p:nvPr/>
          </p:nvGrpSpPr>
          <p:grpSpPr>
            <a:xfrm>
              <a:off x="2556000" y="404664"/>
              <a:ext cx="2880000" cy="464116"/>
              <a:chOff x="2556000" y="404664"/>
              <a:chExt cx="2880000" cy="464116"/>
            </a:xfrm>
          </p:grpSpPr>
          <p:sp>
            <p:nvSpPr>
              <p:cNvPr id="91" name="Rektangel 90"/>
              <p:cNvSpPr>
                <a:spLocks/>
              </p:cNvSpPr>
              <p:nvPr/>
            </p:nvSpPr>
            <p:spPr bwMode="auto">
              <a:xfrm>
                <a:off x="2556000" y="580780"/>
                <a:ext cx="2880000" cy="288000"/>
              </a:xfrm>
              <a:prstGeom prst="rect">
                <a:avLst/>
              </a:prstGeom>
              <a:solidFill>
                <a:srgbClr val="DCF0C8"/>
              </a:solidFill>
              <a:ln w="28575">
                <a:solidFill>
                  <a:srgbClr val="469A3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Grunddataservices</a:t>
                </a:r>
                <a:endParaRPr kumimoji="0" lang="da-DK" sz="9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92" name="Gruppe 91"/>
              <p:cNvGrpSpPr/>
              <p:nvPr/>
            </p:nvGrpSpPr>
            <p:grpSpPr>
              <a:xfrm>
                <a:off x="3085023" y="406639"/>
                <a:ext cx="130629" cy="178130"/>
                <a:chOff x="1876301" y="1294410"/>
                <a:chExt cx="130629" cy="178130"/>
              </a:xfrm>
            </p:grpSpPr>
            <p:sp>
              <p:nvSpPr>
                <p:cNvPr id="162" name="Ellipse 161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63" name="Lige forbindelse 162"/>
                <p:cNvCxnSpPr>
                  <a:endCxn id="162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3" name="Gruppe 92"/>
              <p:cNvGrpSpPr/>
              <p:nvPr/>
            </p:nvGrpSpPr>
            <p:grpSpPr>
              <a:xfrm>
                <a:off x="2726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60" name="Ellipse 159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61" name="Lige forbindelse 160"/>
                <p:cNvCxnSpPr>
                  <a:endCxn id="160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5" name="Gruppe 94"/>
              <p:cNvGrpSpPr/>
              <p:nvPr/>
            </p:nvGrpSpPr>
            <p:grpSpPr>
              <a:xfrm>
                <a:off x="5161451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56" name="Ellipse 155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57" name="Lige forbindelse 156"/>
                <p:cNvCxnSpPr>
                  <a:endCxn id="156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6" name="Gruppe 95"/>
              <p:cNvGrpSpPr/>
              <p:nvPr/>
            </p:nvGrpSpPr>
            <p:grpSpPr>
              <a:xfrm>
                <a:off x="3427423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54" name="Ellipse 153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55" name="Lige forbindelse 154"/>
                <p:cNvCxnSpPr>
                  <a:endCxn id="154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26" name="Gruppe 225"/>
              <p:cNvGrpSpPr/>
              <p:nvPr/>
            </p:nvGrpSpPr>
            <p:grpSpPr>
              <a:xfrm>
                <a:off x="3771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227" name="Ellipse 226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228" name="Lige forbindelse 227"/>
                <p:cNvCxnSpPr>
                  <a:endCxn id="227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40" name="Gruppe 239"/>
              <p:cNvGrpSpPr/>
              <p:nvPr/>
            </p:nvGrpSpPr>
            <p:grpSpPr>
              <a:xfrm>
                <a:off x="4814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241" name="Ellipse 240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242" name="Lige forbindelse 241"/>
                <p:cNvCxnSpPr>
                  <a:endCxn id="241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5" name="Gruppe 124"/>
              <p:cNvGrpSpPr/>
              <p:nvPr/>
            </p:nvGrpSpPr>
            <p:grpSpPr>
              <a:xfrm>
                <a:off x="4441603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26" name="Ellipse 125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27" name="Lige forbindelse 126"/>
                <p:cNvCxnSpPr>
                  <a:endCxn id="126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8" name="Gruppe 127"/>
              <p:cNvGrpSpPr/>
              <p:nvPr/>
            </p:nvGrpSpPr>
            <p:grpSpPr>
              <a:xfrm>
                <a:off x="4094950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29" name="Ellipse 128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30" name="Lige forbindelse 129"/>
                <p:cNvCxnSpPr>
                  <a:endCxn id="129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31" name="Tekstboks 130"/>
            <p:cNvSpPr txBox="1"/>
            <p:nvPr/>
          </p:nvSpPr>
          <p:spPr>
            <a:xfrm>
              <a:off x="2843808" y="4906860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32" name="Tekstboks 131"/>
            <p:cNvSpPr txBox="1"/>
            <p:nvPr/>
          </p:nvSpPr>
          <p:spPr>
            <a:xfrm>
              <a:off x="5070291" y="5122884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5" name="Tekstboks 134"/>
            <p:cNvSpPr txBox="1"/>
            <p:nvPr/>
          </p:nvSpPr>
          <p:spPr>
            <a:xfrm>
              <a:off x="6122651" y="512288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136" name="Tekstboks 135"/>
            <p:cNvSpPr txBox="1"/>
            <p:nvPr/>
          </p:nvSpPr>
          <p:spPr>
            <a:xfrm>
              <a:off x="6141761" y="4721033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38" name="Tekstboks 137"/>
            <p:cNvSpPr txBox="1"/>
            <p:nvPr/>
          </p:nvSpPr>
          <p:spPr>
            <a:xfrm>
              <a:off x="3707904" y="5122884"/>
              <a:ext cx="8130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</a:t>
              </a:r>
              <a:endParaRPr lang="da-DK" sz="1000" dirty="0"/>
            </a:p>
          </p:txBody>
        </p:sp>
        <p:cxnSp>
          <p:nvCxnSpPr>
            <p:cNvPr id="141" name="Vinklet forbindelse 140"/>
            <p:cNvCxnSpPr>
              <a:stCxn id="259" idx="0"/>
              <a:endCxn id="229" idx="3"/>
            </p:cNvCxnSpPr>
            <p:nvPr/>
          </p:nvCxnSpPr>
          <p:spPr bwMode="auto">
            <a:xfrm rot="16200000" flipV="1">
              <a:off x="5698916" y="843469"/>
              <a:ext cx="2462241" cy="2700600"/>
            </a:xfrm>
            <a:prstGeom prst="bentConnector2">
              <a:avLst/>
            </a:prstGeom>
            <a:noFill/>
            <a:ln w="508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4" name="Rektangel 123"/>
            <p:cNvSpPr>
              <a:spLocks/>
            </p:cNvSpPr>
            <p:nvPr/>
          </p:nvSpPr>
          <p:spPr bwMode="auto">
            <a:xfrm>
              <a:off x="2339752" y="5579439"/>
              <a:ext cx="1800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ESR</a:t>
              </a:r>
            </a:p>
          </p:txBody>
        </p:sp>
        <p:sp>
          <p:nvSpPr>
            <p:cNvPr id="139" name="Tekstboks 138"/>
            <p:cNvSpPr txBox="1"/>
            <p:nvPr/>
          </p:nvSpPr>
          <p:spPr>
            <a:xfrm>
              <a:off x="2267335" y="6341258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140" name="Tekstboks 139"/>
            <p:cNvSpPr txBox="1"/>
            <p:nvPr/>
          </p:nvSpPr>
          <p:spPr>
            <a:xfrm>
              <a:off x="3688515" y="6341257"/>
              <a:ext cx="460382" cy="39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142" name="Tekstboks 141"/>
            <p:cNvSpPr txBox="1"/>
            <p:nvPr/>
          </p:nvSpPr>
          <p:spPr>
            <a:xfrm>
              <a:off x="3131840" y="634125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143" name="Tekstboks 142"/>
            <p:cNvSpPr txBox="1"/>
            <p:nvPr/>
          </p:nvSpPr>
          <p:spPr>
            <a:xfrm>
              <a:off x="2483768" y="5837274"/>
              <a:ext cx="15648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 Ejendomme/Matrikler</a:t>
              </a:r>
              <a:endParaRPr lang="da-DK" sz="1000" dirty="0"/>
            </a:p>
          </p:txBody>
        </p:sp>
        <p:sp>
          <p:nvSpPr>
            <p:cNvPr id="145" name="Magnetpladelager 144"/>
            <p:cNvSpPr>
              <a:spLocks/>
            </p:cNvSpPr>
            <p:nvPr/>
          </p:nvSpPr>
          <p:spPr bwMode="auto">
            <a:xfrm>
              <a:off x="3716889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6" name="Magnetpladelager 145"/>
            <p:cNvSpPr>
              <a:spLocks/>
            </p:cNvSpPr>
            <p:nvPr/>
          </p:nvSpPr>
          <p:spPr bwMode="auto">
            <a:xfrm>
              <a:off x="3284841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7" name="Magnetpladelager 146"/>
            <p:cNvSpPr>
              <a:spLocks/>
            </p:cNvSpPr>
            <p:nvPr/>
          </p:nvSpPr>
          <p:spPr bwMode="auto">
            <a:xfrm>
              <a:off x="2411760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8" name="Magnetpladelager 147"/>
            <p:cNvSpPr>
              <a:spLocks/>
            </p:cNvSpPr>
            <p:nvPr/>
          </p:nvSpPr>
          <p:spPr bwMode="auto">
            <a:xfrm>
              <a:off x="2852793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9" name="Tekstboks 148"/>
            <p:cNvSpPr txBox="1"/>
            <p:nvPr/>
          </p:nvSpPr>
          <p:spPr>
            <a:xfrm>
              <a:off x="2846987" y="634125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cxnSp>
          <p:nvCxnSpPr>
            <p:cNvPr id="151" name="Lige forbindelse 150"/>
            <p:cNvCxnSpPr/>
            <p:nvPr/>
          </p:nvCxnSpPr>
          <p:spPr bwMode="auto">
            <a:xfrm flipH="1">
              <a:off x="1475504" y="3640913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2" name="Tekstboks 151"/>
            <p:cNvSpPr txBox="1"/>
            <p:nvPr/>
          </p:nvSpPr>
          <p:spPr>
            <a:xfrm>
              <a:off x="1547664" y="3424889"/>
              <a:ext cx="12346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(Ejerlejligheder)</a:t>
              </a:r>
              <a:endParaRPr lang="da-DK" sz="1000" dirty="0"/>
            </a:p>
          </p:txBody>
        </p:sp>
        <p:cxnSp>
          <p:nvCxnSpPr>
            <p:cNvPr id="110" name="Lige forbindelse 109"/>
            <p:cNvCxnSpPr>
              <a:endCxn id="112" idx="3"/>
            </p:cNvCxnSpPr>
            <p:nvPr/>
          </p:nvCxnSpPr>
          <p:spPr bwMode="auto">
            <a:xfrm flipH="1">
              <a:off x="6876256" y="3982889"/>
              <a:ext cx="720080" cy="7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1" name="Tekstboks 110"/>
            <p:cNvSpPr txBox="1"/>
            <p:nvPr/>
          </p:nvSpPr>
          <p:spPr>
            <a:xfrm>
              <a:off x="6948264" y="3754732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112" name="Rektangel 111"/>
            <p:cNvSpPr/>
            <p:nvPr/>
          </p:nvSpPr>
          <p:spPr bwMode="auto">
            <a:xfrm>
              <a:off x="6768256" y="3892961"/>
              <a:ext cx="108000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5" name="Tekstboks 114"/>
            <p:cNvSpPr txBox="1"/>
            <p:nvPr/>
          </p:nvSpPr>
          <p:spPr>
            <a:xfrm>
              <a:off x="5391341" y="5842964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 &amp; Adresser</a:t>
              </a:r>
              <a:endParaRPr lang="da-DK" sz="1000" dirty="0"/>
            </a:p>
          </p:txBody>
        </p:sp>
        <p:sp>
          <p:nvSpPr>
            <p:cNvPr id="116" name="Stregbilledforklaring 1 115"/>
            <p:cNvSpPr/>
            <p:nvPr/>
          </p:nvSpPr>
          <p:spPr bwMode="auto">
            <a:xfrm>
              <a:off x="6948384" y="4649025"/>
              <a:ext cx="1008000" cy="504000"/>
            </a:xfrm>
            <a:prstGeom prst="borderCallout1">
              <a:avLst>
                <a:gd name="adj1" fmla="val -7063"/>
                <a:gd name="adj2" fmla="val 25754"/>
                <a:gd name="adj3" fmla="val -128470"/>
                <a:gd name="adj4" fmla="val -18267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Konvertering </a:t>
              </a:r>
              <a:r>
                <a:rPr lang="da-DK" sz="1000" dirty="0" smtClean="0">
                  <a:solidFill>
                    <a:srgbClr val="FF0000"/>
                  </a:solidFill>
                </a:rPr>
                <a:t>DAR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adressemodel til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BBR </a:t>
              </a: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adressemodel</a:t>
              </a:r>
            </a:p>
          </p:txBody>
        </p:sp>
        <p:sp>
          <p:nvSpPr>
            <p:cNvPr id="120" name="Tekstboks 119"/>
            <p:cNvSpPr txBox="1"/>
            <p:nvPr/>
          </p:nvSpPr>
          <p:spPr>
            <a:xfrm>
              <a:off x="4211960" y="5761083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Ejendomme, ejere</a:t>
              </a:r>
            </a:p>
            <a:p>
              <a:r>
                <a:rPr lang="da-DK" sz="1000" dirty="0"/>
                <a:t>o</a:t>
              </a:r>
              <a:r>
                <a:rPr lang="da-DK" sz="1000" dirty="0" smtClean="0"/>
                <a:t>g administratorer</a:t>
              </a:r>
              <a:endParaRPr lang="da-DK" sz="1000" dirty="0"/>
            </a:p>
          </p:txBody>
        </p:sp>
        <p:cxnSp>
          <p:nvCxnSpPr>
            <p:cNvPr id="121" name="Lige forbindelse 120"/>
            <p:cNvCxnSpPr/>
            <p:nvPr/>
          </p:nvCxnSpPr>
          <p:spPr bwMode="auto">
            <a:xfrm flipV="1">
              <a:off x="3464745" y="1664648"/>
              <a:ext cx="96" cy="1760241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3" name="Rektangel 132"/>
            <p:cNvSpPr>
              <a:spLocks/>
            </p:cNvSpPr>
            <p:nvPr/>
          </p:nvSpPr>
          <p:spPr bwMode="auto">
            <a:xfrm>
              <a:off x="4139952" y="1808944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Kortforsyning</a:t>
              </a:r>
            </a:p>
          </p:txBody>
        </p:sp>
        <p:sp>
          <p:nvSpPr>
            <p:cNvPr id="137" name="Tekstboks 136"/>
            <p:cNvSpPr txBox="1"/>
            <p:nvPr/>
          </p:nvSpPr>
          <p:spPr>
            <a:xfrm>
              <a:off x="4271534" y="2534603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44" name="Magnetpladelager 143"/>
            <p:cNvSpPr>
              <a:spLocks/>
            </p:cNvSpPr>
            <p:nvPr/>
          </p:nvSpPr>
          <p:spPr bwMode="auto">
            <a:xfrm>
              <a:off x="4277342" y="2276872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53" name="Magnetpladelager 152"/>
            <p:cNvSpPr>
              <a:spLocks noChangeAspect="1"/>
            </p:cNvSpPr>
            <p:nvPr/>
          </p:nvSpPr>
          <p:spPr bwMode="auto">
            <a:xfrm>
              <a:off x="4788064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58" name="Magnetpladelager 157"/>
            <p:cNvSpPr>
              <a:spLocks noChangeAspect="1"/>
            </p:cNvSpPr>
            <p:nvPr/>
          </p:nvSpPr>
          <p:spPr bwMode="auto">
            <a:xfrm>
              <a:off x="5166096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59" name="Magnetpladelager 158"/>
            <p:cNvSpPr>
              <a:spLocks noChangeAspect="1"/>
            </p:cNvSpPr>
            <p:nvPr/>
          </p:nvSpPr>
          <p:spPr bwMode="auto">
            <a:xfrm>
              <a:off x="5166096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64" name="Magnetpladelager 163"/>
            <p:cNvSpPr>
              <a:spLocks noChangeAspect="1"/>
            </p:cNvSpPr>
            <p:nvPr/>
          </p:nvSpPr>
          <p:spPr bwMode="auto">
            <a:xfrm>
              <a:off x="4788064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cxnSp>
          <p:nvCxnSpPr>
            <p:cNvPr id="165" name="Vinklet forbindelse 164"/>
            <p:cNvCxnSpPr/>
            <p:nvPr/>
          </p:nvCxnSpPr>
          <p:spPr bwMode="auto">
            <a:xfrm flipV="1">
              <a:off x="4148745" y="2924944"/>
              <a:ext cx="488597" cy="105794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6" name="Vinklet forbindelse 165"/>
            <p:cNvCxnSpPr/>
            <p:nvPr/>
          </p:nvCxnSpPr>
          <p:spPr bwMode="auto">
            <a:xfrm rot="16200000" flipH="1">
              <a:off x="4666264" y="3204111"/>
              <a:ext cx="1057943" cy="499612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7" name="Tekstboks 166"/>
            <p:cNvSpPr txBox="1"/>
            <p:nvPr/>
          </p:nvSpPr>
          <p:spPr>
            <a:xfrm>
              <a:off x="4896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68" name="Tekstboks 167"/>
            <p:cNvSpPr txBox="1"/>
            <p:nvPr/>
          </p:nvSpPr>
          <p:spPr>
            <a:xfrm>
              <a:off x="4320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69" name="Tekstboks 168"/>
            <p:cNvSpPr txBox="1"/>
            <p:nvPr/>
          </p:nvSpPr>
          <p:spPr>
            <a:xfrm>
              <a:off x="7596336" y="226874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Adresser</a:t>
              </a:r>
              <a:endParaRPr lang="da-DK" sz="1000" dirty="0"/>
            </a:p>
          </p:txBody>
        </p:sp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4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6504" y="44624"/>
            <a:ext cx="9036000" cy="6768000"/>
            <a:chOff x="36504" y="44624"/>
            <a:chExt cx="9036000" cy="6768000"/>
          </a:xfrm>
        </p:grpSpPr>
        <p:sp>
          <p:nvSpPr>
            <p:cNvPr id="150" name="Rektangel 149"/>
            <p:cNvSpPr/>
            <p:nvPr/>
          </p:nvSpPr>
          <p:spPr bwMode="auto">
            <a:xfrm>
              <a:off x="36504" y="44624"/>
              <a:ext cx="9036000" cy="67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D1D1D1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  <a:ex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108000" tIns="72000" rIns="288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Ejerfortegnelse</a:t>
              </a:r>
              <a:endParaRPr kumimoji="0" lang="da-DK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23" name="Lige forbindelse 322"/>
            <p:cNvCxnSpPr/>
            <p:nvPr/>
          </p:nvCxnSpPr>
          <p:spPr bwMode="auto">
            <a:xfrm flipV="1">
              <a:off x="4148897" y="4577017"/>
              <a:ext cx="1296144" cy="100242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29" name="Rektangel 228"/>
            <p:cNvSpPr>
              <a:spLocks/>
            </p:cNvSpPr>
            <p:nvPr/>
          </p:nvSpPr>
          <p:spPr bwMode="auto">
            <a:xfrm>
              <a:off x="2195736" y="260648"/>
              <a:ext cx="3384000" cy="1404000"/>
            </a:xfrm>
            <a:prstGeom prst="rect">
              <a:avLst/>
            </a:prstGeom>
            <a:solidFill>
              <a:srgbClr val="EDF9ED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vert270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Datafordeler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7" name="Rektangel 206"/>
            <p:cNvSpPr>
              <a:spLocks/>
            </p:cNvSpPr>
            <p:nvPr/>
          </p:nvSpPr>
          <p:spPr bwMode="auto">
            <a:xfrm>
              <a:off x="107504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Tinglysning</a:t>
              </a:r>
            </a:p>
          </p:txBody>
        </p:sp>
        <p:sp>
          <p:nvSpPr>
            <p:cNvPr id="208" name="Tekstboks 207"/>
            <p:cNvSpPr txBox="1"/>
            <p:nvPr/>
          </p:nvSpPr>
          <p:spPr>
            <a:xfrm>
              <a:off x="168138" y="4186708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</a:t>
              </a:r>
              <a:endParaRPr lang="da-DK" sz="1000" dirty="0"/>
            </a:p>
          </p:txBody>
        </p:sp>
        <p:sp>
          <p:nvSpPr>
            <p:cNvPr id="209" name="Tekstboks 208"/>
            <p:cNvSpPr txBox="1"/>
            <p:nvPr/>
          </p:nvSpPr>
          <p:spPr>
            <a:xfrm>
              <a:off x="934324" y="4186708"/>
              <a:ext cx="6222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Tinglyse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10" name="Tekstboks 209"/>
            <p:cNvSpPr txBox="1"/>
            <p:nvPr/>
          </p:nvSpPr>
          <p:spPr>
            <a:xfrm>
              <a:off x="440293" y="418670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1" name="Tekstboks 210"/>
            <p:cNvSpPr txBox="1"/>
            <p:nvPr/>
          </p:nvSpPr>
          <p:spPr>
            <a:xfrm>
              <a:off x="131550" y="3682724"/>
              <a:ext cx="13067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Tinglyste ejendomme</a:t>
              </a:r>
              <a:endParaRPr lang="da-DK" sz="1000" dirty="0"/>
            </a:p>
          </p:txBody>
        </p:sp>
        <p:sp>
          <p:nvSpPr>
            <p:cNvPr id="212" name="Magnetpladelager 211"/>
            <p:cNvSpPr>
              <a:spLocks/>
            </p:cNvSpPr>
            <p:nvPr/>
          </p:nvSpPr>
          <p:spPr bwMode="auto">
            <a:xfrm>
              <a:off x="1043648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3" name="Magnetpladelager 212"/>
            <p:cNvSpPr>
              <a:spLocks/>
            </p:cNvSpPr>
            <p:nvPr/>
          </p:nvSpPr>
          <p:spPr bwMode="auto">
            <a:xfrm>
              <a:off x="611600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4" name="Magnetpladelager 213"/>
            <p:cNvSpPr>
              <a:spLocks/>
            </p:cNvSpPr>
            <p:nvPr/>
          </p:nvSpPr>
          <p:spPr bwMode="auto">
            <a:xfrm>
              <a:off x="179552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15" name="Rektangel 214"/>
            <p:cNvSpPr>
              <a:spLocks/>
            </p:cNvSpPr>
            <p:nvPr/>
          </p:nvSpPr>
          <p:spPr bwMode="auto">
            <a:xfrm>
              <a:off x="2780745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Matriklen</a:t>
              </a:r>
            </a:p>
          </p:txBody>
        </p:sp>
        <p:sp>
          <p:nvSpPr>
            <p:cNvPr id="216" name="Tekstboks 215"/>
            <p:cNvSpPr txBox="1"/>
            <p:nvPr/>
          </p:nvSpPr>
          <p:spPr>
            <a:xfrm>
              <a:off x="2846988" y="4186708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18" name="Tekstboks 217"/>
            <p:cNvSpPr txBox="1"/>
            <p:nvPr/>
          </p:nvSpPr>
          <p:spPr>
            <a:xfrm>
              <a:off x="3140785" y="4176907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219" name="Tekstboks 218"/>
            <p:cNvSpPr txBox="1"/>
            <p:nvPr/>
          </p:nvSpPr>
          <p:spPr>
            <a:xfrm>
              <a:off x="2780745" y="3682724"/>
              <a:ext cx="13548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Bestemt Fast Ejendom</a:t>
              </a:r>
              <a:endParaRPr lang="da-DK" sz="1000" dirty="0"/>
            </a:p>
          </p:txBody>
        </p:sp>
        <p:sp>
          <p:nvSpPr>
            <p:cNvPr id="221" name="Magnetpladelager 220"/>
            <p:cNvSpPr>
              <a:spLocks/>
            </p:cNvSpPr>
            <p:nvPr/>
          </p:nvSpPr>
          <p:spPr bwMode="auto">
            <a:xfrm>
              <a:off x="3284841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22" name="Magnetpladelager 221"/>
            <p:cNvSpPr>
              <a:spLocks/>
            </p:cNvSpPr>
            <p:nvPr/>
          </p:nvSpPr>
          <p:spPr bwMode="auto">
            <a:xfrm>
              <a:off x="2852793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cxnSp>
          <p:nvCxnSpPr>
            <p:cNvPr id="223" name="Lige forbindelse 222"/>
            <p:cNvCxnSpPr>
              <a:stCxn id="207" idx="0"/>
              <a:endCxn id="244" idx="2"/>
            </p:cNvCxnSpPr>
            <p:nvPr/>
          </p:nvCxnSpPr>
          <p:spPr bwMode="auto">
            <a:xfrm flipV="1">
              <a:off x="791504" y="1664680"/>
              <a:ext cx="0" cy="176020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0" name="Tekstboks 229"/>
            <p:cNvSpPr txBox="1"/>
            <p:nvPr/>
          </p:nvSpPr>
          <p:spPr>
            <a:xfrm>
              <a:off x="2483560" y="1310571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33" name="Magnetpladelager 232"/>
            <p:cNvSpPr>
              <a:spLocks/>
            </p:cNvSpPr>
            <p:nvPr/>
          </p:nvSpPr>
          <p:spPr bwMode="auto">
            <a:xfrm>
              <a:off x="507609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ADR</a:t>
              </a:r>
            </a:p>
          </p:txBody>
        </p:sp>
        <p:sp>
          <p:nvSpPr>
            <p:cNvPr id="234" name="Magnetpladelager 233"/>
            <p:cNvSpPr>
              <a:spLocks/>
            </p:cNvSpPr>
            <p:nvPr/>
          </p:nvSpPr>
          <p:spPr bwMode="auto">
            <a:xfrm>
              <a:off x="3923800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Ejer</a:t>
              </a:r>
            </a:p>
          </p:txBody>
        </p:sp>
        <p:sp>
          <p:nvSpPr>
            <p:cNvPr id="235" name="Magnetpladelager 234"/>
            <p:cNvSpPr>
              <a:spLocks/>
            </p:cNvSpPr>
            <p:nvPr/>
          </p:nvSpPr>
          <p:spPr bwMode="auto">
            <a:xfrm>
              <a:off x="2489365" y="1052840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237" name="Tekstboks 236"/>
            <p:cNvSpPr txBox="1"/>
            <p:nvPr/>
          </p:nvSpPr>
          <p:spPr>
            <a:xfrm>
              <a:off x="2771800" y="1310467"/>
              <a:ext cx="5709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Ejerlejl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239" name="Magnetpladelager 238"/>
            <p:cNvSpPr>
              <a:spLocks/>
            </p:cNvSpPr>
            <p:nvPr/>
          </p:nvSpPr>
          <p:spPr bwMode="auto">
            <a:xfrm>
              <a:off x="291581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244" name="Rektangel 243"/>
            <p:cNvSpPr>
              <a:spLocks/>
            </p:cNvSpPr>
            <p:nvPr/>
          </p:nvSpPr>
          <p:spPr bwMode="auto">
            <a:xfrm>
              <a:off x="107504" y="548680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Ejerfortegnelse</a:t>
              </a:r>
              <a:endPara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45" name="Tekstboks 244"/>
            <p:cNvSpPr txBox="1"/>
            <p:nvPr/>
          </p:nvSpPr>
          <p:spPr>
            <a:xfrm>
              <a:off x="133290" y="1310499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246" name="Tekstboks 245"/>
            <p:cNvSpPr txBox="1"/>
            <p:nvPr/>
          </p:nvSpPr>
          <p:spPr>
            <a:xfrm>
              <a:off x="827584" y="1310499"/>
              <a:ext cx="5918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Admini</a:t>
              </a:r>
              <a:r>
                <a:rPr lang="da-DK" sz="1000" dirty="0" smtClean="0"/>
                <a:t>-</a:t>
              </a:r>
            </a:p>
            <a:p>
              <a:r>
                <a:rPr lang="da-DK" sz="1000" dirty="0" err="1" smtClean="0"/>
                <a:t>strator</a:t>
              </a:r>
              <a:endParaRPr lang="da-DK" sz="1000" dirty="0"/>
            </a:p>
          </p:txBody>
        </p:sp>
        <p:sp>
          <p:nvSpPr>
            <p:cNvPr id="248" name="Tekstboks 247"/>
            <p:cNvSpPr txBox="1"/>
            <p:nvPr/>
          </p:nvSpPr>
          <p:spPr>
            <a:xfrm>
              <a:off x="400854" y="806515"/>
              <a:ext cx="7681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Ejerforhold</a:t>
              </a:r>
              <a:endParaRPr lang="da-DK" sz="1000" dirty="0"/>
            </a:p>
          </p:txBody>
        </p:sp>
        <p:sp>
          <p:nvSpPr>
            <p:cNvPr id="251" name="Magnetpladelager 250"/>
            <p:cNvSpPr>
              <a:spLocks/>
            </p:cNvSpPr>
            <p:nvPr/>
          </p:nvSpPr>
          <p:spPr bwMode="auto">
            <a:xfrm>
              <a:off x="267332" y="105276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grpSp>
          <p:nvGrpSpPr>
            <p:cNvPr id="4" name="Gruppe 3"/>
            <p:cNvGrpSpPr/>
            <p:nvPr/>
          </p:nvGrpSpPr>
          <p:grpSpPr>
            <a:xfrm>
              <a:off x="1484761" y="3981208"/>
              <a:ext cx="1296000" cy="595809"/>
              <a:chOff x="1484761" y="3356992"/>
              <a:chExt cx="1296000" cy="595809"/>
            </a:xfrm>
          </p:grpSpPr>
          <p:sp>
            <p:nvSpPr>
              <p:cNvPr id="9" name="Tekstboks 8"/>
              <p:cNvSpPr txBox="1"/>
              <p:nvPr/>
            </p:nvSpPr>
            <p:spPr>
              <a:xfrm>
                <a:off x="1845414" y="3356992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&lt;</a:t>
                </a:r>
                <a:endParaRPr lang="da-DK" sz="1600" b="1" dirty="0"/>
              </a:p>
            </p:txBody>
          </p:sp>
          <p:sp>
            <p:nvSpPr>
              <p:cNvPr id="7" name="Ellipse 6"/>
              <p:cNvSpPr/>
              <p:nvPr/>
            </p:nvSpPr>
            <p:spPr bwMode="auto">
              <a:xfrm>
                <a:off x="1484761" y="3549680"/>
                <a:ext cx="1296000" cy="252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1623183" y="3549680"/>
                <a:ext cx="10855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000" dirty="0" smtClean="0"/>
                  <a:t>attestationssløjfe</a:t>
                </a:r>
                <a:endParaRPr lang="da-DK" sz="1000" dirty="0"/>
              </a:p>
            </p:txBody>
          </p:sp>
          <p:sp>
            <p:nvSpPr>
              <p:cNvPr id="10" name="Tekstboks 9"/>
              <p:cNvSpPr txBox="1"/>
              <p:nvPr/>
            </p:nvSpPr>
            <p:spPr>
              <a:xfrm>
                <a:off x="2204681" y="3614247"/>
                <a:ext cx="2872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b="1" dirty="0" smtClean="0"/>
                  <a:t>&gt;</a:t>
                </a:r>
                <a:endParaRPr lang="da-DK" sz="1600" b="1" dirty="0"/>
              </a:p>
            </p:txBody>
          </p:sp>
        </p:grpSp>
        <p:cxnSp>
          <p:nvCxnSpPr>
            <p:cNvPr id="256" name="Lige forbindelse 255"/>
            <p:cNvCxnSpPr/>
            <p:nvPr/>
          </p:nvCxnSpPr>
          <p:spPr bwMode="auto">
            <a:xfrm flipH="1">
              <a:off x="1475504" y="4000953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" name="Rektangel 258"/>
            <p:cNvSpPr>
              <a:spLocks/>
            </p:cNvSpPr>
            <p:nvPr/>
          </p:nvSpPr>
          <p:spPr bwMode="auto">
            <a:xfrm>
              <a:off x="7596336" y="342488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GD2 – DAR 1.0</a:t>
              </a:r>
            </a:p>
          </p:txBody>
        </p:sp>
        <p:sp>
          <p:nvSpPr>
            <p:cNvPr id="262" name="Tekstboks 261"/>
            <p:cNvSpPr txBox="1"/>
            <p:nvPr/>
          </p:nvSpPr>
          <p:spPr>
            <a:xfrm>
              <a:off x="7963464" y="4186708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63" name="Tekstboks 262"/>
            <p:cNvSpPr txBox="1"/>
            <p:nvPr/>
          </p:nvSpPr>
          <p:spPr>
            <a:xfrm>
              <a:off x="7654046" y="3682724"/>
              <a:ext cx="12394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Danmarks Adresser</a:t>
              </a:r>
              <a:endParaRPr lang="da-DK" sz="1000" dirty="0"/>
            </a:p>
          </p:txBody>
        </p:sp>
        <p:sp>
          <p:nvSpPr>
            <p:cNvPr id="265" name="Magnetpladelager 264"/>
            <p:cNvSpPr>
              <a:spLocks/>
            </p:cNvSpPr>
            <p:nvPr/>
          </p:nvSpPr>
          <p:spPr bwMode="auto">
            <a:xfrm>
              <a:off x="8100432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67" name="Rektangel 266"/>
            <p:cNvSpPr>
              <a:spLocks/>
            </p:cNvSpPr>
            <p:nvPr/>
          </p:nvSpPr>
          <p:spPr bwMode="auto">
            <a:xfrm>
              <a:off x="5445041" y="5585129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OIS</a:t>
              </a:r>
            </a:p>
          </p:txBody>
        </p:sp>
        <p:sp>
          <p:nvSpPr>
            <p:cNvPr id="268" name="Tekstboks 267"/>
            <p:cNvSpPr txBox="1"/>
            <p:nvPr/>
          </p:nvSpPr>
          <p:spPr>
            <a:xfrm>
              <a:off x="5506473" y="6346948"/>
              <a:ext cx="3754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</a:t>
              </a:r>
              <a:endParaRPr lang="da-DK" sz="1000" dirty="0"/>
            </a:p>
          </p:txBody>
        </p:sp>
        <p:sp>
          <p:nvSpPr>
            <p:cNvPr id="269" name="Tekstboks 268"/>
            <p:cNvSpPr txBox="1"/>
            <p:nvPr/>
          </p:nvSpPr>
          <p:spPr>
            <a:xfrm>
              <a:off x="6385672" y="6346947"/>
              <a:ext cx="3946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BBR</a:t>
              </a:r>
              <a:endParaRPr lang="da-DK" sz="1000" dirty="0"/>
            </a:p>
          </p:txBody>
        </p:sp>
        <p:sp>
          <p:nvSpPr>
            <p:cNvPr id="270" name="Tekstboks 269"/>
            <p:cNvSpPr txBox="1"/>
            <p:nvPr/>
          </p:nvSpPr>
          <p:spPr>
            <a:xfrm>
              <a:off x="5822588" y="6346948"/>
              <a:ext cx="6222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Matrikel</a:t>
              </a:r>
              <a:endParaRPr lang="da-DK" sz="1000" dirty="0"/>
            </a:p>
          </p:txBody>
        </p:sp>
        <p:sp>
          <p:nvSpPr>
            <p:cNvPr id="272" name="Magnetpladelager 271"/>
            <p:cNvSpPr>
              <a:spLocks/>
            </p:cNvSpPr>
            <p:nvPr/>
          </p:nvSpPr>
          <p:spPr bwMode="auto">
            <a:xfrm>
              <a:off x="6381185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3" name="Magnetpladelager 272"/>
            <p:cNvSpPr>
              <a:spLocks/>
            </p:cNvSpPr>
            <p:nvPr/>
          </p:nvSpPr>
          <p:spPr bwMode="auto">
            <a:xfrm>
              <a:off x="5949137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4" name="Magnetpladelager 273"/>
            <p:cNvSpPr>
              <a:spLocks/>
            </p:cNvSpPr>
            <p:nvPr/>
          </p:nvSpPr>
          <p:spPr bwMode="auto">
            <a:xfrm>
              <a:off x="5517089" y="608921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75" name="Rektangel 274"/>
            <p:cNvSpPr>
              <a:spLocks/>
            </p:cNvSpPr>
            <p:nvPr/>
          </p:nvSpPr>
          <p:spPr bwMode="auto">
            <a:xfrm>
              <a:off x="5445041" y="3424889"/>
              <a:ext cx="1368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 1.7</a:t>
              </a:r>
            </a:p>
          </p:txBody>
        </p:sp>
        <p:sp>
          <p:nvSpPr>
            <p:cNvPr id="276" name="Tekstboks 275"/>
            <p:cNvSpPr txBox="1"/>
            <p:nvPr/>
          </p:nvSpPr>
          <p:spPr>
            <a:xfrm>
              <a:off x="5493689" y="4186708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277" name="Tekstboks 276"/>
            <p:cNvSpPr txBox="1"/>
            <p:nvPr/>
          </p:nvSpPr>
          <p:spPr>
            <a:xfrm>
              <a:off x="6084168" y="4186707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279" name="Tekstboks 278"/>
            <p:cNvSpPr txBox="1"/>
            <p:nvPr/>
          </p:nvSpPr>
          <p:spPr>
            <a:xfrm>
              <a:off x="5513169" y="3682724"/>
              <a:ext cx="12186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Bygninger &amp; Boliger</a:t>
              </a:r>
              <a:endParaRPr lang="da-DK" sz="1000" dirty="0"/>
            </a:p>
          </p:txBody>
        </p:sp>
        <p:sp>
          <p:nvSpPr>
            <p:cNvPr id="280" name="Magnetpladelager 279"/>
            <p:cNvSpPr>
              <a:spLocks/>
            </p:cNvSpPr>
            <p:nvPr/>
          </p:nvSpPr>
          <p:spPr bwMode="auto">
            <a:xfrm>
              <a:off x="6237169" y="392897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282" name="Magnetpladelager 281"/>
            <p:cNvSpPr>
              <a:spLocks/>
            </p:cNvSpPr>
            <p:nvPr/>
          </p:nvSpPr>
          <p:spPr bwMode="auto">
            <a:xfrm>
              <a:off x="5652160" y="392897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85" name="Tekstboks 284"/>
            <p:cNvSpPr txBox="1"/>
            <p:nvPr/>
          </p:nvSpPr>
          <p:spPr>
            <a:xfrm>
              <a:off x="7596336" y="584296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286" name="Tekstboks 285"/>
            <p:cNvSpPr txBox="1"/>
            <p:nvPr/>
          </p:nvSpPr>
          <p:spPr>
            <a:xfrm>
              <a:off x="711797" y="5535187"/>
              <a:ext cx="10518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Ejerlejligheder</a:t>
              </a:r>
            </a:p>
            <a:p>
              <a:pPr algn="l"/>
              <a:endParaRPr lang="da-DK" sz="1000" dirty="0" smtClean="0"/>
            </a:p>
            <a:p>
              <a:pPr algn="l"/>
              <a:r>
                <a:rPr lang="da-DK" sz="1000" dirty="0" smtClean="0"/>
                <a:t>Tinglyst ejerskab</a:t>
              </a:r>
              <a:endParaRPr lang="da-DK" sz="1000" dirty="0"/>
            </a:p>
          </p:txBody>
        </p:sp>
        <p:cxnSp>
          <p:nvCxnSpPr>
            <p:cNvPr id="287" name="Lige forbindelse 286"/>
            <p:cNvCxnSpPr>
              <a:stCxn id="215" idx="2"/>
            </p:cNvCxnSpPr>
            <p:nvPr/>
          </p:nvCxnSpPr>
          <p:spPr bwMode="auto">
            <a:xfrm>
              <a:off x="3464745" y="4540889"/>
              <a:ext cx="0" cy="10385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5" name="Lige forbindelse 294"/>
            <p:cNvCxnSpPr>
              <a:stCxn id="275" idx="2"/>
              <a:endCxn id="267" idx="0"/>
            </p:cNvCxnSpPr>
            <p:nvPr/>
          </p:nvCxnSpPr>
          <p:spPr bwMode="auto">
            <a:xfrm>
              <a:off x="6129041" y="4540889"/>
              <a:ext cx="0" cy="10442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4" name="Lige forbindelse 303"/>
            <p:cNvCxnSpPr>
              <a:stCxn id="244" idx="3"/>
            </p:cNvCxnSpPr>
            <p:nvPr/>
          </p:nvCxnSpPr>
          <p:spPr bwMode="auto">
            <a:xfrm>
              <a:off x="1475504" y="1106680"/>
              <a:ext cx="720232" cy="9032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9" name="Magnetpladelager 308"/>
            <p:cNvSpPr>
              <a:spLocks/>
            </p:cNvSpPr>
            <p:nvPr/>
          </p:nvSpPr>
          <p:spPr bwMode="auto">
            <a:xfrm>
              <a:off x="921679" y="1052768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GD</a:t>
              </a:r>
            </a:p>
          </p:txBody>
        </p:sp>
        <p:sp>
          <p:nvSpPr>
            <p:cNvPr id="298" name="Rektangel 297"/>
            <p:cNvSpPr/>
            <p:nvPr/>
          </p:nvSpPr>
          <p:spPr bwMode="auto">
            <a:xfrm rot="3034180">
              <a:off x="4738970" y="5031072"/>
              <a:ext cx="108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92" name="Lige forbindelse 291"/>
            <p:cNvCxnSpPr/>
            <p:nvPr/>
          </p:nvCxnSpPr>
          <p:spPr bwMode="auto">
            <a:xfrm>
              <a:off x="4148897" y="4577017"/>
              <a:ext cx="1296144" cy="100811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6" name="Lige forbindelse 325"/>
            <p:cNvCxnSpPr>
              <a:stCxn id="124" idx="3"/>
              <a:endCxn id="267" idx="1"/>
            </p:cNvCxnSpPr>
            <p:nvPr/>
          </p:nvCxnSpPr>
          <p:spPr bwMode="auto">
            <a:xfrm>
              <a:off x="4139752" y="6137439"/>
              <a:ext cx="1305289" cy="569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1" name="Vinklet forbindelse 330"/>
            <p:cNvCxnSpPr>
              <a:stCxn id="259" idx="2"/>
              <a:endCxn id="267" idx="3"/>
            </p:cNvCxnSpPr>
            <p:nvPr/>
          </p:nvCxnSpPr>
          <p:spPr bwMode="auto">
            <a:xfrm rot="5400000">
              <a:off x="6745569" y="4608362"/>
              <a:ext cx="1602240" cy="146729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3" name="Vinklet forbindelse 332"/>
            <p:cNvCxnSpPr>
              <a:stCxn id="210" idx="2"/>
              <a:endCxn id="124" idx="1"/>
            </p:cNvCxnSpPr>
            <p:nvPr/>
          </p:nvCxnSpPr>
          <p:spPr bwMode="auto">
            <a:xfrm rot="16200000" flipH="1">
              <a:off x="771085" y="4568771"/>
              <a:ext cx="1550621" cy="1586713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36" name="Tekstboks 335"/>
            <p:cNvSpPr txBox="1"/>
            <p:nvPr/>
          </p:nvSpPr>
          <p:spPr>
            <a:xfrm>
              <a:off x="764521" y="2308810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Tinglyst</a:t>
              </a:r>
            </a:p>
            <a:p>
              <a:pPr algn="l"/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108" name="Tekstboks 107"/>
            <p:cNvSpPr txBox="1"/>
            <p:nvPr/>
          </p:nvSpPr>
          <p:spPr>
            <a:xfrm>
              <a:off x="1825279" y="3784929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22" name="Tekstboks 121"/>
            <p:cNvSpPr txBox="1"/>
            <p:nvPr/>
          </p:nvSpPr>
          <p:spPr>
            <a:xfrm>
              <a:off x="4936987" y="126876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grpSp>
          <p:nvGrpSpPr>
            <p:cNvPr id="2" name="Gruppe 1"/>
            <p:cNvGrpSpPr/>
            <p:nvPr/>
          </p:nvGrpSpPr>
          <p:grpSpPr>
            <a:xfrm>
              <a:off x="2556000" y="404664"/>
              <a:ext cx="2880000" cy="464116"/>
              <a:chOff x="2556000" y="404664"/>
              <a:chExt cx="2880000" cy="464116"/>
            </a:xfrm>
          </p:grpSpPr>
          <p:sp>
            <p:nvSpPr>
              <p:cNvPr id="91" name="Rektangel 90"/>
              <p:cNvSpPr>
                <a:spLocks/>
              </p:cNvSpPr>
              <p:nvPr/>
            </p:nvSpPr>
            <p:spPr bwMode="auto">
              <a:xfrm>
                <a:off x="2556000" y="580780"/>
                <a:ext cx="2880000" cy="288000"/>
              </a:xfrm>
              <a:prstGeom prst="rect">
                <a:avLst/>
              </a:prstGeom>
              <a:solidFill>
                <a:srgbClr val="DCF0C8"/>
              </a:solidFill>
              <a:ln w="28575">
                <a:solidFill>
                  <a:srgbClr val="469A3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Grunddataservices</a:t>
                </a:r>
                <a:endParaRPr kumimoji="0" lang="da-DK" sz="9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92" name="Gruppe 91"/>
              <p:cNvGrpSpPr/>
              <p:nvPr/>
            </p:nvGrpSpPr>
            <p:grpSpPr>
              <a:xfrm>
                <a:off x="3085023" y="406639"/>
                <a:ext cx="130629" cy="178130"/>
                <a:chOff x="1876301" y="1294410"/>
                <a:chExt cx="130629" cy="178130"/>
              </a:xfrm>
            </p:grpSpPr>
            <p:sp>
              <p:nvSpPr>
                <p:cNvPr id="162" name="Ellipse 161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63" name="Lige forbindelse 162"/>
                <p:cNvCxnSpPr>
                  <a:endCxn id="162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3" name="Gruppe 92"/>
              <p:cNvGrpSpPr/>
              <p:nvPr/>
            </p:nvGrpSpPr>
            <p:grpSpPr>
              <a:xfrm>
                <a:off x="2726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60" name="Ellipse 159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61" name="Lige forbindelse 160"/>
                <p:cNvCxnSpPr>
                  <a:endCxn id="160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5" name="Gruppe 94"/>
              <p:cNvGrpSpPr/>
              <p:nvPr/>
            </p:nvGrpSpPr>
            <p:grpSpPr>
              <a:xfrm>
                <a:off x="5161451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56" name="Ellipse 155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57" name="Lige forbindelse 156"/>
                <p:cNvCxnSpPr>
                  <a:endCxn id="156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6" name="Gruppe 95"/>
              <p:cNvGrpSpPr/>
              <p:nvPr/>
            </p:nvGrpSpPr>
            <p:grpSpPr>
              <a:xfrm>
                <a:off x="3427423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54" name="Ellipse 153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55" name="Lige forbindelse 154"/>
                <p:cNvCxnSpPr>
                  <a:endCxn id="154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26" name="Gruppe 225"/>
              <p:cNvGrpSpPr/>
              <p:nvPr/>
            </p:nvGrpSpPr>
            <p:grpSpPr>
              <a:xfrm>
                <a:off x="3771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227" name="Ellipse 226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228" name="Lige forbindelse 227"/>
                <p:cNvCxnSpPr>
                  <a:endCxn id="227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40" name="Gruppe 239"/>
              <p:cNvGrpSpPr/>
              <p:nvPr/>
            </p:nvGrpSpPr>
            <p:grpSpPr>
              <a:xfrm>
                <a:off x="4814798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241" name="Ellipse 240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242" name="Lige forbindelse 241"/>
                <p:cNvCxnSpPr>
                  <a:endCxn id="241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5" name="Gruppe 124"/>
              <p:cNvGrpSpPr/>
              <p:nvPr/>
            </p:nvGrpSpPr>
            <p:grpSpPr>
              <a:xfrm>
                <a:off x="4441603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26" name="Ellipse 125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27" name="Lige forbindelse 126"/>
                <p:cNvCxnSpPr>
                  <a:endCxn id="126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8" name="Gruppe 127"/>
              <p:cNvGrpSpPr/>
              <p:nvPr/>
            </p:nvGrpSpPr>
            <p:grpSpPr>
              <a:xfrm>
                <a:off x="4094950" y="404664"/>
                <a:ext cx="130629" cy="178130"/>
                <a:chOff x="1876301" y="1294410"/>
                <a:chExt cx="130629" cy="178130"/>
              </a:xfrm>
            </p:grpSpPr>
            <p:sp>
              <p:nvSpPr>
                <p:cNvPr id="129" name="Ellipse 128"/>
                <p:cNvSpPr/>
                <p:nvPr/>
              </p:nvSpPr>
              <p:spPr bwMode="auto">
                <a:xfrm>
                  <a:off x="1876301" y="1294410"/>
                  <a:ext cx="130629" cy="118754"/>
                </a:xfrm>
                <a:prstGeom prst="ellipse">
                  <a:avLst/>
                </a:prstGeom>
                <a:solidFill>
                  <a:srgbClr val="DCF0C8"/>
                </a:solidFill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54000" tIns="72000" rIns="54000" bIns="720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a-DK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cxnSp>
              <p:nvCxnSpPr>
                <p:cNvPr id="130" name="Lige forbindelse 129"/>
                <p:cNvCxnSpPr>
                  <a:endCxn id="129" idx="4"/>
                </p:cNvCxnSpPr>
                <p:nvPr/>
              </p:nvCxnSpPr>
              <p:spPr bwMode="auto">
                <a:xfrm flipV="1">
                  <a:off x="1941616" y="1413164"/>
                  <a:ext cx="0" cy="5937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469A3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18900000" algn="ct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31" name="Tekstboks 130"/>
            <p:cNvSpPr txBox="1"/>
            <p:nvPr/>
          </p:nvSpPr>
          <p:spPr>
            <a:xfrm>
              <a:off x="2843808" y="4906860"/>
              <a:ext cx="6639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(SFE)</a:t>
              </a:r>
              <a:endParaRPr lang="da-DK" sz="1000" dirty="0"/>
            </a:p>
          </p:txBody>
        </p:sp>
        <p:sp>
          <p:nvSpPr>
            <p:cNvPr id="132" name="Tekstboks 131"/>
            <p:cNvSpPr txBox="1"/>
            <p:nvPr/>
          </p:nvSpPr>
          <p:spPr>
            <a:xfrm>
              <a:off x="5070291" y="5122884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35" name="Tekstboks 134"/>
            <p:cNvSpPr txBox="1"/>
            <p:nvPr/>
          </p:nvSpPr>
          <p:spPr>
            <a:xfrm>
              <a:off x="6122651" y="5122884"/>
              <a:ext cx="7200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(Adresser)</a:t>
              </a:r>
              <a:endParaRPr lang="da-DK" sz="1000" dirty="0"/>
            </a:p>
          </p:txBody>
        </p:sp>
        <p:sp>
          <p:nvSpPr>
            <p:cNvPr id="136" name="Tekstboks 135"/>
            <p:cNvSpPr txBox="1"/>
            <p:nvPr/>
          </p:nvSpPr>
          <p:spPr>
            <a:xfrm>
              <a:off x="6141761" y="4721033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Bygning,</a:t>
              </a:r>
            </a:p>
            <a:p>
              <a:pPr algn="l"/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38" name="Tekstboks 137"/>
            <p:cNvSpPr txBox="1"/>
            <p:nvPr/>
          </p:nvSpPr>
          <p:spPr>
            <a:xfrm>
              <a:off x="3707904" y="5122884"/>
              <a:ext cx="8130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</a:t>
              </a:r>
              <a:endParaRPr lang="da-DK" sz="1000" dirty="0"/>
            </a:p>
          </p:txBody>
        </p:sp>
        <p:cxnSp>
          <p:nvCxnSpPr>
            <p:cNvPr id="141" name="Vinklet forbindelse 140"/>
            <p:cNvCxnSpPr>
              <a:stCxn id="259" idx="0"/>
              <a:endCxn id="229" idx="3"/>
            </p:cNvCxnSpPr>
            <p:nvPr/>
          </p:nvCxnSpPr>
          <p:spPr bwMode="auto">
            <a:xfrm rot="16200000" flipV="1">
              <a:off x="5698916" y="843469"/>
              <a:ext cx="2462241" cy="2700600"/>
            </a:xfrm>
            <a:prstGeom prst="bentConnector2">
              <a:avLst/>
            </a:prstGeom>
            <a:noFill/>
            <a:ln w="508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4" name="Rektangel 123"/>
            <p:cNvSpPr>
              <a:spLocks/>
            </p:cNvSpPr>
            <p:nvPr/>
          </p:nvSpPr>
          <p:spPr bwMode="auto">
            <a:xfrm>
              <a:off x="2339752" y="5579439"/>
              <a:ext cx="1800000" cy="1116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ESR</a:t>
              </a:r>
            </a:p>
          </p:txBody>
        </p:sp>
        <p:sp>
          <p:nvSpPr>
            <p:cNvPr id="139" name="Tekstboks 138"/>
            <p:cNvSpPr txBox="1"/>
            <p:nvPr/>
          </p:nvSpPr>
          <p:spPr>
            <a:xfrm>
              <a:off x="2267335" y="6341258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Aktuelt</a:t>
              </a:r>
            </a:p>
            <a:p>
              <a:r>
                <a:rPr lang="da-DK" sz="1000" dirty="0" smtClean="0"/>
                <a:t>Ejerskab</a:t>
              </a:r>
              <a:endParaRPr lang="da-DK" sz="1000" dirty="0"/>
            </a:p>
          </p:txBody>
        </p:sp>
        <p:sp>
          <p:nvSpPr>
            <p:cNvPr id="140" name="Tekstboks 139"/>
            <p:cNvSpPr txBox="1"/>
            <p:nvPr/>
          </p:nvSpPr>
          <p:spPr>
            <a:xfrm>
              <a:off x="3688515" y="6341257"/>
              <a:ext cx="460382" cy="39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142" name="Tekstboks 141"/>
            <p:cNvSpPr txBox="1"/>
            <p:nvPr/>
          </p:nvSpPr>
          <p:spPr>
            <a:xfrm>
              <a:off x="3131840" y="6341258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Ejer-</a:t>
              </a:r>
            </a:p>
            <a:p>
              <a:r>
                <a:rPr lang="da-DK" sz="1000" dirty="0" smtClean="0"/>
                <a:t>lejlighed</a:t>
              </a:r>
              <a:endParaRPr lang="da-DK" sz="1000" dirty="0"/>
            </a:p>
          </p:txBody>
        </p:sp>
        <p:sp>
          <p:nvSpPr>
            <p:cNvPr id="143" name="Tekstboks 142"/>
            <p:cNvSpPr txBox="1"/>
            <p:nvPr/>
          </p:nvSpPr>
          <p:spPr>
            <a:xfrm>
              <a:off x="2483768" y="5837274"/>
              <a:ext cx="15648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ESR Ejendomme/Matrikler</a:t>
              </a:r>
              <a:endParaRPr lang="da-DK" sz="1000" dirty="0"/>
            </a:p>
          </p:txBody>
        </p:sp>
        <p:sp>
          <p:nvSpPr>
            <p:cNvPr id="145" name="Magnetpladelager 144"/>
            <p:cNvSpPr>
              <a:spLocks/>
            </p:cNvSpPr>
            <p:nvPr/>
          </p:nvSpPr>
          <p:spPr bwMode="auto">
            <a:xfrm>
              <a:off x="3716889" y="6083527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6" name="Magnetpladelager 145"/>
            <p:cNvSpPr>
              <a:spLocks/>
            </p:cNvSpPr>
            <p:nvPr/>
          </p:nvSpPr>
          <p:spPr bwMode="auto">
            <a:xfrm>
              <a:off x="3284841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7" name="Magnetpladelager 146"/>
            <p:cNvSpPr>
              <a:spLocks/>
            </p:cNvSpPr>
            <p:nvPr/>
          </p:nvSpPr>
          <p:spPr bwMode="auto">
            <a:xfrm>
              <a:off x="2411760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8" name="Magnetpladelager 147"/>
            <p:cNvSpPr>
              <a:spLocks/>
            </p:cNvSpPr>
            <p:nvPr/>
          </p:nvSpPr>
          <p:spPr bwMode="auto">
            <a:xfrm>
              <a:off x="2852793" y="6083527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49" name="Tekstboks 148"/>
            <p:cNvSpPr txBox="1"/>
            <p:nvPr/>
          </p:nvSpPr>
          <p:spPr>
            <a:xfrm>
              <a:off x="2846987" y="6341258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51" name="Tekstboks 150"/>
            <p:cNvSpPr txBox="1"/>
            <p:nvPr/>
          </p:nvSpPr>
          <p:spPr>
            <a:xfrm>
              <a:off x="1547664" y="3424889"/>
              <a:ext cx="12346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BFE (Ejerlejligheder)</a:t>
              </a:r>
              <a:endParaRPr lang="da-DK" sz="1000" dirty="0"/>
            </a:p>
          </p:txBody>
        </p:sp>
        <p:cxnSp>
          <p:nvCxnSpPr>
            <p:cNvPr id="152" name="Lige forbindelse 151"/>
            <p:cNvCxnSpPr/>
            <p:nvPr/>
          </p:nvCxnSpPr>
          <p:spPr bwMode="auto">
            <a:xfrm flipH="1">
              <a:off x="1475504" y="3640913"/>
              <a:ext cx="1305241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3" name="Tekstboks 152"/>
            <p:cNvSpPr txBox="1"/>
            <p:nvPr/>
          </p:nvSpPr>
          <p:spPr>
            <a:xfrm>
              <a:off x="2111374" y="2308810"/>
              <a:ext cx="13805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a-DK" sz="1000" dirty="0" smtClean="0"/>
                <a:t>Bestemt Fast Ejendom</a:t>
              </a:r>
            </a:p>
            <a:p>
              <a:pPr algn="r"/>
              <a:r>
                <a:rPr lang="da-DK" sz="1000" dirty="0" smtClean="0"/>
                <a:t>(SFE og Ejerlejligheder)</a:t>
              </a:r>
              <a:endParaRPr lang="da-DK" sz="1000" dirty="0"/>
            </a:p>
          </p:txBody>
        </p:sp>
        <p:cxnSp>
          <p:nvCxnSpPr>
            <p:cNvPr id="121" name="Lige forbindelse 120"/>
            <p:cNvCxnSpPr>
              <a:endCxn id="144" idx="3"/>
            </p:cNvCxnSpPr>
            <p:nvPr/>
          </p:nvCxnSpPr>
          <p:spPr bwMode="auto">
            <a:xfrm flipH="1">
              <a:off x="6876256" y="3982889"/>
              <a:ext cx="720080" cy="72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3" name="Tekstboks 122"/>
            <p:cNvSpPr txBox="1"/>
            <p:nvPr/>
          </p:nvSpPr>
          <p:spPr>
            <a:xfrm>
              <a:off x="6948264" y="3754732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sp>
          <p:nvSpPr>
            <p:cNvPr id="144" name="Rektangel 143"/>
            <p:cNvSpPr/>
            <p:nvPr/>
          </p:nvSpPr>
          <p:spPr bwMode="auto">
            <a:xfrm>
              <a:off x="6768256" y="3892961"/>
              <a:ext cx="108000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4" name="Tekstboks 163"/>
            <p:cNvSpPr txBox="1"/>
            <p:nvPr/>
          </p:nvSpPr>
          <p:spPr>
            <a:xfrm>
              <a:off x="5391341" y="5842964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 &amp; Adresser</a:t>
              </a:r>
              <a:endParaRPr lang="da-DK" sz="1000" dirty="0"/>
            </a:p>
          </p:txBody>
        </p:sp>
        <p:sp>
          <p:nvSpPr>
            <p:cNvPr id="165" name="Stregbilledforklaring 1 164"/>
            <p:cNvSpPr/>
            <p:nvPr/>
          </p:nvSpPr>
          <p:spPr bwMode="auto">
            <a:xfrm>
              <a:off x="6948384" y="4649025"/>
              <a:ext cx="1008000" cy="504000"/>
            </a:xfrm>
            <a:prstGeom prst="borderCallout1">
              <a:avLst>
                <a:gd name="adj1" fmla="val -7063"/>
                <a:gd name="adj2" fmla="val 25754"/>
                <a:gd name="adj3" fmla="val -128470"/>
                <a:gd name="adj4" fmla="val -18267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Konvertering </a:t>
              </a:r>
              <a:r>
                <a:rPr lang="da-DK" sz="1000" dirty="0" smtClean="0">
                  <a:solidFill>
                    <a:srgbClr val="FF0000"/>
                  </a:solidFill>
                </a:rPr>
                <a:t>DAR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adressemodel til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>
                  <a:solidFill>
                    <a:srgbClr val="FF0000"/>
                  </a:solidFill>
                </a:rPr>
                <a:t>BBR </a:t>
              </a:r>
              <a:r>
                <a:rPr kumimoji="0" lang="da-DK" sz="1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adressemodel</a:t>
              </a:r>
            </a:p>
          </p:txBody>
        </p:sp>
        <p:sp>
          <p:nvSpPr>
            <p:cNvPr id="168" name="Tekstboks 167"/>
            <p:cNvSpPr txBox="1"/>
            <p:nvPr/>
          </p:nvSpPr>
          <p:spPr>
            <a:xfrm>
              <a:off x="4211960" y="5761083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Ejendomme, ejere</a:t>
              </a:r>
            </a:p>
            <a:p>
              <a:r>
                <a:rPr lang="da-DK" sz="1000" dirty="0"/>
                <a:t>o</a:t>
              </a:r>
              <a:r>
                <a:rPr lang="da-DK" sz="1000" dirty="0" smtClean="0"/>
                <a:t>g administratorer</a:t>
              </a:r>
              <a:endParaRPr lang="da-DK" sz="1000" dirty="0"/>
            </a:p>
          </p:txBody>
        </p:sp>
        <p:sp>
          <p:nvSpPr>
            <p:cNvPr id="169" name="Tekstboks 168"/>
            <p:cNvSpPr txBox="1"/>
            <p:nvPr/>
          </p:nvSpPr>
          <p:spPr>
            <a:xfrm>
              <a:off x="1512000" y="692696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Ejere &amp;</a:t>
              </a:r>
            </a:p>
            <a:p>
              <a:pPr algn="l"/>
              <a:r>
                <a:rPr lang="da-DK" sz="1000" dirty="0" err="1" smtClean="0"/>
                <a:t>Admin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170" name="Tekstboks 169"/>
            <p:cNvSpPr txBox="1"/>
            <p:nvPr/>
          </p:nvSpPr>
          <p:spPr>
            <a:xfrm>
              <a:off x="3812365" y="1310467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 &amp;</a:t>
              </a:r>
            </a:p>
            <a:p>
              <a:r>
                <a:rPr lang="da-DK" sz="1000" dirty="0" err="1" smtClean="0"/>
                <a:t>Admin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133" name="Rektangel 132"/>
            <p:cNvSpPr>
              <a:spLocks/>
            </p:cNvSpPr>
            <p:nvPr/>
          </p:nvSpPr>
          <p:spPr bwMode="auto">
            <a:xfrm>
              <a:off x="4139952" y="1808944"/>
              <a:ext cx="1368000" cy="1116000"/>
            </a:xfrm>
            <a:prstGeom prst="rect">
              <a:avLst/>
            </a:prstGeom>
            <a:solidFill>
              <a:srgbClr val="BEBEBE"/>
            </a:solidFill>
            <a:ln w="28575"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360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Kortforsyning</a:t>
              </a:r>
            </a:p>
          </p:txBody>
        </p:sp>
        <p:sp>
          <p:nvSpPr>
            <p:cNvPr id="171" name="Tekstboks 170"/>
            <p:cNvSpPr txBox="1"/>
            <p:nvPr/>
          </p:nvSpPr>
          <p:spPr>
            <a:xfrm>
              <a:off x="4271534" y="2534603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72" name="Magnetpladelager 171"/>
            <p:cNvSpPr>
              <a:spLocks/>
            </p:cNvSpPr>
            <p:nvPr/>
          </p:nvSpPr>
          <p:spPr bwMode="auto">
            <a:xfrm>
              <a:off x="4277342" y="2276872"/>
              <a:ext cx="360000" cy="288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73" name="Magnetpladelager 172"/>
            <p:cNvSpPr>
              <a:spLocks noChangeAspect="1"/>
            </p:cNvSpPr>
            <p:nvPr/>
          </p:nvSpPr>
          <p:spPr bwMode="auto">
            <a:xfrm>
              <a:off x="4788064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74" name="Magnetpladelager 173"/>
            <p:cNvSpPr>
              <a:spLocks noChangeAspect="1"/>
            </p:cNvSpPr>
            <p:nvPr/>
          </p:nvSpPr>
          <p:spPr bwMode="auto">
            <a:xfrm>
              <a:off x="5166096" y="2636936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75" name="Magnetpladelager 174"/>
            <p:cNvSpPr>
              <a:spLocks noChangeAspect="1"/>
            </p:cNvSpPr>
            <p:nvPr/>
          </p:nvSpPr>
          <p:spPr bwMode="auto">
            <a:xfrm>
              <a:off x="5166096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sp>
          <p:nvSpPr>
            <p:cNvPr id="176" name="Magnetpladelager 175"/>
            <p:cNvSpPr>
              <a:spLocks noChangeAspect="1"/>
            </p:cNvSpPr>
            <p:nvPr/>
          </p:nvSpPr>
          <p:spPr bwMode="auto">
            <a:xfrm>
              <a:off x="4788064" y="2276872"/>
              <a:ext cx="270000" cy="216000"/>
            </a:xfrm>
            <a:prstGeom prst="flowChartMagneticDisk">
              <a:avLst/>
            </a:prstGeom>
            <a:solidFill>
              <a:schemeClr val="bg1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Kopi</a:t>
              </a:r>
            </a:p>
          </p:txBody>
        </p:sp>
        <p:cxnSp>
          <p:nvCxnSpPr>
            <p:cNvPr id="177" name="Vinklet forbindelse 176"/>
            <p:cNvCxnSpPr/>
            <p:nvPr/>
          </p:nvCxnSpPr>
          <p:spPr bwMode="auto">
            <a:xfrm flipV="1">
              <a:off x="4148745" y="2924944"/>
              <a:ext cx="488597" cy="105794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8" name="Vinklet forbindelse 177"/>
            <p:cNvCxnSpPr/>
            <p:nvPr/>
          </p:nvCxnSpPr>
          <p:spPr bwMode="auto">
            <a:xfrm rot="16200000" flipH="1">
              <a:off x="4666264" y="3204111"/>
              <a:ext cx="1057943" cy="499612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9" name="Tekstboks 178"/>
            <p:cNvSpPr txBox="1"/>
            <p:nvPr/>
          </p:nvSpPr>
          <p:spPr>
            <a:xfrm>
              <a:off x="4896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80" name="Tekstboks 179"/>
            <p:cNvSpPr txBox="1"/>
            <p:nvPr/>
          </p:nvSpPr>
          <p:spPr>
            <a:xfrm>
              <a:off x="4320000" y="3182779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181" name="Tekstboks 180"/>
            <p:cNvSpPr txBox="1"/>
            <p:nvPr/>
          </p:nvSpPr>
          <p:spPr>
            <a:xfrm>
              <a:off x="7596336" y="226874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cxnSp>
          <p:nvCxnSpPr>
            <p:cNvPr id="182" name="Lige forbindelse 181"/>
            <p:cNvCxnSpPr/>
            <p:nvPr/>
          </p:nvCxnSpPr>
          <p:spPr bwMode="auto">
            <a:xfrm flipV="1">
              <a:off x="3464745" y="1664648"/>
              <a:ext cx="96" cy="1760241"/>
            </a:xfrm>
            <a:prstGeom prst="line">
              <a:avLst/>
            </a:prstGeom>
            <a:noFill/>
            <a:ln w="50800" cap="flat" cmpd="sng" algn="ctr">
              <a:solidFill>
                <a:srgbClr val="469A32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1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ktangel 149"/>
          <p:cNvSpPr/>
          <p:nvPr/>
        </p:nvSpPr>
        <p:spPr bwMode="auto">
          <a:xfrm>
            <a:off x="36504" y="45376"/>
            <a:ext cx="9036000" cy="67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1D1D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108000" tIns="72000" rIns="288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MATRIKEL – BPFG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&amp; BBR 2.0</a:t>
            </a:r>
            <a:endParaRPr kumimoji="0" lang="da-DK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7" name="Rektangel 206"/>
          <p:cNvSpPr>
            <a:spLocks/>
          </p:cNvSpPr>
          <p:nvPr/>
        </p:nvSpPr>
        <p:spPr bwMode="auto">
          <a:xfrm>
            <a:off x="107504" y="3424889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Tinglysning</a:t>
            </a:r>
          </a:p>
        </p:txBody>
      </p:sp>
      <p:sp>
        <p:nvSpPr>
          <p:cNvPr id="208" name="Tekstboks 207"/>
          <p:cNvSpPr txBox="1"/>
          <p:nvPr/>
        </p:nvSpPr>
        <p:spPr>
          <a:xfrm>
            <a:off x="168138" y="4186708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BFE</a:t>
            </a:r>
            <a:endParaRPr lang="da-DK" sz="1000" dirty="0"/>
          </a:p>
        </p:txBody>
      </p:sp>
      <p:sp>
        <p:nvSpPr>
          <p:cNvPr id="209" name="Tekstboks 208"/>
          <p:cNvSpPr txBox="1"/>
          <p:nvPr/>
        </p:nvSpPr>
        <p:spPr>
          <a:xfrm>
            <a:off x="934324" y="4186708"/>
            <a:ext cx="62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Tinglyse</a:t>
            </a:r>
          </a:p>
          <a:p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210" name="Tekstboks 209"/>
          <p:cNvSpPr txBox="1"/>
          <p:nvPr/>
        </p:nvSpPr>
        <p:spPr>
          <a:xfrm>
            <a:off x="440293" y="4186708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Ejer-</a:t>
            </a:r>
          </a:p>
          <a:p>
            <a:r>
              <a:rPr lang="da-DK" sz="1000" dirty="0" smtClean="0"/>
              <a:t>lejlighed</a:t>
            </a:r>
            <a:endParaRPr lang="da-DK" sz="1000" dirty="0"/>
          </a:p>
        </p:txBody>
      </p:sp>
      <p:sp>
        <p:nvSpPr>
          <p:cNvPr id="211" name="Tekstboks 210"/>
          <p:cNvSpPr txBox="1"/>
          <p:nvPr/>
        </p:nvSpPr>
        <p:spPr>
          <a:xfrm>
            <a:off x="131550" y="3682724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Tinglyste ejendomme</a:t>
            </a:r>
            <a:endParaRPr lang="da-DK" sz="1000" dirty="0"/>
          </a:p>
        </p:txBody>
      </p:sp>
      <p:sp>
        <p:nvSpPr>
          <p:cNvPr id="212" name="Magnetpladelager 211"/>
          <p:cNvSpPr>
            <a:spLocks/>
          </p:cNvSpPr>
          <p:nvPr/>
        </p:nvSpPr>
        <p:spPr bwMode="auto">
          <a:xfrm>
            <a:off x="1043648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3" name="Magnetpladelager 212"/>
          <p:cNvSpPr>
            <a:spLocks/>
          </p:cNvSpPr>
          <p:nvPr/>
        </p:nvSpPr>
        <p:spPr bwMode="auto">
          <a:xfrm>
            <a:off x="611600" y="392897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14" name="Magnetpladelager 213"/>
          <p:cNvSpPr>
            <a:spLocks/>
          </p:cNvSpPr>
          <p:nvPr/>
        </p:nvSpPr>
        <p:spPr bwMode="auto">
          <a:xfrm>
            <a:off x="179552" y="392897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15" name="Rektangel 214"/>
          <p:cNvSpPr>
            <a:spLocks/>
          </p:cNvSpPr>
          <p:nvPr/>
        </p:nvSpPr>
        <p:spPr bwMode="auto">
          <a:xfrm>
            <a:off x="2780745" y="3424889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Matriklen</a:t>
            </a:r>
          </a:p>
        </p:txBody>
      </p:sp>
      <p:sp>
        <p:nvSpPr>
          <p:cNvPr id="216" name="Tekstboks 215"/>
          <p:cNvSpPr txBox="1"/>
          <p:nvPr/>
        </p:nvSpPr>
        <p:spPr>
          <a:xfrm>
            <a:off x="2846988" y="4186708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217" name="Tekstboks 216"/>
          <p:cNvSpPr txBox="1"/>
          <p:nvPr/>
        </p:nvSpPr>
        <p:spPr>
          <a:xfrm>
            <a:off x="3688515" y="4186708"/>
            <a:ext cx="460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BPFG</a:t>
            </a:r>
            <a:endParaRPr lang="da-DK" sz="1000" dirty="0"/>
          </a:p>
        </p:txBody>
      </p:sp>
      <p:sp>
        <p:nvSpPr>
          <p:cNvPr id="218" name="Tekstboks 217"/>
          <p:cNvSpPr txBox="1"/>
          <p:nvPr/>
        </p:nvSpPr>
        <p:spPr>
          <a:xfrm>
            <a:off x="3140785" y="4176907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Ejer-</a:t>
            </a:r>
          </a:p>
          <a:p>
            <a:r>
              <a:rPr lang="da-DK" sz="1000" dirty="0" smtClean="0"/>
              <a:t>lejlighed</a:t>
            </a:r>
            <a:endParaRPr lang="da-DK" sz="1000" dirty="0"/>
          </a:p>
        </p:txBody>
      </p:sp>
      <p:sp>
        <p:nvSpPr>
          <p:cNvPr id="219" name="Tekstboks 218"/>
          <p:cNvSpPr txBox="1"/>
          <p:nvPr/>
        </p:nvSpPr>
        <p:spPr>
          <a:xfrm>
            <a:off x="2780745" y="3682724"/>
            <a:ext cx="13548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Bestemt Fast Ejendom</a:t>
            </a:r>
            <a:endParaRPr lang="da-DK" sz="1000" dirty="0"/>
          </a:p>
        </p:txBody>
      </p:sp>
      <p:sp>
        <p:nvSpPr>
          <p:cNvPr id="220" name="Magnetpladelager 219"/>
          <p:cNvSpPr>
            <a:spLocks/>
          </p:cNvSpPr>
          <p:nvPr/>
        </p:nvSpPr>
        <p:spPr bwMode="auto">
          <a:xfrm>
            <a:off x="3716889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sp>
        <p:nvSpPr>
          <p:cNvPr id="221" name="Magnetpladelager 220"/>
          <p:cNvSpPr>
            <a:spLocks/>
          </p:cNvSpPr>
          <p:nvPr/>
        </p:nvSpPr>
        <p:spPr bwMode="auto">
          <a:xfrm>
            <a:off x="3284841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sp>
        <p:nvSpPr>
          <p:cNvPr id="222" name="Magnetpladelager 221"/>
          <p:cNvSpPr>
            <a:spLocks/>
          </p:cNvSpPr>
          <p:nvPr/>
        </p:nvSpPr>
        <p:spPr bwMode="auto">
          <a:xfrm>
            <a:off x="2852793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cxnSp>
        <p:nvCxnSpPr>
          <p:cNvPr id="223" name="Lige forbindelse 222"/>
          <p:cNvCxnSpPr>
            <a:stCxn id="207" idx="0"/>
            <a:endCxn id="244" idx="2"/>
          </p:cNvCxnSpPr>
          <p:nvPr/>
        </p:nvCxnSpPr>
        <p:spPr bwMode="auto">
          <a:xfrm flipV="1">
            <a:off x="791504" y="1664680"/>
            <a:ext cx="0" cy="176020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4" name="Rektangel 243"/>
          <p:cNvSpPr>
            <a:spLocks/>
          </p:cNvSpPr>
          <p:nvPr/>
        </p:nvSpPr>
        <p:spPr bwMode="auto">
          <a:xfrm>
            <a:off x="107504" y="548680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600" dirty="0" smtClean="0"/>
              <a:t>Ejerfortegnelse</a:t>
            </a:r>
            <a:endParaRPr kumimoji="0" lang="da-DK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5" name="Tekstboks 244"/>
          <p:cNvSpPr txBox="1"/>
          <p:nvPr/>
        </p:nvSpPr>
        <p:spPr>
          <a:xfrm>
            <a:off x="133290" y="1310499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Aktuelt</a:t>
            </a:r>
          </a:p>
          <a:p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246" name="Tekstboks 245"/>
          <p:cNvSpPr txBox="1"/>
          <p:nvPr/>
        </p:nvSpPr>
        <p:spPr>
          <a:xfrm>
            <a:off x="827584" y="1310499"/>
            <a:ext cx="5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err="1" smtClean="0"/>
              <a:t>Admini</a:t>
            </a:r>
            <a:r>
              <a:rPr lang="da-DK" sz="1000" dirty="0" smtClean="0"/>
              <a:t>-</a:t>
            </a:r>
          </a:p>
          <a:p>
            <a:r>
              <a:rPr lang="da-DK" sz="1000" dirty="0" err="1" smtClean="0"/>
              <a:t>strator</a:t>
            </a:r>
            <a:endParaRPr lang="da-DK" sz="1000" dirty="0"/>
          </a:p>
        </p:txBody>
      </p:sp>
      <p:sp>
        <p:nvSpPr>
          <p:cNvPr id="248" name="Tekstboks 247"/>
          <p:cNvSpPr txBox="1"/>
          <p:nvPr/>
        </p:nvSpPr>
        <p:spPr>
          <a:xfrm>
            <a:off x="400854" y="806515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Ejerforhold</a:t>
            </a:r>
            <a:endParaRPr lang="da-DK" sz="1000" dirty="0"/>
          </a:p>
        </p:txBody>
      </p:sp>
      <p:sp>
        <p:nvSpPr>
          <p:cNvPr id="251" name="Magnetpladelager 250"/>
          <p:cNvSpPr>
            <a:spLocks/>
          </p:cNvSpPr>
          <p:nvPr/>
        </p:nvSpPr>
        <p:spPr bwMode="auto">
          <a:xfrm>
            <a:off x="267332" y="105276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1484761" y="3981208"/>
            <a:ext cx="1296000" cy="595809"/>
            <a:chOff x="1484761" y="3356992"/>
            <a:chExt cx="1296000" cy="595809"/>
          </a:xfrm>
        </p:grpSpPr>
        <p:sp>
          <p:nvSpPr>
            <p:cNvPr id="9" name="Tekstboks 8"/>
            <p:cNvSpPr txBox="1"/>
            <p:nvPr/>
          </p:nvSpPr>
          <p:spPr>
            <a:xfrm>
              <a:off x="1845414" y="3356992"/>
              <a:ext cx="287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b="1" dirty="0" smtClean="0"/>
                <a:t>&lt;</a:t>
              </a:r>
              <a:endParaRPr lang="da-DK" sz="1600" b="1" dirty="0"/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1484761" y="3549680"/>
              <a:ext cx="1296000" cy="2520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1623183" y="3549680"/>
              <a:ext cx="10855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attestationssløjfe</a:t>
              </a:r>
              <a:endParaRPr lang="da-DK" sz="1000" dirty="0"/>
            </a:p>
          </p:txBody>
        </p:sp>
        <p:sp>
          <p:nvSpPr>
            <p:cNvPr id="10" name="Tekstboks 9"/>
            <p:cNvSpPr txBox="1"/>
            <p:nvPr/>
          </p:nvSpPr>
          <p:spPr>
            <a:xfrm>
              <a:off x="2204681" y="3614247"/>
              <a:ext cx="2872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b="1" dirty="0" smtClean="0"/>
                <a:t>&gt;</a:t>
              </a:r>
              <a:endParaRPr lang="da-DK" sz="1600" b="1" dirty="0"/>
            </a:p>
          </p:txBody>
        </p:sp>
      </p:grpSp>
      <p:cxnSp>
        <p:nvCxnSpPr>
          <p:cNvPr id="256" name="Lige forbindelse 255"/>
          <p:cNvCxnSpPr/>
          <p:nvPr/>
        </p:nvCxnSpPr>
        <p:spPr bwMode="auto">
          <a:xfrm flipH="1">
            <a:off x="1475504" y="3784929"/>
            <a:ext cx="130524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59" name="Rektangel 258"/>
          <p:cNvSpPr>
            <a:spLocks/>
          </p:cNvSpPr>
          <p:nvPr/>
        </p:nvSpPr>
        <p:spPr bwMode="auto">
          <a:xfrm>
            <a:off x="7596336" y="3424889"/>
            <a:ext cx="1368000" cy="1116000"/>
          </a:xfrm>
          <a:prstGeom prst="rect">
            <a:avLst/>
          </a:prstGeom>
          <a:solidFill>
            <a:srgbClr val="BEBEBE"/>
          </a:solidFill>
          <a:ln w="28575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GD2 – DAR 1.0</a:t>
            </a:r>
          </a:p>
        </p:txBody>
      </p:sp>
      <p:sp>
        <p:nvSpPr>
          <p:cNvPr id="262" name="Tekstboks 261"/>
          <p:cNvSpPr txBox="1"/>
          <p:nvPr/>
        </p:nvSpPr>
        <p:spPr>
          <a:xfrm>
            <a:off x="7963464" y="4186708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Adresser</a:t>
            </a:r>
            <a:endParaRPr lang="da-DK" sz="1000" dirty="0"/>
          </a:p>
        </p:txBody>
      </p:sp>
      <p:sp>
        <p:nvSpPr>
          <p:cNvPr id="263" name="Tekstboks 262"/>
          <p:cNvSpPr txBox="1"/>
          <p:nvPr/>
        </p:nvSpPr>
        <p:spPr>
          <a:xfrm>
            <a:off x="7654046" y="3682724"/>
            <a:ext cx="12394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Danmarks Adresser</a:t>
            </a:r>
            <a:endParaRPr lang="da-DK" sz="1000" dirty="0"/>
          </a:p>
        </p:txBody>
      </p:sp>
      <p:sp>
        <p:nvSpPr>
          <p:cNvPr id="265" name="Magnetpladelager 264"/>
          <p:cNvSpPr>
            <a:spLocks/>
          </p:cNvSpPr>
          <p:nvPr/>
        </p:nvSpPr>
        <p:spPr bwMode="auto">
          <a:xfrm>
            <a:off x="8100432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sp>
        <p:nvSpPr>
          <p:cNvPr id="267" name="Rektangel 266"/>
          <p:cNvSpPr>
            <a:spLocks/>
          </p:cNvSpPr>
          <p:nvPr/>
        </p:nvSpPr>
        <p:spPr bwMode="auto">
          <a:xfrm>
            <a:off x="5445041" y="5585129"/>
            <a:ext cx="1368000" cy="1116000"/>
          </a:xfrm>
          <a:prstGeom prst="rect">
            <a:avLst/>
          </a:prstGeom>
          <a:solidFill>
            <a:srgbClr val="BEBEBE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OIS</a:t>
            </a:r>
          </a:p>
        </p:txBody>
      </p:sp>
      <p:sp>
        <p:nvSpPr>
          <p:cNvPr id="268" name="Tekstboks 267"/>
          <p:cNvSpPr txBox="1"/>
          <p:nvPr/>
        </p:nvSpPr>
        <p:spPr>
          <a:xfrm>
            <a:off x="5506473" y="6346948"/>
            <a:ext cx="375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ESR</a:t>
            </a:r>
            <a:endParaRPr lang="da-DK" sz="1000" dirty="0"/>
          </a:p>
        </p:txBody>
      </p:sp>
      <p:sp>
        <p:nvSpPr>
          <p:cNvPr id="269" name="Tekstboks 268"/>
          <p:cNvSpPr txBox="1"/>
          <p:nvPr/>
        </p:nvSpPr>
        <p:spPr>
          <a:xfrm>
            <a:off x="6385672" y="6346947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BBR</a:t>
            </a:r>
            <a:endParaRPr lang="da-DK" sz="1000" dirty="0"/>
          </a:p>
        </p:txBody>
      </p:sp>
      <p:sp>
        <p:nvSpPr>
          <p:cNvPr id="270" name="Tekstboks 269"/>
          <p:cNvSpPr txBox="1"/>
          <p:nvPr/>
        </p:nvSpPr>
        <p:spPr>
          <a:xfrm>
            <a:off x="5822588" y="6346948"/>
            <a:ext cx="6222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Matrikel</a:t>
            </a:r>
            <a:endParaRPr lang="da-DK" sz="1000" dirty="0"/>
          </a:p>
        </p:txBody>
      </p:sp>
      <p:sp>
        <p:nvSpPr>
          <p:cNvPr id="272" name="Magnetpladelager 271"/>
          <p:cNvSpPr>
            <a:spLocks/>
          </p:cNvSpPr>
          <p:nvPr/>
        </p:nvSpPr>
        <p:spPr bwMode="auto">
          <a:xfrm>
            <a:off x="6381185" y="608921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3" name="Magnetpladelager 272"/>
          <p:cNvSpPr>
            <a:spLocks/>
          </p:cNvSpPr>
          <p:nvPr/>
        </p:nvSpPr>
        <p:spPr bwMode="auto">
          <a:xfrm>
            <a:off x="5949137" y="608921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4" name="Magnetpladelager 273"/>
          <p:cNvSpPr>
            <a:spLocks/>
          </p:cNvSpPr>
          <p:nvPr/>
        </p:nvSpPr>
        <p:spPr bwMode="auto">
          <a:xfrm>
            <a:off x="5517089" y="608921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275" name="Rektangel 274"/>
          <p:cNvSpPr>
            <a:spLocks/>
          </p:cNvSpPr>
          <p:nvPr/>
        </p:nvSpPr>
        <p:spPr bwMode="auto">
          <a:xfrm>
            <a:off x="5445041" y="3424889"/>
            <a:ext cx="1368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BBR 2.0</a:t>
            </a:r>
          </a:p>
        </p:txBody>
      </p:sp>
      <p:sp>
        <p:nvSpPr>
          <p:cNvPr id="276" name="Tekstboks 275"/>
          <p:cNvSpPr txBox="1"/>
          <p:nvPr/>
        </p:nvSpPr>
        <p:spPr>
          <a:xfrm>
            <a:off x="5781721" y="4186708"/>
            <a:ext cx="73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Bygning,</a:t>
            </a:r>
          </a:p>
          <a:p>
            <a:r>
              <a:rPr lang="da-DK" sz="1000" dirty="0" smtClean="0"/>
              <a:t>Enhed mv.</a:t>
            </a:r>
            <a:endParaRPr lang="da-DK" sz="1000" dirty="0"/>
          </a:p>
        </p:txBody>
      </p:sp>
      <p:sp>
        <p:nvSpPr>
          <p:cNvPr id="279" name="Tekstboks 278"/>
          <p:cNvSpPr txBox="1"/>
          <p:nvPr/>
        </p:nvSpPr>
        <p:spPr>
          <a:xfrm>
            <a:off x="5513169" y="3682724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Bygninger &amp; Boliger</a:t>
            </a:r>
            <a:endParaRPr lang="da-DK" sz="1000" dirty="0"/>
          </a:p>
        </p:txBody>
      </p:sp>
      <p:sp>
        <p:nvSpPr>
          <p:cNvPr id="282" name="Magnetpladelager 281"/>
          <p:cNvSpPr>
            <a:spLocks/>
          </p:cNvSpPr>
          <p:nvPr/>
        </p:nvSpPr>
        <p:spPr bwMode="auto">
          <a:xfrm>
            <a:off x="5940192" y="3928977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sp>
        <p:nvSpPr>
          <p:cNvPr id="285" name="Tekstboks 284"/>
          <p:cNvSpPr txBox="1"/>
          <p:nvPr/>
        </p:nvSpPr>
        <p:spPr>
          <a:xfrm>
            <a:off x="7673291" y="5842964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Adresser</a:t>
            </a:r>
            <a:endParaRPr lang="da-DK" sz="1000" dirty="0"/>
          </a:p>
        </p:txBody>
      </p:sp>
      <p:sp>
        <p:nvSpPr>
          <p:cNvPr id="286" name="Tekstboks 285"/>
          <p:cNvSpPr txBox="1"/>
          <p:nvPr/>
        </p:nvSpPr>
        <p:spPr>
          <a:xfrm>
            <a:off x="711797" y="5535187"/>
            <a:ext cx="10518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Ejerlejligheder</a:t>
            </a:r>
          </a:p>
          <a:p>
            <a:pPr algn="l"/>
            <a:endParaRPr lang="da-DK" sz="1000" dirty="0" smtClean="0"/>
          </a:p>
          <a:p>
            <a:pPr algn="l"/>
            <a:r>
              <a:rPr lang="da-DK" sz="1000" dirty="0" smtClean="0"/>
              <a:t>Tinglyst ejerskab</a:t>
            </a:r>
            <a:endParaRPr lang="da-DK" sz="1000" dirty="0"/>
          </a:p>
        </p:txBody>
      </p:sp>
      <p:cxnSp>
        <p:nvCxnSpPr>
          <p:cNvPr id="287" name="Lige forbindelse 286"/>
          <p:cNvCxnSpPr>
            <a:stCxn id="215" idx="2"/>
          </p:cNvCxnSpPr>
          <p:nvPr/>
        </p:nvCxnSpPr>
        <p:spPr bwMode="auto">
          <a:xfrm>
            <a:off x="3464745" y="4540889"/>
            <a:ext cx="0" cy="103855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Lige forbindelse 303"/>
          <p:cNvCxnSpPr>
            <a:stCxn id="244" idx="3"/>
          </p:cNvCxnSpPr>
          <p:nvPr/>
        </p:nvCxnSpPr>
        <p:spPr bwMode="auto">
          <a:xfrm>
            <a:off x="1475504" y="1106680"/>
            <a:ext cx="720232" cy="9032"/>
          </a:xfrm>
          <a:prstGeom prst="line">
            <a:avLst/>
          </a:prstGeom>
          <a:noFill/>
          <a:ln w="50800" cap="flat" cmpd="sng" algn="ctr">
            <a:solidFill>
              <a:srgbClr val="469A32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09" name="Magnetpladelager 308"/>
          <p:cNvSpPr>
            <a:spLocks/>
          </p:cNvSpPr>
          <p:nvPr/>
        </p:nvSpPr>
        <p:spPr bwMode="auto">
          <a:xfrm>
            <a:off x="921679" y="1052768"/>
            <a:ext cx="360000" cy="288000"/>
          </a:xfrm>
          <a:prstGeom prst="flowChartMagneticDisk">
            <a:avLst/>
          </a:prstGeom>
          <a:solidFill>
            <a:srgbClr val="66CCFF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GD</a:t>
            </a:r>
          </a:p>
        </p:txBody>
      </p:sp>
      <p:cxnSp>
        <p:nvCxnSpPr>
          <p:cNvPr id="312" name="Vinklet forbindelse 311"/>
          <p:cNvCxnSpPr>
            <a:stCxn id="275" idx="0"/>
          </p:cNvCxnSpPr>
          <p:nvPr/>
        </p:nvCxnSpPr>
        <p:spPr bwMode="auto">
          <a:xfrm rot="16200000" flipV="1">
            <a:off x="4812554" y="2108401"/>
            <a:ext cx="2084049" cy="548927"/>
          </a:xfrm>
          <a:prstGeom prst="bentConnector3">
            <a:avLst>
              <a:gd name="adj1" fmla="val 99270"/>
            </a:avLst>
          </a:prstGeom>
          <a:noFill/>
          <a:ln w="50800" cap="flat" cmpd="sng" algn="ctr">
            <a:solidFill>
              <a:srgbClr val="149A32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Lige forbindelse 291"/>
          <p:cNvCxnSpPr/>
          <p:nvPr/>
        </p:nvCxnSpPr>
        <p:spPr bwMode="auto">
          <a:xfrm>
            <a:off x="4148897" y="4577017"/>
            <a:ext cx="1296144" cy="100811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Lige forbindelse 325"/>
          <p:cNvCxnSpPr>
            <a:stCxn id="124" idx="3"/>
            <a:endCxn id="267" idx="1"/>
          </p:cNvCxnSpPr>
          <p:nvPr/>
        </p:nvCxnSpPr>
        <p:spPr bwMode="auto">
          <a:xfrm>
            <a:off x="4139752" y="6137439"/>
            <a:ext cx="1305289" cy="569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Vinklet forbindelse 330"/>
          <p:cNvCxnSpPr>
            <a:stCxn id="259" idx="2"/>
            <a:endCxn id="267" idx="3"/>
          </p:cNvCxnSpPr>
          <p:nvPr/>
        </p:nvCxnSpPr>
        <p:spPr bwMode="auto">
          <a:xfrm rot="5400000">
            <a:off x="6745569" y="4608362"/>
            <a:ext cx="1602240" cy="146729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Vinklet forbindelse 332"/>
          <p:cNvCxnSpPr>
            <a:stCxn id="210" idx="2"/>
            <a:endCxn id="124" idx="1"/>
          </p:cNvCxnSpPr>
          <p:nvPr/>
        </p:nvCxnSpPr>
        <p:spPr bwMode="auto">
          <a:xfrm rot="16200000" flipH="1">
            <a:off x="771085" y="4568771"/>
            <a:ext cx="1550621" cy="1586713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36" name="Tekstboks 335"/>
          <p:cNvSpPr txBox="1"/>
          <p:nvPr/>
        </p:nvSpPr>
        <p:spPr>
          <a:xfrm>
            <a:off x="764521" y="1959223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Tinglyst</a:t>
            </a:r>
          </a:p>
          <a:p>
            <a:pPr algn="l"/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108" name="Tekstboks 107"/>
          <p:cNvSpPr txBox="1"/>
          <p:nvPr/>
        </p:nvSpPr>
        <p:spPr>
          <a:xfrm>
            <a:off x="1825279" y="3784929"/>
            <a:ext cx="663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BFE (SFE)</a:t>
            </a:r>
            <a:endParaRPr lang="da-DK" sz="1000" dirty="0"/>
          </a:p>
        </p:txBody>
      </p:sp>
      <p:sp>
        <p:nvSpPr>
          <p:cNvPr id="131" name="Tekstboks 130"/>
          <p:cNvSpPr txBox="1"/>
          <p:nvPr/>
        </p:nvSpPr>
        <p:spPr>
          <a:xfrm>
            <a:off x="2843808" y="4906860"/>
            <a:ext cx="663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BFE (SFE)</a:t>
            </a:r>
            <a:endParaRPr lang="da-DK" sz="1000" dirty="0"/>
          </a:p>
        </p:txBody>
      </p:sp>
      <p:sp>
        <p:nvSpPr>
          <p:cNvPr id="132" name="Tekstboks 131"/>
          <p:cNvSpPr txBox="1"/>
          <p:nvPr/>
        </p:nvSpPr>
        <p:spPr>
          <a:xfrm>
            <a:off x="5070291" y="5122884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36" name="Tekstboks 135"/>
          <p:cNvSpPr txBox="1"/>
          <p:nvPr/>
        </p:nvSpPr>
        <p:spPr>
          <a:xfrm>
            <a:off x="6141761" y="4793041"/>
            <a:ext cx="73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Bygning,</a:t>
            </a:r>
          </a:p>
          <a:p>
            <a:pPr algn="l"/>
            <a:r>
              <a:rPr lang="da-DK" sz="1000" dirty="0" smtClean="0"/>
              <a:t>Enhed mv.</a:t>
            </a:r>
            <a:endParaRPr lang="da-DK" sz="1000" dirty="0"/>
          </a:p>
        </p:txBody>
      </p:sp>
      <p:cxnSp>
        <p:nvCxnSpPr>
          <p:cNvPr id="141" name="Vinklet forbindelse 140"/>
          <p:cNvCxnSpPr>
            <a:stCxn id="259" idx="0"/>
            <a:endCxn id="229" idx="3"/>
          </p:cNvCxnSpPr>
          <p:nvPr/>
        </p:nvCxnSpPr>
        <p:spPr bwMode="auto">
          <a:xfrm rot="16200000" flipV="1">
            <a:off x="5698916" y="843469"/>
            <a:ext cx="2462241" cy="2700600"/>
          </a:xfrm>
          <a:prstGeom prst="bentConnector2">
            <a:avLst/>
          </a:prstGeom>
          <a:noFill/>
          <a:ln w="508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4" name="Tekstboks 143"/>
          <p:cNvSpPr txBox="1"/>
          <p:nvPr/>
        </p:nvSpPr>
        <p:spPr>
          <a:xfrm>
            <a:off x="6141761" y="2276872"/>
            <a:ext cx="73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Bygning,</a:t>
            </a:r>
          </a:p>
          <a:p>
            <a:pPr algn="l"/>
            <a:r>
              <a:rPr lang="da-DK" sz="1000" dirty="0" smtClean="0"/>
              <a:t>Enhed mv.</a:t>
            </a:r>
            <a:endParaRPr lang="da-DK" sz="1000" dirty="0"/>
          </a:p>
        </p:txBody>
      </p:sp>
      <p:sp>
        <p:nvSpPr>
          <p:cNvPr id="124" name="Rektangel 123"/>
          <p:cNvSpPr>
            <a:spLocks/>
          </p:cNvSpPr>
          <p:nvPr/>
        </p:nvSpPr>
        <p:spPr bwMode="auto">
          <a:xfrm>
            <a:off x="2339752" y="5579439"/>
            <a:ext cx="1800000" cy="1116000"/>
          </a:xfrm>
          <a:prstGeom prst="rect">
            <a:avLst/>
          </a:prstGeom>
          <a:solidFill>
            <a:srgbClr val="DCF0C8"/>
          </a:solidFill>
          <a:ln w="28575">
            <a:solidFill>
              <a:srgbClr val="469A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ESR</a:t>
            </a:r>
          </a:p>
        </p:txBody>
      </p:sp>
      <p:sp>
        <p:nvSpPr>
          <p:cNvPr id="139" name="Tekstboks 138"/>
          <p:cNvSpPr txBox="1"/>
          <p:nvPr/>
        </p:nvSpPr>
        <p:spPr>
          <a:xfrm>
            <a:off x="2267335" y="6341258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Aktuelt</a:t>
            </a:r>
          </a:p>
          <a:p>
            <a:r>
              <a:rPr lang="da-DK" sz="1000" dirty="0" smtClean="0"/>
              <a:t>Ejerskab</a:t>
            </a:r>
            <a:endParaRPr lang="da-DK" sz="1000" dirty="0"/>
          </a:p>
        </p:txBody>
      </p:sp>
      <p:sp>
        <p:nvSpPr>
          <p:cNvPr id="140" name="Tekstboks 139"/>
          <p:cNvSpPr txBox="1"/>
          <p:nvPr/>
        </p:nvSpPr>
        <p:spPr>
          <a:xfrm>
            <a:off x="3688515" y="6341257"/>
            <a:ext cx="460382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BPFG</a:t>
            </a:r>
            <a:endParaRPr lang="da-DK" sz="1000" dirty="0"/>
          </a:p>
        </p:txBody>
      </p:sp>
      <p:sp>
        <p:nvSpPr>
          <p:cNvPr id="142" name="Tekstboks 141"/>
          <p:cNvSpPr txBox="1"/>
          <p:nvPr/>
        </p:nvSpPr>
        <p:spPr>
          <a:xfrm>
            <a:off x="3131840" y="6341258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Ejer-</a:t>
            </a:r>
          </a:p>
          <a:p>
            <a:r>
              <a:rPr lang="da-DK" sz="1000" dirty="0" smtClean="0"/>
              <a:t>lejlighed</a:t>
            </a:r>
            <a:endParaRPr lang="da-DK" sz="1000" dirty="0"/>
          </a:p>
        </p:txBody>
      </p:sp>
      <p:sp>
        <p:nvSpPr>
          <p:cNvPr id="143" name="Tekstboks 142"/>
          <p:cNvSpPr txBox="1"/>
          <p:nvPr/>
        </p:nvSpPr>
        <p:spPr>
          <a:xfrm>
            <a:off x="2483768" y="5837274"/>
            <a:ext cx="1564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ESR Ejendomme/Matrikler</a:t>
            </a:r>
            <a:endParaRPr lang="da-DK" sz="1000" dirty="0"/>
          </a:p>
        </p:txBody>
      </p:sp>
      <p:sp>
        <p:nvSpPr>
          <p:cNvPr id="145" name="Magnetpladelager 144"/>
          <p:cNvSpPr>
            <a:spLocks/>
          </p:cNvSpPr>
          <p:nvPr/>
        </p:nvSpPr>
        <p:spPr bwMode="auto">
          <a:xfrm>
            <a:off x="3716889" y="608352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46" name="Magnetpladelager 145"/>
          <p:cNvSpPr>
            <a:spLocks/>
          </p:cNvSpPr>
          <p:nvPr/>
        </p:nvSpPr>
        <p:spPr bwMode="auto">
          <a:xfrm>
            <a:off x="3284841" y="608352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47" name="Magnetpladelager 146"/>
          <p:cNvSpPr>
            <a:spLocks/>
          </p:cNvSpPr>
          <p:nvPr/>
        </p:nvSpPr>
        <p:spPr bwMode="auto">
          <a:xfrm>
            <a:off x="2411760" y="608352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48" name="Magnetpladelager 147"/>
          <p:cNvSpPr>
            <a:spLocks/>
          </p:cNvSpPr>
          <p:nvPr/>
        </p:nvSpPr>
        <p:spPr bwMode="auto">
          <a:xfrm>
            <a:off x="2852793" y="6083527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49" name="Tekstboks 148"/>
          <p:cNvSpPr txBox="1"/>
          <p:nvPr/>
        </p:nvSpPr>
        <p:spPr>
          <a:xfrm>
            <a:off x="2846987" y="6341258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51" name="Tekstboks 150"/>
          <p:cNvSpPr txBox="1"/>
          <p:nvPr/>
        </p:nvSpPr>
        <p:spPr>
          <a:xfrm>
            <a:off x="1785708" y="3352881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BFE (BPFG)</a:t>
            </a:r>
            <a:endParaRPr lang="da-DK" sz="1000" dirty="0"/>
          </a:p>
        </p:txBody>
      </p:sp>
      <p:cxnSp>
        <p:nvCxnSpPr>
          <p:cNvPr id="152" name="Lige forbindelse 151"/>
          <p:cNvCxnSpPr/>
          <p:nvPr/>
        </p:nvCxnSpPr>
        <p:spPr bwMode="auto">
          <a:xfrm flipH="1">
            <a:off x="1475504" y="3568905"/>
            <a:ext cx="130524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Lige forbindelse 152"/>
          <p:cNvCxnSpPr/>
          <p:nvPr/>
        </p:nvCxnSpPr>
        <p:spPr bwMode="auto">
          <a:xfrm flipH="1">
            <a:off x="1475504" y="4000953"/>
            <a:ext cx="130524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8" name="Tekstboks 157"/>
          <p:cNvSpPr txBox="1"/>
          <p:nvPr/>
        </p:nvSpPr>
        <p:spPr>
          <a:xfrm>
            <a:off x="1547664" y="3568905"/>
            <a:ext cx="12346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BFE (Ejerlejligheder)</a:t>
            </a:r>
            <a:endParaRPr lang="da-DK" sz="1000" dirty="0"/>
          </a:p>
        </p:txBody>
      </p:sp>
      <p:sp>
        <p:nvSpPr>
          <p:cNvPr id="159" name="Tekstboks 158"/>
          <p:cNvSpPr txBox="1"/>
          <p:nvPr/>
        </p:nvSpPr>
        <p:spPr>
          <a:xfrm>
            <a:off x="1763688" y="2308810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sz="1000" dirty="0" smtClean="0"/>
              <a:t>Bestemt Fast Ejendom</a:t>
            </a:r>
          </a:p>
          <a:p>
            <a:pPr algn="r"/>
            <a:r>
              <a:rPr lang="da-DK" sz="1000" dirty="0" smtClean="0"/>
              <a:t>(SFE, Ejerlejligheder og BPFG)</a:t>
            </a:r>
            <a:endParaRPr lang="da-DK" sz="1000" dirty="0"/>
          </a:p>
        </p:txBody>
      </p:sp>
      <p:sp>
        <p:nvSpPr>
          <p:cNvPr id="135" name="Tekstboks 134"/>
          <p:cNvSpPr txBox="1"/>
          <p:nvPr/>
        </p:nvSpPr>
        <p:spPr>
          <a:xfrm>
            <a:off x="5391341" y="5842964"/>
            <a:ext cx="1462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Ejendomme &amp; Adresser</a:t>
            </a:r>
            <a:endParaRPr lang="da-DK" sz="1000" dirty="0"/>
          </a:p>
        </p:txBody>
      </p:sp>
      <p:cxnSp>
        <p:nvCxnSpPr>
          <p:cNvPr id="137" name="Lige forbindelse 136"/>
          <p:cNvCxnSpPr>
            <a:endCxn id="138" idx="1"/>
          </p:cNvCxnSpPr>
          <p:nvPr/>
        </p:nvCxnSpPr>
        <p:spPr bwMode="auto">
          <a:xfrm>
            <a:off x="6129041" y="4540889"/>
            <a:ext cx="9143" cy="99024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8" name="Rektangel 137"/>
          <p:cNvSpPr/>
          <p:nvPr/>
        </p:nvSpPr>
        <p:spPr bwMode="auto">
          <a:xfrm rot="5400000">
            <a:off x="6084184" y="5495129"/>
            <a:ext cx="108000" cy="1800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4" name="Stregbilledforklaring 1 163"/>
          <p:cNvSpPr/>
          <p:nvPr/>
        </p:nvSpPr>
        <p:spPr bwMode="auto">
          <a:xfrm>
            <a:off x="6948264" y="5261137"/>
            <a:ext cx="1008000" cy="396000"/>
          </a:xfrm>
          <a:prstGeom prst="borderCallout1">
            <a:avLst>
              <a:gd name="adj1" fmla="val 40918"/>
              <a:gd name="adj2" fmla="val 2192"/>
              <a:gd name="adj3" fmla="val 84446"/>
              <a:gd name="adj4" fmla="val -71282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Konvertering BFE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000" dirty="0">
                <a:solidFill>
                  <a:srgbClr val="FF0000"/>
                </a:solidFill>
              </a:rPr>
              <a:t>t</a:t>
            </a:r>
            <a:r>
              <a:rPr lang="da-DK" sz="1000" dirty="0" smtClean="0">
                <a:solidFill>
                  <a:srgbClr val="FF0000"/>
                </a:solidFill>
              </a:rPr>
              <a:t>il </a:t>
            </a:r>
            <a:r>
              <a:rPr lang="da-DK" sz="1000" dirty="0" err="1" smtClean="0">
                <a:solidFill>
                  <a:srgbClr val="FF0000"/>
                </a:solidFill>
              </a:rPr>
              <a:t>Ejd.nummer</a:t>
            </a:r>
            <a:endParaRPr kumimoji="0" lang="da-DK" sz="10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5" name="Tekstboks 164"/>
          <p:cNvSpPr txBox="1"/>
          <p:nvPr/>
        </p:nvSpPr>
        <p:spPr>
          <a:xfrm>
            <a:off x="4211960" y="5761083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Ejendomme, ejere</a:t>
            </a:r>
          </a:p>
          <a:p>
            <a:r>
              <a:rPr lang="da-DK" sz="1000" dirty="0"/>
              <a:t>o</a:t>
            </a:r>
            <a:r>
              <a:rPr lang="da-DK" sz="1000" dirty="0" smtClean="0"/>
              <a:t>g administratorer</a:t>
            </a:r>
            <a:endParaRPr lang="da-DK" sz="1000" dirty="0"/>
          </a:p>
        </p:txBody>
      </p:sp>
      <p:sp>
        <p:nvSpPr>
          <p:cNvPr id="166" name="Tekstboks 165"/>
          <p:cNvSpPr txBox="1"/>
          <p:nvPr/>
        </p:nvSpPr>
        <p:spPr>
          <a:xfrm>
            <a:off x="1512000" y="692696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Ejere &amp;</a:t>
            </a:r>
          </a:p>
          <a:p>
            <a:pPr algn="l"/>
            <a:r>
              <a:rPr lang="da-DK" sz="1000" dirty="0" err="1" smtClean="0"/>
              <a:t>Admin</a:t>
            </a:r>
            <a:r>
              <a:rPr lang="da-DK" sz="1000" dirty="0" smtClean="0"/>
              <a:t>.</a:t>
            </a:r>
            <a:endParaRPr lang="da-DK" sz="1000" dirty="0"/>
          </a:p>
        </p:txBody>
      </p:sp>
      <p:grpSp>
        <p:nvGrpSpPr>
          <p:cNvPr id="13" name="Gruppe 12"/>
          <p:cNvGrpSpPr/>
          <p:nvPr/>
        </p:nvGrpSpPr>
        <p:grpSpPr>
          <a:xfrm>
            <a:off x="2195736" y="260648"/>
            <a:ext cx="3384376" cy="1449929"/>
            <a:chOff x="2195736" y="260648"/>
            <a:chExt cx="3384376" cy="1449929"/>
          </a:xfrm>
        </p:grpSpPr>
        <p:sp>
          <p:nvSpPr>
            <p:cNvPr id="229" name="Rektangel 228"/>
            <p:cNvSpPr>
              <a:spLocks/>
            </p:cNvSpPr>
            <p:nvPr/>
          </p:nvSpPr>
          <p:spPr bwMode="auto">
            <a:xfrm>
              <a:off x="2195736" y="260648"/>
              <a:ext cx="3384000" cy="1404000"/>
            </a:xfrm>
            <a:prstGeom prst="rect">
              <a:avLst/>
            </a:prstGeom>
            <a:solidFill>
              <a:srgbClr val="EDF9ED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vert270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/>
                <a:t>Datafordeler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0" name="Tekstboks 229"/>
            <p:cNvSpPr txBox="1"/>
            <p:nvPr/>
          </p:nvSpPr>
          <p:spPr>
            <a:xfrm>
              <a:off x="2483560" y="1310571"/>
              <a:ext cx="3658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SFE</a:t>
              </a:r>
              <a:endParaRPr lang="da-DK" sz="1000" dirty="0"/>
            </a:p>
          </p:txBody>
        </p:sp>
        <p:sp>
          <p:nvSpPr>
            <p:cNvPr id="233" name="Magnetpladelager 232"/>
            <p:cNvSpPr>
              <a:spLocks/>
            </p:cNvSpPr>
            <p:nvPr/>
          </p:nvSpPr>
          <p:spPr bwMode="auto">
            <a:xfrm>
              <a:off x="507609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ADR</a:t>
              </a:r>
            </a:p>
          </p:txBody>
        </p:sp>
        <p:sp>
          <p:nvSpPr>
            <p:cNvPr id="234" name="Magnetpladelager 233"/>
            <p:cNvSpPr>
              <a:spLocks/>
            </p:cNvSpPr>
            <p:nvPr/>
          </p:nvSpPr>
          <p:spPr bwMode="auto">
            <a:xfrm>
              <a:off x="3923800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Ejer</a:t>
              </a:r>
            </a:p>
          </p:txBody>
        </p:sp>
        <p:sp>
          <p:nvSpPr>
            <p:cNvPr id="235" name="Magnetpladelager 234"/>
            <p:cNvSpPr>
              <a:spLocks/>
            </p:cNvSpPr>
            <p:nvPr/>
          </p:nvSpPr>
          <p:spPr bwMode="auto">
            <a:xfrm>
              <a:off x="2489365" y="1052840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236" name="Tekstboks 235"/>
            <p:cNvSpPr txBox="1"/>
            <p:nvPr/>
          </p:nvSpPr>
          <p:spPr>
            <a:xfrm>
              <a:off x="3275856" y="1310467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BPFG</a:t>
              </a:r>
              <a:endParaRPr lang="da-DK" sz="1000" dirty="0"/>
            </a:p>
          </p:txBody>
        </p:sp>
        <p:sp>
          <p:nvSpPr>
            <p:cNvPr id="237" name="Tekstboks 236"/>
            <p:cNvSpPr txBox="1"/>
            <p:nvPr/>
          </p:nvSpPr>
          <p:spPr>
            <a:xfrm>
              <a:off x="2771800" y="1310467"/>
              <a:ext cx="5709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Ejerlejl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  <p:sp>
          <p:nvSpPr>
            <p:cNvPr id="238" name="Magnetpladelager 237"/>
            <p:cNvSpPr>
              <a:spLocks/>
            </p:cNvSpPr>
            <p:nvPr/>
          </p:nvSpPr>
          <p:spPr bwMode="auto">
            <a:xfrm>
              <a:off x="3347864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000" dirty="0" smtClean="0"/>
                <a:t>MAT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39" name="Magnetpladelager 238"/>
            <p:cNvSpPr>
              <a:spLocks/>
            </p:cNvSpPr>
            <p:nvPr/>
          </p:nvSpPr>
          <p:spPr bwMode="auto">
            <a:xfrm>
              <a:off x="2915816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MAT</a:t>
              </a:r>
            </a:p>
          </p:txBody>
        </p:sp>
        <p:sp>
          <p:nvSpPr>
            <p:cNvPr id="91" name="Rektangel 90"/>
            <p:cNvSpPr>
              <a:spLocks/>
            </p:cNvSpPr>
            <p:nvPr/>
          </p:nvSpPr>
          <p:spPr bwMode="auto">
            <a:xfrm>
              <a:off x="2556000" y="580780"/>
              <a:ext cx="2880000" cy="288000"/>
            </a:xfrm>
            <a:prstGeom prst="rect">
              <a:avLst/>
            </a:prstGeom>
            <a:solidFill>
              <a:srgbClr val="DCF0C8"/>
            </a:solidFill>
            <a:ln w="28575">
              <a:solidFill>
                <a:srgbClr val="469A3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Grunddataservices</a:t>
              </a:r>
              <a:endPara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92" name="Gruppe 91"/>
            <p:cNvGrpSpPr/>
            <p:nvPr/>
          </p:nvGrpSpPr>
          <p:grpSpPr>
            <a:xfrm>
              <a:off x="3085023" y="406639"/>
              <a:ext cx="130629" cy="178130"/>
              <a:chOff x="1876301" y="1294410"/>
              <a:chExt cx="130629" cy="178130"/>
            </a:xfrm>
          </p:grpSpPr>
          <p:sp>
            <p:nvSpPr>
              <p:cNvPr id="162" name="Ellipse 161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63" name="Lige forbindelse 162"/>
              <p:cNvCxnSpPr>
                <a:endCxn id="162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3" name="Gruppe 92"/>
            <p:cNvGrpSpPr/>
            <p:nvPr/>
          </p:nvGrpSpPr>
          <p:grpSpPr>
            <a:xfrm>
              <a:off x="2726798" y="404664"/>
              <a:ext cx="130629" cy="178130"/>
              <a:chOff x="1876301" y="1294410"/>
              <a:chExt cx="130629" cy="178130"/>
            </a:xfrm>
          </p:grpSpPr>
          <p:sp>
            <p:nvSpPr>
              <p:cNvPr id="160" name="Ellipse 159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61" name="Lige forbindelse 160"/>
              <p:cNvCxnSpPr>
                <a:endCxn id="160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5" name="Gruppe 94"/>
            <p:cNvGrpSpPr/>
            <p:nvPr/>
          </p:nvGrpSpPr>
          <p:grpSpPr>
            <a:xfrm>
              <a:off x="5161451" y="404664"/>
              <a:ext cx="130629" cy="178130"/>
              <a:chOff x="1876301" y="1294410"/>
              <a:chExt cx="130629" cy="178130"/>
            </a:xfrm>
          </p:grpSpPr>
          <p:sp>
            <p:nvSpPr>
              <p:cNvPr id="156" name="Ellipse 155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57" name="Lige forbindelse 156"/>
              <p:cNvCxnSpPr>
                <a:endCxn id="156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6" name="Gruppe 95"/>
            <p:cNvGrpSpPr/>
            <p:nvPr/>
          </p:nvGrpSpPr>
          <p:grpSpPr>
            <a:xfrm>
              <a:off x="3427423" y="404664"/>
              <a:ext cx="130629" cy="178130"/>
              <a:chOff x="1876301" y="1294410"/>
              <a:chExt cx="130629" cy="178130"/>
            </a:xfrm>
          </p:grpSpPr>
          <p:sp>
            <p:nvSpPr>
              <p:cNvPr id="154" name="Ellipse 153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55" name="Lige forbindelse 154"/>
              <p:cNvCxnSpPr>
                <a:endCxn id="154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6" name="Gruppe 225"/>
            <p:cNvGrpSpPr/>
            <p:nvPr/>
          </p:nvGrpSpPr>
          <p:grpSpPr>
            <a:xfrm>
              <a:off x="3771798" y="404664"/>
              <a:ext cx="130629" cy="178130"/>
              <a:chOff x="1876301" y="1294410"/>
              <a:chExt cx="130629" cy="178130"/>
            </a:xfrm>
          </p:grpSpPr>
          <p:sp>
            <p:nvSpPr>
              <p:cNvPr id="227" name="Ellipse 226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28" name="Lige forbindelse 227"/>
              <p:cNvCxnSpPr>
                <a:endCxn id="227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0" name="Gruppe 239"/>
            <p:cNvGrpSpPr/>
            <p:nvPr/>
          </p:nvGrpSpPr>
          <p:grpSpPr>
            <a:xfrm>
              <a:off x="4814798" y="404664"/>
              <a:ext cx="130629" cy="178130"/>
              <a:chOff x="1876301" y="1294410"/>
              <a:chExt cx="130629" cy="178130"/>
            </a:xfrm>
          </p:grpSpPr>
          <p:sp>
            <p:nvSpPr>
              <p:cNvPr id="241" name="Ellipse 240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42" name="Lige forbindelse 241"/>
              <p:cNvCxnSpPr>
                <a:endCxn id="241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8" name="Tekstboks 117"/>
            <p:cNvSpPr txBox="1"/>
            <p:nvPr/>
          </p:nvSpPr>
          <p:spPr>
            <a:xfrm>
              <a:off x="4341561" y="1268656"/>
              <a:ext cx="7344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Bygning,</a:t>
              </a:r>
            </a:p>
            <a:p>
              <a:r>
                <a:rPr lang="da-DK" sz="1000" dirty="0" smtClean="0"/>
                <a:t>Enhed mv.</a:t>
              </a:r>
              <a:endParaRPr lang="da-DK" sz="1000" dirty="0"/>
            </a:p>
          </p:txBody>
        </p:sp>
        <p:sp>
          <p:nvSpPr>
            <p:cNvPr id="121" name="Magnetpladelager 120"/>
            <p:cNvSpPr>
              <a:spLocks/>
            </p:cNvSpPr>
            <p:nvPr/>
          </p:nvSpPr>
          <p:spPr bwMode="auto">
            <a:xfrm>
              <a:off x="4499864" y="1052736"/>
              <a:ext cx="360000" cy="288000"/>
            </a:xfrm>
            <a:prstGeom prst="flowChartMagneticDisk">
              <a:avLst/>
            </a:prstGeom>
            <a:solidFill>
              <a:srgbClr val="66CCFF"/>
            </a:solidFill>
            <a:ln>
              <a:solidFill>
                <a:srgbClr val="0066FF"/>
              </a:solidFill>
            </a:ln>
            <a:effectLst/>
            <a:extLst/>
          </p:spPr>
          <p:txBody>
            <a:bodyPr vert="horz" wrap="none" lIns="0" tIns="3600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BBR</a:t>
              </a:r>
            </a:p>
          </p:txBody>
        </p:sp>
        <p:sp>
          <p:nvSpPr>
            <p:cNvPr id="122" name="Tekstboks 121"/>
            <p:cNvSpPr txBox="1"/>
            <p:nvPr/>
          </p:nvSpPr>
          <p:spPr>
            <a:xfrm>
              <a:off x="4936987" y="1268760"/>
              <a:ext cx="6431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Adresser</a:t>
              </a:r>
              <a:endParaRPr lang="da-DK" sz="1000" dirty="0"/>
            </a:p>
          </p:txBody>
        </p:sp>
        <p:grpSp>
          <p:nvGrpSpPr>
            <p:cNvPr id="125" name="Gruppe 124"/>
            <p:cNvGrpSpPr/>
            <p:nvPr/>
          </p:nvGrpSpPr>
          <p:grpSpPr>
            <a:xfrm>
              <a:off x="4441603" y="404664"/>
              <a:ext cx="130629" cy="178130"/>
              <a:chOff x="1876301" y="1294410"/>
              <a:chExt cx="130629" cy="178130"/>
            </a:xfrm>
          </p:grpSpPr>
          <p:sp>
            <p:nvSpPr>
              <p:cNvPr id="126" name="Ellipse 125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27" name="Lige forbindelse 126"/>
              <p:cNvCxnSpPr>
                <a:endCxn id="126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8" name="Gruppe 127"/>
            <p:cNvGrpSpPr/>
            <p:nvPr/>
          </p:nvGrpSpPr>
          <p:grpSpPr>
            <a:xfrm>
              <a:off x="4094950" y="404664"/>
              <a:ext cx="130629" cy="178130"/>
              <a:chOff x="1876301" y="1294410"/>
              <a:chExt cx="130629" cy="178130"/>
            </a:xfrm>
          </p:grpSpPr>
          <p:sp>
            <p:nvSpPr>
              <p:cNvPr id="129" name="Ellipse 128"/>
              <p:cNvSpPr/>
              <p:nvPr/>
            </p:nvSpPr>
            <p:spPr bwMode="auto">
              <a:xfrm>
                <a:off x="1876301" y="1294410"/>
                <a:ext cx="130629" cy="118754"/>
              </a:xfrm>
              <a:prstGeom prst="ellipse">
                <a:avLst/>
              </a:prstGeom>
              <a:solidFill>
                <a:srgbClr val="DCF0C8"/>
              </a:solidFill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54000" tIns="72000" rIns="54000" bIns="72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30" name="Lige forbindelse 129"/>
              <p:cNvCxnSpPr>
                <a:endCxn id="129" idx="4"/>
              </p:cNvCxnSpPr>
              <p:nvPr/>
            </p:nvCxnSpPr>
            <p:spPr bwMode="auto">
              <a:xfrm flipV="1">
                <a:off x="1941616" y="1413164"/>
                <a:ext cx="0" cy="59376"/>
              </a:xfrm>
              <a:prstGeom prst="line">
                <a:avLst/>
              </a:prstGeom>
              <a:noFill/>
              <a:ln w="19050" cap="flat" cmpd="sng" algn="ctr">
                <a:solidFill>
                  <a:srgbClr val="469A3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7" name="Tekstboks 166"/>
            <p:cNvSpPr txBox="1"/>
            <p:nvPr/>
          </p:nvSpPr>
          <p:spPr>
            <a:xfrm>
              <a:off x="3812365" y="1310467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Ejer &amp;</a:t>
              </a:r>
            </a:p>
            <a:p>
              <a:r>
                <a:rPr lang="da-DK" sz="1000" dirty="0" err="1" smtClean="0"/>
                <a:t>Admin</a:t>
              </a:r>
              <a:r>
                <a:rPr lang="da-DK" sz="1000" dirty="0" smtClean="0"/>
                <a:t>.</a:t>
              </a:r>
              <a:endParaRPr lang="da-DK" sz="1000" dirty="0"/>
            </a:p>
          </p:txBody>
        </p:sp>
      </p:grpSp>
      <p:cxnSp>
        <p:nvCxnSpPr>
          <p:cNvPr id="133" name="Lige forbindelse 132"/>
          <p:cNvCxnSpPr/>
          <p:nvPr/>
        </p:nvCxnSpPr>
        <p:spPr bwMode="auto">
          <a:xfrm flipV="1">
            <a:off x="3464745" y="1664648"/>
            <a:ext cx="96" cy="1760241"/>
          </a:xfrm>
          <a:prstGeom prst="line">
            <a:avLst/>
          </a:prstGeom>
          <a:noFill/>
          <a:ln w="50800" cap="flat" cmpd="sng" algn="ctr">
            <a:solidFill>
              <a:srgbClr val="469A32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8" name="Tekstboks 167"/>
          <p:cNvSpPr txBox="1"/>
          <p:nvPr/>
        </p:nvSpPr>
        <p:spPr>
          <a:xfrm>
            <a:off x="7596336" y="2268740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dirty="0" smtClean="0"/>
              <a:t>Adresser</a:t>
            </a:r>
            <a:endParaRPr lang="da-DK" sz="1000" dirty="0"/>
          </a:p>
        </p:txBody>
      </p:sp>
      <p:sp>
        <p:nvSpPr>
          <p:cNvPr id="169" name="Rektangel 168"/>
          <p:cNvSpPr>
            <a:spLocks/>
          </p:cNvSpPr>
          <p:nvPr/>
        </p:nvSpPr>
        <p:spPr bwMode="auto">
          <a:xfrm>
            <a:off x="4139952" y="1808944"/>
            <a:ext cx="1368000" cy="11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Kortforsyning</a:t>
            </a:r>
          </a:p>
        </p:txBody>
      </p:sp>
      <p:sp>
        <p:nvSpPr>
          <p:cNvPr id="170" name="Tekstboks 169"/>
          <p:cNvSpPr txBox="1"/>
          <p:nvPr/>
        </p:nvSpPr>
        <p:spPr>
          <a:xfrm>
            <a:off x="4271534" y="2534603"/>
            <a:ext cx="365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171" name="Magnetpladelager 170"/>
          <p:cNvSpPr>
            <a:spLocks/>
          </p:cNvSpPr>
          <p:nvPr/>
        </p:nvSpPr>
        <p:spPr bwMode="auto">
          <a:xfrm>
            <a:off x="4277342" y="2276872"/>
            <a:ext cx="360000" cy="288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72" name="Magnetpladelager 171"/>
          <p:cNvSpPr>
            <a:spLocks noChangeAspect="1"/>
          </p:cNvSpPr>
          <p:nvPr/>
        </p:nvSpPr>
        <p:spPr bwMode="auto">
          <a:xfrm>
            <a:off x="4788064" y="2636936"/>
            <a:ext cx="270000" cy="216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73" name="Magnetpladelager 172"/>
          <p:cNvSpPr>
            <a:spLocks noChangeAspect="1"/>
          </p:cNvSpPr>
          <p:nvPr/>
        </p:nvSpPr>
        <p:spPr bwMode="auto">
          <a:xfrm>
            <a:off x="5166096" y="2636936"/>
            <a:ext cx="270000" cy="216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74" name="Magnetpladelager 173"/>
          <p:cNvSpPr>
            <a:spLocks noChangeAspect="1"/>
          </p:cNvSpPr>
          <p:nvPr/>
        </p:nvSpPr>
        <p:spPr bwMode="auto">
          <a:xfrm>
            <a:off x="5166096" y="2276872"/>
            <a:ext cx="270000" cy="216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sp>
        <p:nvSpPr>
          <p:cNvPr id="175" name="Magnetpladelager 174"/>
          <p:cNvSpPr>
            <a:spLocks noChangeAspect="1"/>
          </p:cNvSpPr>
          <p:nvPr/>
        </p:nvSpPr>
        <p:spPr bwMode="auto">
          <a:xfrm>
            <a:off x="4788064" y="2276872"/>
            <a:ext cx="270000" cy="216000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66FF"/>
            </a:solidFill>
          </a:ln>
          <a:effectLst/>
          <a:extLst/>
        </p:spPr>
        <p:txBody>
          <a:bodyPr vert="horz" wrap="none" lIns="0" tIns="360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Kopi</a:t>
            </a:r>
          </a:p>
        </p:txBody>
      </p:sp>
      <p:cxnSp>
        <p:nvCxnSpPr>
          <p:cNvPr id="176" name="Vinklet forbindelse 175"/>
          <p:cNvCxnSpPr/>
          <p:nvPr/>
        </p:nvCxnSpPr>
        <p:spPr bwMode="auto">
          <a:xfrm flipV="1">
            <a:off x="4148745" y="2924944"/>
            <a:ext cx="488597" cy="105794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9" name="Tekstboks 178"/>
          <p:cNvSpPr txBox="1"/>
          <p:nvPr/>
        </p:nvSpPr>
        <p:spPr>
          <a:xfrm>
            <a:off x="4320000" y="3182779"/>
            <a:ext cx="365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SFE</a:t>
            </a:r>
            <a:endParaRPr lang="da-DK" sz="10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18. februar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Ejendomsdataprogrammet's Anvenderforum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4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9927</TotalTime>
  <Words>1183</Words>
  <Application>Microsoft Office PowerPoint</Application>
  <PresentationFormat>Skærmshow (4:3)</PresentationFormat>
  <Paragraphs>766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Standarddesign</vt:lpstr>
      <vt:lpstr>Ejendomsdataprogrammets indhold og implementering </vt:lpstr>
      <vt:lpstr>GD1 MÅLARKITEKTUR: ESR’s registerdel erstattes af samarbejdende grunddataregistre </vt:lpstr>
      <vt:lpstr>Nuværende systemsammenhænge  på ejendomsdataområdet</vt:lpstr>
      <vt:lpstr>GD1: AS IS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Plan for implementering af GD1 og GD2</vt:lpstr>
      <vt:lpstr>PowerPoint-præsentation</vt:lpstr>
      <vt:lpstr>PowerPoint-præsentation</vt:lpstr>
      <vt:lpstr>Dataspecifikationsaftale</vt:lpstr>
      <vt:lpstr>Grunddataregistrene er også anvendere af Datafordeleren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Asbjørn Lenbroch</cp:lastModifiedBy>
  <cp:revision>483</cp:revision>
  <cp:lastPrinted>2013-08-27T13:10:56Z</cp:lastPrinted>
  <dcterms:created xsi:type="dcterms:W3CDTF">2011-10-31T13:45:58Z</dcterms:created>
  <dcterms:modified xsi:type="dcterms:W3CDTF">2015-02-18T14:41:39Z</dcterms:modified>
</cp:coreProperties>
</file>