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22" r:id="rId2"/>
    <p:sldId id="408" r:id="rId3"/>
    <p:sldId id="434" r:id="rId4"/>
    <p:sldId id="323" r:id="rId5"/>
    <p:sldId id="419" r:id="rId6"/>
    <p:sldId id="330" r:id="rId7"/>
    <p:sldId id="420" r:id="rId8"/>
    <p:sldId id="422" r:id="rId9"/>
    <p:sldId id="423" r:id="rId10"/>
    <p:sldId id="425" r:id="rId11"/>
    <p:sldId id="431" r:id="rId12"/>
    <p:sldId id="345" r:id="rId13"/>
    <p:sldId id="346" r:id="rId14"/>
    <p:sldId id="347" r:id="rId15"/>
    <p:sldId id="432" r:id="rId16"/>
    <p:sldId id="424" r:id="rId17"/>
    <p:sldId id="430" r:id="rId18"/>
    <p:sldId id="428" r:id="rId19"/>
    <p:sldId id="429" r:id="rId20"/>
    <p:sldId id="435" r:id="rId21"/>
    <p:sldId id="438" r:id="rId22"/>
    <p:sldId id="437" r:id="rId23"/>
    <p:sldId id="440" r:id="rId24"/>
    <p:sldId id="439" r:id="rId25"/>
    <p:sldId id="433" r:id="rId26"/>
    <p:sldId id="426" r:id="rId27"/>
    <p:sldId id="427" r:id="rId28"/>
    <p:sldId id="417" r:id="rId29"/>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51" autoAdjust="0"/>
  </p:normalViewPr>
  <p:slideViewPr>
    <p:cSldViewPr>
      <p:cViewPr varScale="1">
        <p:scale>
          <a:sx n="117" d="100"/>
          <a:sy n="117" d="100"/>
        </p:scale>
        <p:origin x="-1464" y="-10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DCF6F-77E3-4B3A-82B5-464962F4EAF1}" type="datetimeFigureOut">
              <a:rPr lang="da-DK" smtClean="0"/>
              <a:t>10-06-2014</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10756-5166-4F5E-88C8-1CCBFEBF56CD}" type="slidenum">
              <a:rPr lang="da-DK" smtClean="0"/>
              <a:t>‹nr.›</a:t>
            </a:fld>
            <a:endParaRPr lang="da-DK"/>
          </a:p>
        </p:txBody>
      </p:sp>
    </p:spTree>
    <p:extLst>
      <p:ext uri="{BB962C8B-B14F-4D97-AF65-F5344CB8AC3E}">
        <p14:creationId xmlns:p14="http://schemas.microsoft.com/office/powerpoint/2010/main" val="99119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slidenummer 3"/>
          <p:cNvSpPr>
            <a:spLocks noGrp="1"/>
          </p:cNvSpPr>
          <p:nvPr>
            <p:ph type="sldNum" sz="quarter" idx="10"/>
          </p:nvPr>
        </p:nvSpPr>
        <p:spPr/>
        <p:txBody>
          <a:bodyPr/>
          <a:lstStyle/>
          <a:p>
            <a:fld id="{19C10756-5166-4F5E-88C8-1CCBFEBF56CD}" type="slidenum">
              <a:rPr lang="da-DK" smtClean="0"/>
              <a:t>1</a:t>
            </a:fld>
            <a:endParaRPr lang="da-DK"/>
          </a:p>
        </p:txBody>
      </p:sp>
    </p:spTree>
    <p:extLst>
      <p:ext uri="{BB962C8B-B14F-4D97-AF65-F5344CB8AC3E}">
        <p14:creationId xmlns:p14="http://schemas.microsoft.com/office/powerpoint/2010/main" val="176144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i="0" dirty="0" smtClean="0">
                <a:latin typeface="Calibri" pitchFamily="34" charset="0"/>
                <a:cs typeface="Arial" charset="0"/>
              </a:rPr>
              <a:t>Programmet  skal forbedre</a:t>
            </a:r>
            <a:r>
              <a:rPr lang="da-DK" sz="1200" i="0" baseline="0" dirty="0" smtClean="0">
                <a:latin typeface="Calibri" pitchFamily="34" charset="0"/>
                <a:cs typeface="Arial" charset="0"/>
              </a:rPr>
              <a:t> </a:t>
            </a:r>
            <a:r>
              <a:rPr lang="da-DK" sz="1200" i="0" dirty="0" smtClean="0">
                <a:latin typeface="Calibri" pitchFamily="34" charset="0"/>
                <a:cs typeface="Arial" charset="0"/>
              </a:rPr>
              <a:t>datagrundlaget og etablere en sammenhængende infrastruktur, der sikrer, at data stilles rådighed for offentlige og private brugere på en effektiv og sikker måde.</a:t>
            </a:r>
            <a:endParaRPr lang="da-DK" i="0" dirty="0"/>
          </a:p>
        </p:txBody>
      </p:sp>
      <p:sp>
        <p:nvSpPr>
          <p:cNvPr id="4" name="Pladsholder til diasnummer 3"/>
          <p:cNvSpPr>
            <a:spLocks noGrp="1"/>
          </p:cNvSpPr>
          <p:nvPr>
            <p:ph type="sldNum" sz="quarter" idx="10"/>
          </p:nvPr>
        </p:nvSpPr>
        <p:spPr/>
        <p:txBody>
          <a:bodyPr/>
          <a:lstStyle/>
          <a:p>
            <a:fld id="{19C10756-5166-4F5E-88C8-1CCBFEBF56CD}" type="slidenum">
              <a:rPr lang="da-DK" smtClean="0"/>
              <a:t>12</a:t>
            </a:fld>
            <a:endParaRPr lang="da-DK"/>
          </a:p>
        </p:txBody>
      </p:sp>
    </p:spTree>
    <p:extLst>
      <p:ext uri="{BB962C8B-B14F-4D97-AF65-F5344CB8AC3E}">
        <p14:creationId xmlns:p14="http://schemas.microsoft.com/office/powerpoint/2010/main" val="159816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Programmet skal sikre</a:t>
            </a:r>
            <a:r>
              <a:rPr lang="da-DK" baseline="0" dirty="0" smtClean="0"/>
              <a:t> at geografien kommer til at fungere som en effektiv faktor der binder data sammen – til gengæld kan ældre, ikke-geografiske systemer udfases.</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13</a:t>
            </a:fld>
            <a:endParaRPr lang="da-DK"/>
          </a:p>
        </p:txBody>
      </p:sp>
    </p:spTree>
    <p:extLst>
      <p:ext uri="{BB962C8B-B14F-4D97-AF65-F5344CB8AC3E}">
        <p14:creationId xmlns:p14="http://schemas.microsoft.com/office/powerpoint/2010/main" val="246857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Målet om at adresserne skal kunne bruges som et fælle grundlag for personer og virksomheder, betyder også at der skal etableres supplerende (dvs. flere,</a:t>
            </a:r>
            <a:r>
              <a:rPr lang="da-DK" baseline="0" dirty="0" smtClean="0"/>
              <a:t> nye og præcise) adresser i bebyggelser og områder hvor der i dag kun er få adresser.</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14</a:t>
            </a:fld>
            <a:endParaRPr lang="da-DK"/>
          </a:p>
        </p:txBody>
      </p:sp>
    </p:spTree>
    <p:extLst>
      <p:ext uri="{BB962C8B-B14F-4D97-AF65-F5344CB8AC3E}">
        <p14:creationId xmlns:p14="http://schemas.microsoft.com/office/powerpoint/2010/main" val="1982406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oversigt over de</a:t>
            </a:r>
            <a:r>
              <a:rPr lang="da-DK" baseline="0" dirty="0" smtClean="0"/>
              <a:t> hovedleverancer, der er en del af programmet</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15</a:t>
            </a:fld>
            <a:endParaRPr lang="da-DK"/>
          </a:p>
        </p:txBody>
      </p:sp>
    </p:spTree>
    <p:extLst>
      <p:ext uri="{BB962C8B-B14F-4D97-AF65-F5344CB8AC3E}">
        <p14:creationId xmlns:p14="http://schemas.microsoft.com/office/powerpoint/2010/main" val="19606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Og de projekter der er etableret for at virkeliggøre programmets leverancer og forretningsmæssige mål</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16</a:t>
            </a:fld>
            <a:endParaRPr lang="da-DK"/>
          </a:p>
        </p:txBody>
      </p:sp>
    </p:spTree>
    <p:extLst>
      <p:ext uri="{BB962C8B-B14F-4D97-AF65-F5344CB8AC3E}">
        <p14:creationId xmlns:p14="http://schemas.microsoft.com/office/powerpoint/2010/main" val="82562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Alle Adresseprogrammets data bliver</a:t>
            </a:r>
            <a:r>
              <a:rPr lang="da-DK" baseline="0" dirty="0" smtClean="0"/>
              <a:t> stillet til rådighed for brugerne på den fællesoffentlige Datafordeler. Indtil det er sket vil brugerne kunne hente programmets grunddata andetsteds.</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17</a:t>
            </a:fld>
            <a:endParaRPr lang="da-DK"/>
          </a:p>
        </p:txBody>
      </p:sp>
    </p:spTree>
    <p:extLst>
      <p:ext uri="{BB962C8B-B14F-4D97-AF65-F5344CB8AC3E}">
        <p14:creationId xmlns:p14="http://schemas.microsoft.com/office/powerpoint/2010/main" val="2324740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Adressedata stilles løbende til rådighed via AWS-suiten, der netop i maj 2014 er publiceret i en ny version (AWS 4)</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18</a:t>
            </a:fld>
            <a:endParaRPr lang="da-DK"/>
          </a:p>
        </p:txBody>
      </p:sp>
    </p:spTree>
    <p:extLst>
      <p:ext uri="{BB962C8B-B14F-4D97-AF65-F5344CB8AC3E}">
        <p14:creationId xmlns:p14="http://schemas.microsoft.com/office/powerpoint/2010/main" val="98010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Administrative inddelinger og stednavne stilles til rådighed af Geodatastyrelsen via ”Kortforsyningen”</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19</a:t>
            </a:fld>
            <a:endParaRPr lang="da-DK"/>
          </a:p>
        </p:txBody>
      </p:sp>
    </p:spTree>
    <p:extLst>
      <p:ext uri="{BB962C8B-B14F-4D97-AF65-F5344CB8AC3E}">
        <p14:creationId xmlns:p14="http://schemas.microsoft.com/office/powerpoint/2010/main" val="323653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er områder hvor der i dag mangler adresser.</a:t>
            </a:r>
            <a:r>
              <a:rPr lang="da-DK" baseline="0" dirty="0" smtClean="0"/>
              <a:t> Dette kan </a:t>
            </a:r>
            <a:r>
              <a:rPr lang="da-DK" dirty="0" smtClean="0"/>
              <a:t>både give administrative</a:t>
            </a:r>
            <a:r>
              <a:rPr lang="da-DK" baseline="0" dirty="0" smtClean="0"/>
              <a:t> probleer for det offentlige, for beboere og virksomheder i området - og for beredskabet – i en akut situation. Konkret betyder opgaven at kommunerne skal sørge for at der i de berørte områder er fastsat tilstrækkeligt præcise adresser. Eksempelvis skal der i haveforeninger være fastsat en adresse for hver kolonihave-parcel.</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21</a:t>
            </a:fld>
            <a:endParaRPr lang="da-DK"/>
          </a:p>
        </p:txBody>
      </p:sp>
    </p:spTree>
    <p:extLst>
      <p:ext uri="{BB962C8B-B14F-4D97-AF65-F5344CB8AC3E}">
        <p14:creationId xmlns:p14="http://schemas.microsoft.com/office/powerpoint/2010/main" val="3863543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Målet med projektet ”supplerende adresser” er at undgår situationer</a:t>
            </a:r>
            <a:r>
              <a:rPr lang="da-DK" baseline="0" dirty="0" smtClean="0"/>
              <a:t> som denne. …</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22</a:t>
            </a:fld>
            <a:endParaRPr lang="da-DK"/>
          </a:p>
        </p:txBody>
      </p:sp>
    </p:spTree>
    <p:extLst>
      <p:ext uri="{BB962C8B-B14F-4D97-AF65-F5344CB8AC3E}">
        <p14:creationId xmlns:p14="http://schemas.microsoft.com/office/powerpoint/2010/main" val="205697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Det offentlige registrerer en række grundlæggende oplysninger om borgere, virksomheder, fast ejendom, bygninger.</a:t>
            </a:r>
            <a:r>
              <a:rPr lang="da-DK" sz="1200" kern="1200" baseline="0" dirty="0" smtClean="0">
                <a:solidFill>
                  <a:schemeClr val="tx1"/>
                </a:solidFill>
                <a:effectLst/>
                <a:latin typeface="+mn-lt"/>
                <a:ea typeface="+mn-ea"/>
                <a:cs typeface="+mn-cs"/>
              </a:rPr>
              <a:t> Disse data betegnes som</a:t>
            </a:r>
            <a:r>
              <a:rPr lang="da-DK" sz="1200" kern="1200" dirty="0" smtClean="0">
                <a:solidFill>
                  <a:schemeClr val="tx1"/>
                </a:solidFill>
                <a:effectLst/>
                <a:latin typeface="+mn-lt"/>
                <a:ea typeface="+mn-ea"/>
                <a:cs typeface="+mn-cs"/>
              </a:rPr>
              <a:t> grunddata og anvendes overalt i den offentlige sektor. Grunddata skal let og sikkert kunne anvendes af alle – myndigheder, virksomheder og borgere. Derfor er grunddataprogrammet blevet etableret, og derfor er</a:t>
            </a:r>
            <a:r>
              <a:rPr lang="da-DK" sz="1200" kern="1200" baseline="0" dirty="0" smtClean="0">
                <a:solidFill>
                  <a:schemeClr val="tx1"/>
                </a:solidFill>
                <a:effectLst/>
                <a:latin typeface="+mn-lt"/>
                <a:ea typeface="+mn-ea"/>
                <a:cs typeface="+mn-cs"/>
              </a:rPr>
              <a:t> det blevet besluttet at lave en fællesoffentlig datafordeler</a:t>
            </a:r>
            <a:r>
              <a:rPr lang="da-DK" sz="1200" kern="1200" dirty="0" smtClean="0">
                <a:solidFill>
                  <a:schemeClr val="tx1"/>
                </a:solidFill>
                <a:effectLst/>
                <a:latin typeface="+mn-lt"/>
                <a:ea typeface="+mn-ea"/>
                <a:cs typeface="+mn-cs"/>
              </a:rPr>
              <a:t>.</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Grunddataprogrammet skal sikre sammenhæng og ensartethed i data</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Formålet med grunddataprogrammet er at koordinere vedligeholdelse og anvendelse af grunddata. Data skal være nemme at tilgå, og de skal kunne bruges på tværs af myndighedsområder og sektorer. Grunddata skal desuden være gratis, og forskellige myndigheder skal ikke længere vedligeholde registre over samme data.</a:t>
            </a:r>
          </a:p>
          <a:p>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For</a:t>
            </a:r>
            <a:r>
              <a:rPr lang="da-DK" sz="1200" kern="1200" baseline="0" dirty="0" smtClean="0">
                <a:solidFill>
                  <a:schemeClr val="tx1"/>
                </a:solidFill>
                <a:effectLst/>
                <a:latin typeface="+mn-lt"/>
                <a:ea typeface="+mn-ea"/>
                <a:cs typeface="+mn-cs"/>
              </a:rPr>
              <a:t> at nå målene, skal der bl.a. oprettes </a:t>
            </a:r>
            <a:r>
              <a:rPr lang="da-DK" sz="1200" kern="1200" dirty="0" smtClean="0">
                <a:solidFill>
                  <a:schemeClr val="tx1"/>
                </a:solidFill>
                <a:effectLst/>
                <a:latin typeface="+mn-lt"/>
                <a:ea typeface="+mn-ea"/>
                <a:cs typeface="+mn-cs"/>
              </a:rPr>
              <a:t>en fælles datafordeler, der skal sikre sikker og stabil distribution af grunddata til offentlige og private brugere.</a:t>
            </a:r>
          </a:p>
        </p:txBody>
      </p:sp>
      <p:sp>
        <p:nvSpPr>
          <p:cNvPr id="4" name="Pladsholder til diasnummer 3"/>
          <p:cNvSpPr>
            <a:spLocks noGrp="1"/>
          </p:cNvSpPr>
          <p:nvPr>
            <p:ph type="sldNum" sz="quarter" idx="10"/>
          </p:nvPr>
        </p:nvSpPr>
        <p:spPr/>
        <p:txBody>
          <a:bodyPr/>
          <a:lstStyle/>
          <a:p>
            <a:fld id="{C4B7C8CF-B1CD-4EEA-82C4-DA5212311121}" type="slidenum">
              <a:rPr lang="da-DK" smtClean="0"/>
              <a:t>2</a:t>
            </a:fld>
            <a:endParaRPr lang="da-DK"/>
          </a:p>
        </p:txBody>
      </p:sp>
    </p:spTree>
    <p:extLst>
      <p:ext uri="{BB962C8B-B14F-4D97-AF65-F5344CB8AC3E}">
        <p14:creationId xmlns:p14="http://schemas.microsoft.com/office/powerpoint/2010/main" val="3986309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MBBL har igangsat en informationskampagne for at fortælle om baggrunden</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23</a:t>
            </a:fld>
            <a:endParaRPr lang="da-DK"/>
          </a:p>
        </p:txBody>
      </p:sp>
    </p:spTree>
    <p:extLst>
      <p:ext uri="{BB962C8B-B14F-4D97-AF65-F5344CB8AC3E}">
        <p14:creationId xmlns:p14="http://schemas.microsoft.com/office/powerpoint/2010/main" val="4030771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Og i en lille</a:t>
            </a:r>
            <a:r>
              <a:rPr lang="da-DK" baseline="0" dirty="0" smtClean="0"/>
              <a:t> 45 sekunders OBS-film forklares alvoren i at have gode og præcise adresser. Alle er velkomne til at integrere videoen på egen hjemmeside eller sprede den på anden måde i deres netværk.</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24</a:t>
            </a:fld>
            <a:endParaRPr lang="da-DK"/>
          </a:p>
        </p:txBody>
      </p:sp>
    </p:spTree>
    <p:extLst>
      <p:ext uri="{BB962C8B-B14F-4D97-AF65-F5344CB8AC3E}">
        <p14:creationId xmlns:p14="http://schemas.microsoft.com/office/powerpoint/2010/main" val="283202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9C10756-5166-4F5E-88C8-1CCBFEBF56CD}" type="slidenum">
              <a:rPr lang="da-DK" smtClean="0"/>
              <a:t>28</a:t>
            </a:fld>
            <a:endParaRPr lang="da-DK"/>
          </a:p>
        </p:txBody>
      </p:sp>
    </p:spTree>
    <p:extLst>
      <p:ext uri="{BB962C8B-B14F-4D97-AF65-F5344CB8AC3E}">
        <p14:creationId xmlns:p14="http://schemas.microsoft.com/office/powerpoint/2010/main" val="373766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Delaftale 2 om </a:t>
            </a:r>
            <a:r>
              <a:rPr lang="da-DK" sz="1200" i="1" kern="1200" dirty="0" smtClean="0">
                <a:solidFill>
                  <a:schemeClr val="tx1"/>
                </a:solidFill>
                <a:effectLst/>
                <a:latin typeface="+mn-lt"/>
                <a:ea typeface="+mn-ea"/>
                <a:cs typeface="+mn-cs"/>
              </a:rPr>
              <a:t>”Effektivt genbrug af </a:t>
            </a:r>
            <a:r>
              <a:rPr lang="da-DK" sz="1200" i="1" kern="1200" dirty="0" err="1" smtClean="0">
                <a:solidFill>
                  <a:schemeClr val="tx1"/>
                </a:solidFill>
                <a:effectLst/>
                <a:latin typeface="+mn-lt"/>
                <a:ea typeface="+mn-ea"/>
                <a:cs typeface="+mn-cs"/>
              </a:rPr>
              <a:t>grunddata</a:t>
            </a:r>
            <a:r>
              <a:rPr lang="da-DK" sz="1200" i="1" kern="1200" dirty="0" smtClean="0">
                <a:solidFill>
                  <a:schemeClr val="tx1"/>
                </a:solidFill>
                <a:effectLst/>
                <a:latin typeface="+mn-lt"/>
                <a:ea typeface="+mn-ea"/>
                <a:cs typeface="+mn-cs"/>
              </a:rPr>
              <a:t> om adresser, administrative enheder og sted­navne”</a:t>
            </a:r>
            <a:r>
              <a:rPr lang="da-DK" sz="1200" kern="1200" dirty="0" smtClean="0">
                <a:solidFill>
                  <a:schemeClr val="tx1"/>
                </a:solidFill>
                <a:effectLst/>
                <a:latin typeface="+mn-lt"/>
                <a:ea typeface="+mn-ea"/>
                <a:cs typeface="+mn-cs"/>
              </a:rPr>
              <a:t> er en af grunddataprogrammets i alt 7 delaftaler. Delaftalen indeholder flere projekter og styres derfor som et delprogram og kaldes i daglig tale Adresseprogrammet. </a:t>
            </a:r>
          </a:p>
          <a:p>
            <a:endParaRPr lang="da-DK" sz="1200" kern="1200" dirty="0" smtClean="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fld id="{C4B7C8CF-B1CD-4EEA-82C4-DA5212311121}" type="slidenum">
              <a:rPr lang="da-DK" smtClean="0"/>
              <a:t>4</a:t>
            </a:fld>
            <a:endParaRPr lang="da-DK"/>
          </a:p>
        </p:txBody>
      </p:sp>
    </p:spTree>
    <p:extLst>
      <p:ext uri="{BB962C8B-B14F-4D97-AF65-F5344CB8AC3E}">
        <p14:creationId xmlns:p14="http://schemas.microsoft.com/office/powerpoint/2010/main" val="398630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Deltagerne i programmet er Ministeriet</a:t>
            </a:r>
            <a:r>
              <a:rPr lang="da-DK" baseline="0" dirty="0" smtClean="0"/>
              <a:t> for By, Bolig og Landdistrikter</a:t>
            </a:r>
            <a:r>
              <a:rPr lang="da-DK" dirty="0" smtClean="0"/>
              <a:t>,</a:t>
            </a:r>
            <a:r>
              <a:rPr lang="da-DK" baseline="0" dirty="0" smtClean="0"/>
              <a:t> (formand for styregruppen), samt Geodatastyrelsen, KL, CPR-kontoret, Erhvervsstyrelsen, SKAT og </a:t>
            </a:r>
            <a:r>
              <a:rPr lang="da-DK" baseline="0" dirty="0" err="1" smtClean="0"/>
              <a:t>Digtaliseringsstyrelsen</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5</a:t>
            </a:fld>
            <a:endParaRPr lang="da-DK"/>
          </a:p>
        </p:txBody>
      </p:sp>
    </p:spTree>
    <p:extLst>
      <p:ext uri="{BB962C8B-B14F-4D97-AF65-F5344CB8AC3E}">
        <p14:creationId xmlns:p14="http://schemas.microsoft.com/office/powerpoint/2010/main" val="16805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i="0" dirty="0" smtClean="0"/>
              <a:t>Adresseprogrammet omfatter</a:t>
            </a:r>
            <a:r>
              <a:rPr lang="da-DK" i="0" baseline="0" dirty="0" smtClean="0"/>
              <a:t> tre dataområder, som har en god indbyrdes sammenhæng, nemlig: vejnavne og adresser, stednavne og administrative inddelinger.</a:t>
            </a:r>
            <a:endParaRPr lang="da-DK" b="1" i="0" dirty="0" smtClean="0">
              <a:solidFill>
                <a:srgbClr val="FF0000"/>
              </a:solidFill>
            </a:endParaRPr>
          </a:p>
          <a:p>
            <a:endParaRPr lang="da-DK" dirty="0">
              <a:solidFill>
                <a:srgbClr val="FF0000"/>
              </a:solidFill>
            </a:endParaRPr>
          </a:p>
        </p:txBody>
      </p:sp>
      <p:sp>
        <p:nvSpPr>
          <p:cNvPr id="4" name="Pladsholder til diasnummer 3"/>
          <p:cNvSpPr>
            <a:spLocks noGrp="1"/>
          </p:cNvSpPr>
          <p:nvPr>
            <p:ph type="sldNum" sz="quarter" idx="10"/>
          </p:nvPr>
        </p:nvSpPr>
        <p:spPr/>
        <p:txBody>
          <a:bodyPr/>
          <a:lstStyle/>
          <a:p>
            <a:fld id="{19C10756-5166-4F5E-88C8-1CCBFEBF56CD}" type="slidenum">
              <a:rPr lang="da-DK" smtClean="0"/>
              <a:t>6</a:t>
            </a:fld>
            <a:endParaRPr lang="da-DK"/>
          </a:p>
        </p:txBody>
      </p:sp>
    </p:spTree>
    <p:extLst>
      <p:ext uri="{BB962C8B-B14F-4D97-AF65-F5344CB8AC3E}">
        <p14:creationId xmlns:p14="http://schemas.microsoft.com/office/powerpoint/2010/main" val="397288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Adresseprogrammets delaftale beskriver problemet i den nuværende situation</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7</a:t>
            </a:fld>
            <a:endParaRPr lang="da-DK"/>
          </a:p>
        </p:txBody>
      </p:sp>
    </p:spTree>
    <p:extLst>
      <p:ext uri="{BB962C8B-B14F-4D97-AF65-F5344CB8AC3E}">
        <p14:creationId xmlns:p14="http://schemas.microsoft.com/office/powerpoint/2010/main" val="412285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og karakteriserer et den ønskede, fremtidige situation.</a:t>
            </a:r>
            <a:r>
              <a:rPr lang="da-DK" baseline="0" dirty="0" smtClean="0"/>
              <a:t> </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8</a:t>
            </a:fld>
            <a:endParaRPr lang="da-DK"/>
          </a:p>
        </p:txBody>
      </p:sp>
    </p:spTree>
    <p:extLst>
      <p:ext uri="{BB962C8B-B14F-4D97-AF65-F5344CB8AC3E}">
        <p14:creationId xmlns:p14="http://schemas.microsoft.com/office/powerpoint/2010/main" val="121689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Adresseprogrammet</a:t>
            </a:r>
            <a:r>
              <a:rPr lang="da-DK" baseline="0" dirty="0" smtClean="0"/>
              <a:t> har tre forretningsmæssige mål</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9</a:t>
            </a:fld>
            <a:endParaRPr lang="da-DK"/>
          </a:p>
        </p:txBody>
      </p:sp>
    </p:spTree>
    <p:extLst>
      <p:ext uri="{BB962C8B-B14F-4D97-AF65-F5344CB8AC3E}">
        <p14:creationId xmlns:p14="http://schemas.microsoft.com/office/powerpoint/2010/main" val="121172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Målet om et fælles adressegrundlag</a:t>
            </a:r>
            <a:r>
              <a:rPr lang="da-DK" baseline="0" dirty="0" smtClean="0"/>
              <a:t> for personer virksomheder og ejendomme kan illustreres således.</a:t>
            </a:r>
            <a:endParaRPr lang="en-US" dirty="0"/>
          </a:p>
        </p:txBody>
      </p:sp>
      <p:sp>
        <p:nvSpPr>
          <p:cNvPr id="4" name="Pladsholder til slidenummer 3"/>
          <p:cNvSpPr>
            <a:spLocks noGrp="1"/>
          </p:cNvSpPr>
          <p:nvPr>
            <p:ph type="sldNum" sz="quarter" idx="10"/>
          </p:nvPr>
        </p:nvSpPr>
        <p:spPr/>
        <p:txBody>
          <a:bodyPr/>
          <a:lstStyle/>
          <a:p>
            <a:fld id="{19C10756-5166-4F5E-88C8-1CCBFEBF56CD}" type="slidenum">
              <a:rPr lang="da-DK" smtClean="0"/>
              <a:t>10</a:t>
            </a:fld>
            <a:endParaRPr lang="da-DK"/>
          </a:p>
        </p:txBody>
      </p:sp>
    </p:spTree>
    <p:extLst>
      <p:ext uri="{BB962C8B-B14F-4D97-AF65-F5344CB8AC3E}">
        <p14:creationId xmlns:p14="http://schemas.microsoft.com/office/powerpoint/2010/main" val="415283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r>
              <a:rPr lang="da-DK" smtClean="0"/>
              <a:t>05-06-2014</a:t>
            </a:r>
            <a:endParaRPr lang="da-DK"/>
          </a:p>
        </p:txBody>
      </p:sp>
      <p:sp>
        <p:nvSpPr>
          <p:cNvPr id="5" name="Pladsholder til sidefod 4"/>
          <p:cNvSpPr>
            <a:spLocks noGrp="1"/>
          </p:cNvSpPr>
          <p:nvPr>
            <p:ph type="ftr" sz="quarter" idx="11"/>
          </p:nvPr>
        </p:nvSpPr>
        <p:spPr/>
        <p:txBody>
          <a:bodyPr/>
          <a:lstStyle/>
          <a:p>
            <a:r>
              <a:rPr lang="da-DK" smtClean="0"/>
              <a:t>GD2 - Adresseprogramet</a:t>
            </a:r>
            <a:endParaRPr lang="da-DK"/>
          </a:p>
        </p:txBody>
      </p:sp>
      <p:sp>
        <p:nvSpPr>
          <p:cNvPr id="6" name="Pladsholder til diasnummer 5"/>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257318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r>
              <a:rPr lang="da-DK" smtClean="0"/>
              <a:t>05-06-2014</a:t>
            </a:r>
            <a:endParaRPr lang="da-DK"/>
          </a:p>
        </p:txBody>
      </p:sp>
      <p:sp>
        <p:nvSpPr>
          <p:cNvPr id="5" name="Pladsholder til sidefod 4"/>
          <p:cNvSpPr>
            <a:spLocks noGrp="1"/>
          </p:cNvSpPr>
          <p:nvPr>
            <p:ph type="ftr" sz="quarter" idx="11"/>
          </p:nvPr>
        </p:nvSpPr>
        <p:spPr/>
        <p:txBody>
          <a:bodyPr/>
          <a:lstStyle/>
          <a:p>
            <a:r>
              <a:rPr lang="da-DK" smtClean="0"/>
              <a:t>GD2 - Adresseprogramet</a:t>
            </a:r>
            <a:endParaRPr lang="da-DK"/>
          </a:p>
        </p:txBody>
      </p:sp>
      <p:sp>
        <p:nvSpPr>
          <p:cNvPr id="6" name="Pladsholder til diasnummer 5"/>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14195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r>
              <a:rPr lang="da-DK" smtClean="0"/>
              <a:t>05-06-2014</a:t>
            </a:r>
            <a:endParaRPr lang="da-DK"/>
          </a:p>
        </p:txBody>
      </p:sp>
      <p:sp>
        <p:nvSpPr>
          <p:cNvPr id="5" name="Pladsholder til sidefod 4"/>
          <p:cNvSpPr>
            <a:spLocks noGrp="1"/>
          </p:cNvSpPr>
          <p:nvPr>
            <p:ph type="ftr" sz="quarter" idx="11"/>
          </p:nvPr>
        </p:nvSpPr>
        <p:spPr/>
        <p:txBody>
          <a:bodyPr/>
          <a:lstStyle/>
          <a:p>
            <a:r>
              <a:rPr lang="da-DK" smtClean="0"/>
              <a:t>GD2 - Adresseprogramet</a:t>
            </a:r>
            <a:endParaRPr lang="da-DK"/>
          </a:p>
        </p:txBody>
      </p:sp>
      <p:sp>
        <p:nvSpPr>
          <p:cNvPr id="6" name="Pladsholder til diasnummer 5"/>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102152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211083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r>
              <a:rPr lang="da-DK" smtClean="0"/>
              <a:t>05-06-2014</a:t>
            </a:r>
            <a:endParaRPr lang="da-DK"/>
          </a:p>
        </p:txBody>
      </p:sp>
      <p:sp>
        <p:nvSpPr>
          <p:cNvPr id="5" name="Pladsholder til sidefod 4"/>
          <p:cNvSpPr>
            <a:spLocks noGrp="1"/>
          </p:cNvSpPr>
          <p:nvPr>
            <p:ph type="ftr" sz="quarter" idx="11"/>
          </p:nvPr>
        </p:nvSpPr>
        <p:spPr/>
        <p:txBody>
          <a:bodyPr/>
          <a:lstStyle/>
          <a:p>
            <a:r>
              <a:rPr lang="da-DK" smtClean="0"/>
              <a:t>GD2 - Adresseprogramet</a:t>
            </a:r>
            <a:endParaRPr lang="da-DK"/>
          </a:p>
        </p:txBody>
      </p:sp>
      <p:sp>
        <p:nvSpPr>
          <p:cNvPr id="6" name="Pladsholder til diasnummer 5"/>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144922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r>
              <a:rPr lang="da-DK" smtClean="0"/>
              <a:t>05-06-2014</a:t>
            </a:r>
            <a:endParaRPr lang="da-DK"/>
          </a:p>
        </p:txBody>
      </p:sp>
      <p:sp>
        <p:nvSpPr>
          <p:cNvPr id="6" name="Pladsholder til sidefod 5"/>
          <p:cNvSpPr>
            <a:spLocks noGrp="1"/>
          </p:cNvSpPr>
          <p:nvPr>
            <p:ph type="ftr" sz="quarter" idx="11"/>
          </p:nvPr>
        </p:nvSpPr>
        <p:spPr/>
        <p:txBody>
          <a:bodyPr/>
          <a:lstStyle/>
          <a:p>
            <a:r>
              <a:rPr lang="da-DK" smtClean="0"/>
              <a:t>GD2 - Adresseprogramet</a:t>
            </a:r>
            <a:endParaRPr lang="da-DK"/>
          </a:p>
        </p:txBody>
      </p:sp>
      <p:sp>
        <p:nvSpPr>
          <p:cNvPr id="7" name="Pladsholder til diasnummer 6"/>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397626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r>
              <a:rPr lang="da-DK" smtClean="0"/>
              <a:t>05-06-2014</a:t>
            </a:r>
            <a:endParaRPr lang="da-DK"/>
          </a:p>
        </p:txBody>
      </p:sp>
      <p:sp>
        <p:nvSpPr>
          <p:cNvPr id="8" name="Pladsholder til sidefod 7"/>
          <p:cNvSpPr>
            <a:spLocks noGrp="1"/>
          </p:cNvSpPr>
          <p:nvPr>
            <p:ph type="ftr" sz="quarter" idx="11"/>
          </p:nvPr>
        </p:nvSpPr>
        <p:spPr/>
        <p:txBody>
          <a:bodyPr/>
          <a:lstStyle/>
          <a:p>
            <a:r>
              <a:rPr lang="da-DK" smtClean="0"/>
              <a:t>GD2 - Adresseprogramet</a:t>
            </a:r>
            <a:endParaRPr lang="da-DK"/>
          </a:p>
        </p:txBody>
      </p:sp>
      <p:sp>
        <p:nvSpPr>
          <p:cNvPr id="9" name="Pladsholder til diasnummer 8"/>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292097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r>
              <a:rPr lang="da-DK" smtClean="0"/>
              <a:t>05-06-2014</a:t>
            </a:r>
            <a:endParaRPr lang="da-DK"/>
          </a:p>
        </p:txBody>
      </p:sp>
      <p:sp>
        <p:nvSpPr>
          <p:cNvPr id="4" name="Pladsholder til sidefod 3"/>
          <p:cNvSpPr>
            <a:spLocks noGrp="1"/>
          </p:cNvSpPr>
          <p:nvPr>
            <p:ph type="ftr" sz="quarter" idx="11"/>
          </p:nvPr>
        </p:nvSpPr>
        <p:spPr/>
        <p:txBody>
          <a:bodyPr/>
          <a:lstStyle/>
          <a:p>
            <a:r>
              <a:rPr lang="da-DK" smtClean="0"/>
              <a:t>GD2 - Adresseprogramet</a:t>
            </a:r>
            <a:endParaRPr lang="da-DK"/>
          </a:p>
        </p:txBody>
      </p:sp>
      <p:sp>
        <p:nvSpPr>
          <p:cNvPr id="5" name="Pladsholder til diasnummer 4"/>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352569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smtClean="0"/>
              <a:t>05-06-2014</a:t>
            </a:r>
            <a:endParaRPr lang="da-DK"/>
          </a:p>
        </p:txBody>
      </p:sp>
      <p:sp>
        <p:nvSpPr>
          <p:cNvPr id="3" name="Pladsholder til sidefod 2"/>
          <p:cNvSpPr>
            <a:spLocks noGrp="1"/>
          </p:cNvSpPr>
          <p:nvPr>
            <p:ph type="ftr" sz="quarter" idx="11"/>
          </p:nvPr>
        </p:nvSpPr>
        <p:spPr/>
        <p:txBody>
          <a:bodyPr/>
          <a:lstStyle/>
          <a:p>
            <a:r>
              <a:rPr lang="da-DK" smtClean="0"/>
              <a:t>GD2 - Adresseprogramet</a:t>
            </a:r>
            <a:endParaRPr lang="da-DK"/>
          </a:p>
        </p:txBody>
      </p:sp>
      <p:sp>
        <p:nvSpPr>
          <p:cNvPr id="4" name="Pladsholder til diasnummer 3"/>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392402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r>
              <a:rPr lang="da-DK" smtClean="0"/>
              <a:t>05-06-2014</a:t>
            </a:r>
            <a:endParaRPr lang="da-DK"/>
          </a:p>
        </p:txBody>
      </p:sp>
      <p:sp>
        <p:nvSpPr>
          <p:cNvPr id="6" name="Pladsholder til sidefod 5"/>
          <p:cNvSpPr>
            <a:spLocks noGrp="1"/>
          </p:cNvSpPr>
          <p:nvPr>
            <p:ph type="ftr" sz="quarter" idx="11"/>
          </p:nvPr>
        </p:nvSpPr>
        <p:spPr/>
        <p:txBody>
          <a:bodyPr/>
          <a:lstStyle/>
          <a:p>
            <a:r>
              <a:rPr lang="da-DK" smtClean="0"/>
              <a:t>GD2 - Adresseprogramet</a:t>
            </a:r>
            <a:endParaRPr lang="da-DK"/>
          </a:p>
        </p:txBody>
      </p:sp>
      <p:sp>
        <p:nvSpPr>
          <p:cNvPr id="7" name="Pladsholder til diasnummer 6"/>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149458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r>
              <a:rPr lang="da-DK" smtClean="0"/>
              <a:t>05-06-2014</a:t>
            </a:r>
            <a:endParaRPr lang="da-DK"/>
          </a:p>
        </p:txBody>
      </p:sp>
      <p:sp>
        <p:nvSpPr>
          <p:cNvPr id="6" name="Pladsholder til sidefod 5"/>
          <p:cNvSpPr>
            <a:spLocks noGrp="1"/>
          </p:cNvSpPr>
          <p:nvPr>
            <p:ph type="ftr" sz="quarter" idx="11"/>
          </p:nvPr>
        </p:nvSpPr>
        <p:spPr/>
        <p:txBody>
          <a:bodyPr/>
          <a:lstStyle/>
          <a:p>
            <a:r>
              <a:rPr lang="da-DK" smtClean="0"/>
              <a:t>GD2 - Adresseprogramet</a:t>
            </a:r>
            <a:endParaRPr lang="da-DK"/>
          </a:p>
        </p:txBody>
      </p:sp>
      <p:sp>
        <p:nvSpPr>
          <p:cNvPr id="7" name="Pladsholder til diasnummer 6"/>
          <p:cNvSpPr>
            <a:spLocks noGrp="1"/>
          </p:cNvSpPr>
          <p:nvPr>
            <p:ph type="sldNum" sz="quarter" idx="12"/>
          </p:nvPr>
        </p:nvSpPr>
        <p:spPr/>
        <p:txBody>
          <a:bodyPr/>
          <a:lstStyle/>
          <a:p>
            <a:fld id="{810349D8-7C1C-442D-BF78-08BA8593C1E9}" type="slidenum">
              <a:rPr lang="da-DK" smtClean="0"/>
              <a:t>‹nr.›</a:t>
            </a:fld>
            <a:endParaRPr lang="da-DK"/>
          </a:p>
        </p:txBody>
      </p:sp>
    </p:spTree>
    <p:extLst>
      <p:ext uri="{BB962C8B-B14F-4D97-AF65-F5344CB8AC3E}">
        <p14:creationId xmlns:p14="http://schemas.microsoft.com/office/powerpoint/2010/main" val="413373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[Delprogrammet]</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smtClean="0"/>
              <a:t>05-06-2014</a:t>
            </a:r>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GD2 - Adresseprogramet</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349D8-7C1C-442D-BF78-08BA8593C1E9}" type="slidenum">
              <a:rPr lang="da-DK" smtClean="0"/>
              <a:t>‹nr.›</a:t>
            </a:fld>
            <a:endParaRPr lang="da-DK"/>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6336" y="110327"/>
            <a:ext cx="1371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57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7.wmf"/><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VtWqcgz6vlsOM&amp;tbnid=pF6OTiY7gKaNjM:&amp;ved=0CAUQjRw&amp;url=http://www.websearchone.com/tag/how-to-do-seo/&amp;ei=6ROUUaHPNpLy0gWqsYHYBg&amp;bvm=bv.46471029,d.bGE&amp;psig=AFQjCNHDmgibONhv43a0zRUDBBfMG1RLyg&amp;ust=136874529770832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google.com/url?sa=i&amp;rct=j&amp;q=&amp;esrc=s&amp;frm=1&amp;source=images&amp;cd=&amp;cad=rja&amp;docid=PVYduAZuPmgZ6M&amp;tbnid=4vx_T898HzNM_M:&amp;ved=0CAUQjRw&amp;url=http://www.clker.com/clipart-2337.html&amp;ei=7hSUUd61MMeb0QWSk4HICQ&amp;bvm=bv.46471029,d.bGE&amp;psig=AFQjCNEMlYuIyQ7AtIAV7xx-Vz7yFeUMFQ&amp;ust=1368745572753248" TargetMode="External"/><Relationship Id="rId7" Type="http://schemas.openxmlformats.org/officeDocument/2006/relationships/hyperlink" Target="http://www.google.com/url?sa=i&amp;rct=j&amp;q=&amp;esrc=s&amp;frm=1&amp;source=images&amp;cd=&amp;cad=rja&amp;docid=0xYo2hcqQE-tqM&amp;tbnid=MBlcCT-aBcJXSM:&amp;ved=0CAUQjRw&amp;url=http://ian.umces.edu/imagelibrary/displayimage-7660.html&amp;ei=hReUUYIxqYvQBcj8gNgL&amp;bvm=bv.46471029,d.bGE&amp;psig=AFQjCNENLoK5YEuTtVERk4CNwoIsjfvuLA&amp;ust=136874621426564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www.google.com/url?sa=i&amp;rct=j&amp;q=&amp;esrc=s&amp;frm=1&amp;source=images&amp;cd=&amp;cad=rja&amp;docid=rc3ksYYDqKVm2M&amp;tbnid=JoP7NPhYkwO37M:&amp;ved=0CAUQjRw&amp;url=http://www.wwu.edu/huxley/spatial/maps/tri_2000_2007/&amp;ei=GxeUUfOpPKv40gW-2ICwCw&amp;bvm=bv.46471029,d.bGE&amp;psig=AFQjCNFxUTsBIvlJ-g3dxmQ0tGX1_QqJcA&amp;ust=1368746089216177"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dawa.aws.dk/" TargetMode="External"/><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hyperlink" Target="https://twitter.com/AWS_Suiten" TargetMode="External"/><Relationship Id="rId4" Type="http://schemas.openxmlformats.org/officeDocument/2006/relationships/hyperlink" Target="http://digitaliser.dk/group/33444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kortforsyningen.dk"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youtu.be/iOtBG8O1nd4"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adresseprogrammet.dk/"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mailto:emu@mbbl.dk" TargetMode="External"/><Relationship Id="rId13" Type="http://schemas.openxmlformats.org/officeDocument/2006/relationships/hyperlink" Target="http://digitaliser.dk/group/334445" TargetMode="External"/><Relationship Id="rId3" Type="http://schemas.openxmlformats.org/officeDocument/2006/relationships/hyperlink" Target="mailto:mli@mbbl.dk" TargetMode="External"/><Relationship Id="rId7" Type="http://schemas.openxmlformats.org/officeDocument/2006/relationships/hyperlink" Target="mailto:fij@mbbl.dk" TargetMode="External"/><Relationship Id="rId12" Type="http://schemas.openxmlformats.org/officeDocument/2006/relationships/hyperlink" Target="http://aws.dk/" TargetMode="External"/><Relationship Id="rId2" Type="http://schemas.openxmlformats.org/officeDocument/2006/relationships/notesSlide" Target="../notesSlides/notesSlide22.xml"/><Relationship Id="rId16"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hyperlink" Target="mailto:ksk@mbbl.dk" TargetMode="External"/><Relationship Id="rId11" Type="http://schemas.openxmlformats.org/officeDocument/2006/relationships/hyperlink" Target="http://www.danmarksadresser.dk/" TargetMode="External"/><Relationship Id="rId5" Type="http://schemas.openxmlformats.org/officeDocument/2006/relationships/hyperlink" Target="mailto:rulk@gst.dk" TargetMode="External"/><Relationship Id="rId15" Type="http://schemas.openxmlformats.org/officeDocument/2006/relationships/hyperlink" Target="http://www.kortforsyningen.dk/" TargetMode="External"/><Relationship Id="rId10" Type="http://schemas.openxmlformats.org/officeDocument/2006/relationships/hyperlink" Target="http://www.adresseprogrammet.dk/" TargetMode="External"/><Relationship Id="rId4" Type="http://schemas.openxmlformats.org/officeDocument/2006/relationships/hyperlink" Target="mailto:thj@mbbl.dk" TargetMode="External"/><Relationship Id="rId9" Type="http://schemas.openxmlformats.org/officeDocument/2006/relationships/hyperlink" Target="mailto:tkg@kl.dk" TargetMode="External"/><Relationship Id="rId14" Type="http://schemas.openxmlformats.org/officeDocument/2006/relationships/hyperlink" Target="http://twitter.com/AWS_Suit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mbbl.dk/"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Adresseprogrammet</a:t>
            </a:r>
            <a:endParaRPr lang="da-DK" dirty="0"/>
          </a:p>
        </p:txBody>
      </p:sp>
      <p:sp>
        <p:nvSpPr>
          <p:cNvPr id="3" name="Undertitel 2"/>
          <p:cNvSpPr>
            <a:spLocks noGrp="1"/>
          </p:cNvSpPr>
          <p:nvPr>
            <p:ph type="subTitle" idx="1"/>
          </p:nvPr>
        </p:nvSpPr>
        <p:spPr/>
        <p:txBody>
          <a:bodyPr/>
          <a:lstStyle/>
          <a:p>
            <a:r>
              <a:rPr lang="da-DK" dirty="0" smtClean="0"/>
              <a:t>Grunddataprogrammets delaftale 2</a:t>
            </a:r>
            <a:endParaRPr lang="da-DK" dirty="0"/>
          </a:p>
        </p:txBody>
      </p:sp>
      <p:sp>
        <p:nvSpPr>
          <p:cNvPr id="4" name="Tekstboks 3"/>
          <p:cNvSpPr txBox="1"/>
          <p:nvPr/>
        </p:nvSpPr>
        <p:spPr>
          <a:xfrm>
            <a:off x="4184714" y="6446605"/>
            <a:ext cx="774571" cy="230832"/>
          </a:xfrm>
          <a:prstGeom prst="rect">
            <a:avLst/>
          </a:prstGeom>
          <a:noFill/>
        </p:spPr>
        <p:txBody>
          <a:bodyPr wrap="none" rtlCol="0">
            <a:spAutoFit/>
          </a:bodyPr>
          <a:lstStyle/>
          <a:p>
            <a:pPr algn="ctr"/>
            <a:r>
              <a:rPr lang="da-DK" sz="900" dirty="0" smtClean="0">
                <a:latin typeface="+mj-lt"/>
              </a:rPr>
              <a:t>05-06-2014</a:t>
            </a:r>
          </a:p>
        </p:txBody>
      </p:sp>
    </p:spTree>
    <p:extLst>
      <p:ext uri="{BB962C8B-B14F-4D97-AF65-F5344CB8AC3E}">
        <p14:creationId xmlns:p14="http://schemas.microsoft.com/office/powerpoint/2010/main" val="301444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Fælles adressegrundlag</a:t>
            </a:r>
            <a:endParaRPr lang="en-US" dirty="0"/>
          </a:p>
        </p:txBody>
      </p:sp>
      <p:grpSp>
        <p:nvGrpSpPr>
          <p:cNvPr id="3" name="Group 5"/>
          <p:cNvGrpSpPr>
            <a:grpSpLocks/>
          </p:cNvGrpSpPr>
          <p:nvPr/>
        </p:nvGrpSpPr>
        <p:grpSpPr bwMode="auto">
          <a:xfrm>
            <a:off x="2879725" y="3487192"/>
            <a:ext cx="3132138" cy="1244600"/>
            <a:chOff x="1814" y="2378"/>
            <a:chExt cx="1973" cy="784"/>
          </a:xfrm>
        </p:grpSpPr>
        <p:sp>
          <p:nvSpPr>
            <p:cNvPr id="4" name="Line 6"/>
            <p:cNvSpPr>
              <a:spLocks noChangeShapeType="1"/>
            </p:cNvSpPr>
            <p:nvPr/>
          </p:nvSpPr>
          <p:spPr bwMode="auto">
            <a:xfrm flipH="1" flipV="1">
              <a:off x="1814" y="2659"/>
              <a:ext cx="485" cy="503"/>
            </a:xfrm>
            <a:prstGeom prst="line">
              <a:avLst/>
            </a:prstGeom>
            <a:noFill/>
            <a:ln w="38100">
              <a:solidFill>
                <a:schemeClr val="accent2"/>
              </a:solidFill>
              <a:round/>
              <a:headEnd/>
              <a:tailEnd/>
            </a:ln>
            <a:effectLst/>
            <a:extLst/>
          </p:spPr>
          <p:txBody>
            <a:bodyPr/>
            <a:lstStyle/>
            <a:p>
              <a:pPr>
                <a:defRPr/>
              </a:pPr>
              <a:endParaRPr lang="da-DK" sz="1800">
                <a:latin typeface="+mn-lt"/>
              </a:endParaRPr>
            </a:p>
          </p:txBody>
        </p:sp>
        <p:sp>
          <p:nvSpPr>
            <p:cNvPr id="5" name="Line 7"/>
            <p:cNvSpPr>
              <a:spLocks noChangeShapeType="1"/>
            </p:cNvSpPr>
            <p:nvPr/>
          </p:nvSpPr>
          <p:spPr bwMode="auto">
            <a:xfrm flipH="1">
              <a:off x="2721" y="2378"/>
              <a:ext cx="0" cy="689"/>
            </a:xfrm>
            <a:prstGeom prst="line">
              <a:avLst/>
            </a:prstGeom>
            <a:noFill/>
            <a:ln w="38100">
              <a:solidFill>
                <a:schemeClr val="accent2"/>
              </a:solidFill>
              <a:round/>
              <a:headEnd/>
              <a:tailEnd/>
            </a:ln>
            <a:effectLst/>
            <a:extLst/>
          </p:spPr>
          <p:txBody>
            <a:bodyPr/>
            <a:lstStyle/>
            <a:p>
              <a:pPr>
                <a:defRPr/>
              </a:pPr>
              <a:endParaRPr lang="da-DK" sz="1800">
                <a:latin typeface="+mn-lt"/>
              </a:endParaRPr>
            </a:p>
          </p:txBody>
        </p:sp>
        <p:sp>
          <p:nvSpPr>
            <p:cNvPr id="6" name="Line 8"/>
            <p:cNvSpPr>
              <a:spLocks noChangeShapeType="1"/>
            </p:cNvSpPr>
            <p:nvPr/>
          </p:nvSpPr>
          <p:spPr bwMode="auto">
            <a:xfrm flipV="1">
              <a:off x="3080" y="2574"/>
              <a:ext cx="707" cy="550"/>
            </a:xfrm>
            <a:prstGeom prst="line">
              <a:avLst/>
            </a:prstGeom>
            <a:noFill/>
            <a:ln w="38100">
              <a:solidFill>
                <a:schemeClr val="accent2"/>
              </a:solidFill>
              <a:round/>
              <a:headEnd/>
              <a:tailEnd/>
            </a:ln>
            <a:effectLst/>
            <a:extLst/>
          </p:spPr>
          <p:txBody>
            <a:bodyPr/>
            <a:lstStyle/>
            <a:p>
              <a:pPr>
                <a:defRPr/>
              </a:pPr>
              <a:endParaRPr lang="da-DK" sz="1800">
                <a:latin typeface="+mn-lt"/>
              </a:endParaRPr>
            </a:p>
          </p:txBody>
        </p:sp>
      </p:grpSp>
      <p:sp>
        <p:nvSpPr>
          <p:cNvPr id="7" name="Text Box 33"/>
          <p:cNvSpPr txBox="1">
            <a:spLocks noChangeArrowheads="1"/>
          </p:cNvSpPr>
          <p:nvPr/>
        </p:nvSpPr>
        <p:spPr bwMode="auto">
          <a:xfrm>
            <a:off x="4932363" y="3941217"/>
            <a:ext cx="696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000" b="1"/>
              <a:t>Anvender</a:t>
            </a:r>
            <a:endParaRPr lang="da-DK" altLang="da-DK" sz="1000" b="1" i="1">
              <a:solidFill>
                <a:srgbClr val="000099"/>
              </a:solidFill>
            </a:endParaRPr>
          </a:p>
        </p:txBody>
      </p:sp>
      <p:grpSp>
        <p:nvGrpSpPr>
          <p:cNvPr id="8" name="Group 9"/>
          <p:cNvGrpSpPr>
            <a:grpSpLocks/>
          </p:cNvGrpSpPr>
          <p:nvPr/>
        </p:nvGrpSpPr>
        <p:grpSpPr bwMode="auto">
          <a:xfrm>
            <a:off x="3136900" y="4298405"/>
            <a:ext cx="1887538" cy="1498600"/>
            <a:chOff x="1765" y="2880"/>
            <a:chExt cx="1499" cy="1149"/>
          </a:xfrm>
        </p:grpSpPr>
        <p:grpSp>
          <p:nvGrpSpPr>
            <p:cNvPr id="9" name="Group 10"/>
            <p:cNvGrpSpPr>
              <a:grpSpLocks/>
            </p:cNvGrpSpPr>
            <p:nvPr/>
          </p:nvGrpSpPr>
          <p:grpSpPr bwMode="auto">
            <a:xfrm>
              <a:off x="2064" y="2880"/>
              <a:ext cx="1200" cy="960"/>
              <a:chOff x="1536" y="2352"/>
              <a:chExt cx="1200" cy="960"/>
            </a:xfrm>
          </p:grpSpPr>
          <p:sp>
            <p:nvSpPr>
              <p:cNvPr id="11" name="Rectangle 11"/>
              <p:cNvSpPr>
                <a:spLocks noChangeArrowheads="1"/>
              </p:cNvSpPr>
              <p:nvPr/>
            </p:nvSpPr>
            <p:spPr bwMode="auto">
              <a:xfrm>
                <a:off x="1536" y="2352"/>
                <a:ext cx="432" cy="96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lIns="72000" tIns="36000" rIns="36000" bIns="36000"/>
              <a:lstStyle/>
              <a:p>
                <a:pPr>
                  <a:defRPr/>
                </a:pPr>
                <a:endParaRPr lang="da-DK" sz="1200">
                  <a:latin typeface="+mn-lt"/>
                </a:endParaRPr>
              </a:p>
            </p:txBody>
          </p:sp>
          <p:sp>
            <p:nvSpPr>
              <p:cNvPr id="12" name="Rectangle 12"/>
              <p:cNvSpPr>
                <a:spLocks noChangeArrowheads="1"/>
              </p:cNvSpPr>
              <p:nvPr/>
            </p:nvSpPr>
            <p:spPr bwMode="auto">
              <a:xfrm>
                <a:off x="1536" y="2544"/>
                <a:ext cx="1200" cy="768"/>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lIns="54000" tIns="36000" rIns="54000" bIns="36000" anchor="ctr" anchorCtr="1"/>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nSpc>
                    <a:spcPct val="80000"/>
                  </a:lnSpc>
                  <a:spcBef>
                    <a:spcPct val="0"/>
                  </a:spcBef>
                  <a:buClrTx/>
                  <a:buFontTx/>
                  <a:buNone/>
                  <a:defRPr/>
                </a:pPr>
                <a:r>
                  <a:rPr lang="da-DK" altLang="da-DK" sz="1400" b="1"/>
                  <a:t>Autoritative adresser</a:t>
                </a:r>
                <a:br>
                  <a:rPr lang="da-DK" altLang="da-DK" sz="1400" b="1"/>
                </a:br>
                <a:r>
                  <a:rPr lang="da-DK" altLang="da-DK" sz="1400"/>
                  <a:t/>
                </a:r>
                <a:br>
                  <a:rPr lang="da-DK" altLang="da-DK" sz="1400"/>
                </a:br>
                <a:endParaRPr lang="da-DK" altLang="da-DK" sz="1400"/>
              </a:p>
              <a:p>
                <a:pPr>
                  <a:lnSpc>
                    <a:spcPct val="80000"/>
                  </a:lnSpc>
                  <a:spcBef>
                    <a:spcPct val="0"/>
                  </a:spcBef>
                  <a:buClrTx/>
                  <a:buFontTx/>
                  <a:buNone/>
                  <a:defRPr/>
                </a:pPr>
                <a:r>
                  <a:rPr lang="da-DK" altLang="da-DK" sz="1000" i="1"/>
                  <a:t>Authentic adddresses</a:t>
                </a:r>
              </a:p>
            </p:txBody>
          </p:sp>
        </p:grpSp>
        <p:graphicFrame>
          <p:nvGraphicFramePr>
            <p:cNvPr id="10" name="Object 99"/>
            <p:cNvGraphicFramePr>
              <a:graphicFrameLocks noChangeAspect="1"/>
            </p:cNvGraphicFramePr>
            <p:nvPr/>
          </p:nvGraphicFramePr>
          <p:xfrm>
            <a:off x="1765" y="3360"/>
            <a:ext cx="443" cy="669"/>
          </p:xfrm>
          <a:graphic>
            <a:graphicData uri="http://schemas.openxmlformats.org/presentationml/2006/ole">
              <mc:AlternateContent xmlns:mc="http://schemas.openxmlformats.org/markup-compatibility/2006">
                <mc:Choice xmlns:v="urn:schemas-microsoft-com:vml" Requires="v">
                  <p:oleObj spid="_x0000_s16421" name="CorelDRAW" r:id="rId4" imgW="914400" imgH="914400" progId="CorelDraw.Graphic.9">
                    <p:embed/>
                  </p:oleObj>
                </mc:Choice>
                <mc:Fallback>
                  <p:oleObj name="CorelDRAW" r:id="rId4" imgW="914400" imgH="91440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 y="3360"/>
                          <a:ext cx="443"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 name="Group 15"/>
          <p:cNvGrpSpPr>
            <a:grpSpLocks/>
          </p:cNvGrpSpPr>
          <p:nvPr/>
        </p:nvGrpSpPr>
        <p:grpSpPr bwMode="auto">
          <a:xfrm>
            <a:off x="1185863" y="3222080"/>
            <a:ext cx="1752600" cy="2155825"/>
            <a:chOff x="288" y="1968"/>
            <a:chExt cx="1392" cy="1653"/>
          </a:xfrm>
        </p:grpSpPr>
        <p:grpSp>
          <p:nvGrpSpPr>
            <p:cNvPr id="14" name="Group 16"/>
            <p:cNvGrpSpPr>
              <a:grpSpLocks/>
            </p:cNvGrpSpPr>
            <p:nvPr/>
          </p:nvGrpSpPr>
          <p:grpSpPr bwMode="auto">
            <a:xfrm>
              <a:off x="480" y="1968"/>
              <a:ext cx="1200" cy="960"/>
              <a:chOff x="1536" y="2352"/>
              <a:chExt cx="1200" cy="960"/>
            </a:xfrm>
          </p:grpSpPr>
          <p:sp>
            <p:nvSpPr>
              <p:cNvPr id="16" name="Rectangle 17"/>
              <p:cNvSpPr>
                <a:spLocks noChangeArrowheads="1"/>
              </p:cNvSpPr>
              <p:nvPr/>
            </p:nvSpPr>
            <p:spPr bwMode="auto">
              <a:xfrm>
                <a:off x="1536" y="2352"/>
                <a:ext cx="432" cy="960"/>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lIns="72000" tIns="36000" rIns="36000" bIns="36000"/>
              <a:lstStyle/>
              <a:p>
                <a:pPr>
                  <a:defRPr/>
                </a:pPr>
                <a:endParaRPr lang="da-DK" sz="1200">
                  <a:latin typeface="+mn-lt"/>
                </a:endParaRPr>
              </a:p>
            </p:txBody>
          </p:sp>
          <p:sp>
            <p:nvSpPr>
              <p:cNvPr id="17" name="Rectangle 18"/>
              <p:cNvSpPr>
                <a:spLocks noChangeArrowheads="1"/>
              </p:cNvSpPr>
              <p:nvPr/>
            </p:nvSpPr>
            <p:spPr bwMode="auto">
              <a:xfrm>
                <a:off x="1536" y="2544"/>
                <a:ext cx="1200" cy="768"/>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lIns="54000" tIns="108000" rIns="54000" bIns="36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nSpc>
                    <a:spcPct val="80000"/>
                  </a:lnSpc>
                  <a:spcBef>
                    <a:spcPct val="0"/>
                  </a:spcBef>
                  <a:buClrTx/>
                  <a:buFontTx/>
                  <a:buNone/>
                  <a:defRPr/>
                </a:pPr>
                <a:r>
                  <a:rPr lang="da-DK" altLang="da-DK" sz="1400" b="1"/>
                  <a:t>Personområdet</a:t>
                </a:r>
                <a:br>
                  <a:rPr lang="da-DK" altLang="da-DK" sz="1400" b="1"/>
                </a:br>
                <a:r>
                  <a:rPr lang="da-DK" altLang="da-DK" sz="1400" b="1"/>
                  <a:t>(CPR)</a:t>
                </a:r>
              </a:p>
              <a:p>
                <a:pPr>
                  <a:lnSpc>
                    <a:spcPct val="80000"/>
                  </a:lnSpc>
                  <a:spcBef>
                    <a:spcPct val="0"/>
                  </a:spcBef>
                  <a:buClrTx/>
                  <a:buFontTx/>
                  <a:buNone/>
                  <a:defRPr/>
                </a:pPr>
                <a:endParaRPr lang="da-DK" altLang="da-DK" sz="1000" b="1"/>
              </a:p>
              <a:p>
                <a:pPr>
                  <a:lnSpc>
                    <a:spcPct val="80000"/>
                  </a:lnSpc>
                  <a:spcBef>
                    <a:spcPct val="0"/>
                  </a:spcBef>
                  <a:buClrTx/>
                  <a:buFontTx/>
                  <a:buNone/>
                  <a:defRPr/>
                </a:pPr>
                <a:r>
                  <a:rPr lang="da-DK" altLang="da-DK" sz="1000" i="1"/>
                  <a:t>Population register</a:t>
                </a:r>
                <a:r>
                  <a:rPr lang="da-DK" altLang="da-DK" sz="1000"/>
                  <a:t> </a:t>
                </a:r>
              </a:p>
            </p:txBody>
          </p:sp>
        </p:grpSp>
        <p:graphicFrame>
          <p:nvGraphicFramePr>
            <p:cNvPr id="15" name="Object 100"/>
            <p:cNvGraphicFramePr>
              <a:graphicFrameLocks noChangeAspect="1"/>
            </p:cNvGraphicFramePr>
            <p:nvPr/>
          </p:nvGraphicFramePr>
          <p:xfrm>
            <a:off x="288" y="2736"/>
            <a:ext cx="1248" cy="885"/>
          </p:xfrm>
          <a:graphic>
            <a:graphicData uri="http://schemas.openxmlformats.org/presentationml/2006/ole">
              <mc:AlternateContent xmlns:mc="http://schemas.openxmlformats.org/markup-compatibility/2006">
                <mc:Choice xmlns:v="urn:schemas-microsoft-com:vml" Requires="v">
                  <p:oleObj spid="_x0000_s16422" name="CorelDRAW" r:id="rId6" imgW="914400" imgH="914400" progId="CorelDRAW.Graphic.13">
                    <p:embed/>
                  </p:oleObj>
                </mc:Choice>
                <mc:Fallback>
                  <p:oleObj name="CorelDRAW" r:id="rId6" imgW="914400" imgH="914400" progId="CorelDRAW.Graphic.1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2736"/>
                          <a:ext cx="1248" cy="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 name="Group 20"/>
          <p:cNvGrpSpPr>
            <a:grpSpLocks/>
          </p:cNvGrpSpPr>
          <p:nvPr/>
        </p:nvGrpSpPr>
        <p:grpSpPr bwMode="auto">
          <a:xfrm>
            <a:off x="3783013" y="1556792"/>
            <a:ext cx="2749550" cy="2065338"/>
            <a:chOff x="2112" y="576"/>
            <a:chExt cx="2184" cy="1584"/>
          </a:xfrm>
        </p:grpSpPr>
        <p:grpSp>
          <p:nvGrpSpPr>
            <p:cNvPr id="19" name="Group 21"/>
            <p:cNvGrpSpPr>
              <a:grpSpLocks/>
            </p:cNvGrpSpPr>
            <p:nvPr/>
          </p:nvGrpSpPr>
          <p:grpSpPr bwMode="auto">
            <a:xfrm>
              <a:off x="2112" y="1200"/>
              <a:ext cx="1200" cy="960"/>
              <a:chOff x="1536" y="2352"/>
              <a:chExt cx="1200" cy="960"/>
            </a:xfrm>
          </p:grpSpPr>
          <p:sp>
            <p:nvSpPr>
              <p:cNvPr id="21" name="Rectangle 22"/>
              <p:cNvSpPr>
                <a:spLocks noChangeArrowheads="1"/>
              </p:cNvSpPr>
              <p:nvPr/>
            </p:nvSpPr>
            <p:spPr bwMode="auto">
              <a:xfrm>
                <a:off x="1536" y="2355"/>
                <a:ext cx="434" cy="957"/>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lIns="72000" tIns="36000" rIns="36000" bIns="36000"/>
              <a:lstStyle/>
              <a:p>
                <a:pPr>
                  <a:defRPr/>
                </a:pPr>
                <a:endParaRPr lang="da-DK" sz="1200">
                  <a:latin typeface="+mn-lt"/>
                </a:endParaRPr>
              </a:p>
            </p:txBody>
          </p:sp>
          <p:sp>
            <p:nvSpPr>
              <p:cNvPr id="22" name="Rectangle 23"/>
              <p:cNvSpPr>
                <a:spLocks noChangeArrowheads="1"/>
              </p:cNvSpPr>
              <p:nvPr/>
            </p:nvSpPr>
            <p:spPr bwMode="auto">
              <a:xfrm>
                <a:off x="1536" y="2545"/>
                <a:ext cx="1200" cy="767"/>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lIns="54000" tIns="108000" rIns="54000" bIns="36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nSpc>
                    <a:spcPct val="80000"/>
                  </a:lnSpc>
                  <a:spcBef>
                    <a:spcPct val="0"/>
                  </a:spcBef>
                  <a:buClrTx/>
                  <a:buFontTx/>
                  <a:buNone/>
                  <a:defRPr/>
                </a:pPr>
                <a:r>
                  <a:rPr lang="da-DK" altLang="da-DK" sz="1400" b="1"/>
                  <a:t>Virksomheds-</a:t>
                </a:r>
              </a:p>
              <a:p>
                <a:pPr>
                  <a:lnSpc>
                    <a:spcPct val="80000"/>
                  </a:lnSpc>
                  <a:spcBef>
                    <a:spcPct val="0"/>
                  </a:spcBef>
                  <a:buClrTx/>
                  <a:buFontTx/>
                  <a:buNone/>
                  <a:defRPr/>
                </a:pPr>
                <a:r>
                  <a:rPr lang="da-DK" altLang="da-DK" sz="1400" b="1"/>
                  <a:t>området</a:t>
                </a:r>
                <a:br>
                  <a:rPr lang="da-DK" altLang="da-DK" sz="1400" b="1"/>
                </a:br>
                <a:r>
                  <a:rPr lang="da-DK" altLang="da-DK" sz="1400" b="1"/>
                  <a:t>(CVR)</a:t>
                </a:r>
              </a:p>
              <a:p>
                <a:pPr>
                  <a:lnSpc>
                    <a:spcPct val="80000"/>
                  </a:lnSpc>
                  <a:spcBef>
                    <a:spcPct val="0"/>
                  </a:spcBef>
                  <a:buClrTx/>
                  <a:buFontTx/>
                  <a:buNone/>
                  <a:defRPr/>
                </a:pPr>
                <a:endParaRPr lang="da-DK" altLang="da-DK" sz="1200"/>
              </a:p>
              <a:p>
                <a:pPr>
                  <a:lnSpc>
                    <a:spcPct val="80000"/>
                  </a:lnSpc>
                  <a:spcBef>
                    <a:spcPct val="0"/>
                  </a:spcBef>
                  <a:buClrTx/>
                  <a:buFontTx/>
                  <a:buNone/>
                  <a:defRPr/>
                </a:pPr>
                <a:r>
                  <a:rPr lang="da-DK" altLang="da-DK" sz="1000" i="1"/>
                  <a:t>Business registration</a:t>
                </a:r>
              </a:p>
            </p:txBody>
          </p:sp>
        </p:grpSp>
        <p:graphicFrame>
          <p:nvGraphicFramePr>
            <p:cNvPr id="20" name="Object 101"/>
            <p:cNvGraphicFramePr>
              <a:graphicFrameLocks noChangeAspect="1"/>
            </p:cNvGraphicFramePr>
            <p:nvPr/>
          </p:nvGraphicFramePr>
          <p:xfrm>
            <a:off x="2784" y="576"/>
            <a:ext cx="1512" cy="1297"/>
          </p:xfrm>
          <a:graphic>
            <a:graphicData uri="http://schemas.openxmlformats.org/presentationml/2006/ole">
              <mc:AlternateContent xmlns:mc="http://schemas.openxmlformats.org/markup-compatibility/2006">
                <mc:Choice xmlns:v="urn:schemas-microsoft-com:vml" Requires="v">
                  <p:oleObj spid="_x0000_s16423" name="CorelDRAW" r:id="rId8" imgW="2400300" imgH="2057400" progId="CorelDraw.Graphic.9">
                    <p:embed/>
                  </p:oleObj>
                </mc:Choice>
                <mc:Fallback>
                  <p:oleObj name="CorelDRAW" r:id="rId8" imgW="2400300" imgH="2057400" progId="CorelDraw.Graphic.9">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 y="576"/>
                          <a:ext cx="1512" cy="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3" name="Group 98"/>
          <p:cNvGrpSpPr>
            <a:grpSpLocks/>
          </p:cNvGrpSpPr>
          <p:nvPr/>
        </p:nvGrpSpPr>
        <p:grpSpPr bwMode="auto">
          <a:xfrm>
            <a:off x="5254625" y="3150642"/>
            <a:ext cx="2773363" cy="2879725"/>
            <a:chOff x="3310" y="2228"/>
            <a:chExt cx="1747" cy="1814"/>
          </a:xfrm>
        </p:grpSpPr>
        <p:grpSp>
          <p:nvGrpSpPr>
            <p:cNvPr id="24" name="Group 26"/>
            <p:cNvGrpSpPr>
              <a:grpSpLocks/>
            </p:cNvGrpSpPr>
            <p:nvPr/>
          </p:nvGrpSpPr>
          <p:grpSpPr bwMode="auto">
            <a:xfrm>
              <a:off x="3691" y="2228"/>
              <a:ext cx="951" cy="789"/>
              <a:chOff x="1536" y="2352"/>
              <a:chExt cx="1200" cy="960"/>
            </a:xfrm>
          </p:grpSpPr>
          <p:sp>
            <p:nvSpPr>
              <p:cNvPr id="27" name="Rectangle 27"/>
              <p:cNvSpPr>
                <a:spLocks noChangeArrowheads="1"/>
              </p:cNvSpPr>
              <p:nvPr/>
            </p:nvSpPr>
            <p:spPr bwMode="auto">
              <a:xfrm>
                <a:off x="1536" y="2352"/>
                <a:ext cx="432" cy="96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lIns="72000" tIns="36000" rIns="36000" bIns="36000"/>
              <a:lstStyle/>
              <a:p>
                <a:pPr>
                  <a:defRPr/>
                </a:pPr>
                <a:endParaRPr lang="da-DK" sz="1200">
                  <a:latin typeface="+mn-lt"/>
                </a:endParaRPr>
              </a:p>
            </p:txBody>
          </p:sp>
          <p:sp>
            <p:nvSpPr>
              <p:cNvPr id="28" name="Rectangle 28"/>
              <p:cNvSpPr>
                <a:spLocks noChangeArrowheads="1"/>
              </p:cNvSpPr>
              <p:nvPr/>
            </p:nvSpPr>
            <p:spPr bwMode="auto">
              <a:xfrm>
                <a:off x="1536" y="2544"/>
                <a:ext cx="1200" cy="768"/>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lIns="54000" tIns="108000" rIns="54000" bIns="36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nSpc>
                    <a:spcPct val="80000"/>
                  </a:lnSpc>
                  <a:spcBef>
                    <a:spcPct val="0"/>
                  </a:spcBef>
                  <a:buClrTx/>
                  <a:buFontTx/>
                  <a:buNone/>
                  <a:defRPr/>
                </a:pPr>
                <a:r>
                  <a:rPr lang="da-DK" altLang="da-DK" sz="1400" b="1"/>
                  <a:t>Bygning/ejendomsområdet </a:t>
                </a:r>
              </a:p>
              <a:p>
                <a:pPr>
                  <a:lnSpc>
                    <a:spcPct val="80000"/>
                  </a:lnSpc>
                  <a:spcBef>
                    <a:spcPct val="0"/>
                  </a:spcBef>
                  <a:buClrTx/>
                  <a:buFontTx/>
                  <a:buNone/>
                  <a:defRPr/>
                </a:pPr>
                <a:r>
                  <a:rPr lang="da-DK" altLang="da-DK" sz="1400" b="1"/>
                  <a:t>(BBR mv.)</a:t>
                </a:r>
              </a:p>
              <a:p>
                <a:pPr>
                  <a:spcBef>
                    <a:spcPct val="0"/>
                  </a:spcBef>
                  <a:buClrTx/>
                  <a:buFontTx/>
                  <a:buNone/>
                  <a:defRPr/>
                </a:pPr>
                <a:endParaRPr lang="da-DK" altLang="da-DK" sz="800" i="1"/>
              </a:p>
              <a:p>
                <a:pPr>
                  <a:spcBef>
                    <a:spcPct val="0"/>
                  </a:spcBef>
                  <a:buClrTx/>
                  <a:buFontTx/>
                  <a:buNone/>
                  <a:defRPr/>
                </a:pPr>
                <a:r>
                  <a:rPr lang="da-DK" altLang="da-DK" sz="1000" i="1"/>
                  <a:t>Buildings/properties</a:t>
                </a:r>
              </a:p>
            </p:txBody>
          </p:sp>
        </p:grpSp>
        <p:graphicFrame>
          <p:nvGraphicFramePr>
            <p:cNvPr id="25" name="Object 102"/>
            <p:cNvGraphicFramePr>
              <a:graphicFrameLocks noChangeAspect="1"/>
            </p:cNvGraphicFramePr>
            <p:nvPr/>
          </p:nvGraphicFramePr>
          <p:xfrm>
            <a:off x="3310" y="2962"/>
            <a:ext cx="1747" cy="1080"/>
          </p:xfrm>
          <a:graphic>
            <a:graphicData uri="http://schemas.openxmlformats.org/presentationml/2006/ole">
              <mc:AlternateContent xmlns:mc="http://schemas.openxmlformats.org/markup-compatibility/2006">
                <mc:Choice xmlns:v="urn:schemas-microsoft-com:vml" Requires="v">
                  <p:oleObj spid="_x0000_s16424" name="CorelDRAW" r:id="rId10" imgW="3495675" imgH="2085975" progId="CorelDraw.Graphic.9">
                    <p:embed/>
                  </p:oleObj>
                </mc:Choice>
                <mc:Fallback>
                  <p:oleObj name="CorelDRAW" r:id="rId10" imgW="3495675" imgH="2085975" progId="CorelDraw.Graphic.9">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0" y="2962"/>
                          <a:ext cx="1747" cy="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103"/>
            <p:cNvGraphicFramePr>
              <a:graphicFrameLocks noChangeAspect="1"/>
            </p:cNvGraphicFramePr>
            <p:nvPr/>
          </p:nvGraphicFramePr>
          <p:xfrm>
            <a:off x="3774" y="2859"/>
            <a:ext cx="1082" cy="777"/>
          </p:xfrm>
          <a:graphic>
            <a:graphicData uri="http://schemas.openxmlformats.org/presentationml/2006/ole">
              <mc:AlternateContent xmlns:mc="http://schemas.openxmlformats.org/markup-compatibility/2006">
                <mc:Choice xmlns:v="urn:schemas-microsoft-com:vml" Requires="v">
                  <p:oleObj spid="_x0000_s16425" name="CorelDRAW" r:id="rId12" imgW="2162175" imgH="1504950" progId="CorelDraw.Graphic.9">
                    <p:embed/>
                  </p:oleObj>
                </mc:Choice>
                <mc:Fallback>
                  <p:oleObj name="CorelDRAW" r:id="rId12" imgW="2162175" imgH="1504950" progId="CorelDraw.Graphic.9">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4" y="2859"/>
                          <a:ext cx="1082"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 name="Text Box 33"/>
          <p:cNvSpPr txBox="1">
            <a:spLocks noChangeArrowheads="1"/>
          </p:cNvSpPr>
          <p:nvPr/>
        </p:nvSpPr>
        <p:spPr bwMode="auto">
          <a:xfrm>
            <a:off x="4284663" y="3680867"/>
            <a:ext cx="696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000" b="1"/>
              <a:t>Anvender</a:t>
            </a:r>
            <a:endParaRPr lang="da-DK" altLang="da-DK" sz="1000" b="1" i="1">
              <a:solidFill>
                <a:srgbClr val="000099"/>
              </a:solidFill>
            </a:endParaRPr>
          </a:p>
        </p:txBody>
      </p:sp>
      <p:sp>
        <p:nvSpPr>
          <p:cNvPr id="30" name="Text Box 33"/>
          <p:cNvSpPr txBox="1">
            <a:spLocks noChangeArrowheads="1"/>
          </p:cNvSpPr>
          <p:nvPr/>
        </p:nvSpPr>
        <p:spPr bwMode="auto">
          <a:xfrm>
            <a:off x="2951163" y="3833267"/>
            <a:ext cx="696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000" b="1"/>
              <a:t>Anvender</a:t>
            </a:r>
            <a:endParaRPr lang="da-DK" altLang="da-DK" sz="1000" b="1" i="1">
              <a:solidFill>
                <a:srgbClr val="000099"/>
              </a:solidFill>
            </a:endParaRPr>
          </a:p>
        </p:txBody>
      </p:sp>
    </p:spTree>
    <p:extLst>
      <p:ext uri="{BB962C8B-B14F-4D97-AF65-F5344CB8AC3E}">
        <p14:creationId xmlns:p14="http://schemas.microsoft.com/office/powerpoint/2010/main" val="42939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a-DK" dirty="0" smtClean="0"/>
              <a:t>Indhold og leverancer</a:t>
            </a:r>
            <a:endParaRPr lang="en-US" dirty="0"/>
          </a:p>
        </p:txBody>
      </p:sp>
      <p:sp>
        <p:nvSpPr>
          <p:cNvPr id="6" name="Undertitel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03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a:grpSpLocks/>
          </p:cNvGrpSpPr>
          <p:nvPr/>
        </p:nvGrpSpPr>
        <p:grpSpPr bwMode="auto">
          <a:xfrm>
            <a:off x="265113" y="1311275"/>
            <a:ext cx="8382000" cy="2079625"/>
            <a:chOff x="265113" y="1311275"/>
            <a:chExt cx="8382000" cy="2079625"/>
          </a:xfrm>
        </p:grpSpPr>
        <p:sp>
          <p:nvSpPr>
            <p:cNvPr id="33808" name="Text Box 5"/>
            <p:cNvSpPr txBox="1">
              <a:spLocks noChangeArrowheads="1"/>
            </p:cNvSpPr>
            <p:nvPr/>
          </p:nvSpPr>
          <p:spPr bwMode="auto">
            <a:xfrm>
              <a:off x="1628775" y="2482850"/>
              <a:ext cx="7018338" cy="908050"/>
            </a:xfrm>
            <a:prstGeom prst="rect">
              <a:avLst/>
            </a:prstGeom>
            <a:solidFill>
              <a:srgbClr val="DDDDDD"/>
            </a:solidFill>
            <a:ln w="9525">
              <a:solidFill>
                <a:srgbClr val="0000CC"/>
              </a:solidFill>
              <a:miter lim="800000"/>
              <a:headEnd/>
              <a:tailEnd/>
            </a:ln>
            <a:effectLst>
              <a:outerShdw dist="107763" dir="2700000" algn="ctr" rotWithShape="0">
                <a:schemeClr val="bg2">
                  <a:alpha val="50000"/>
                </a:schemeClr>
              </a:outerShdw>
            </a:effectLst>
          </p:spPr>
          <p:txBody>
            <a:bodyPr wrap="none" tIns="144000" bIns="144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gn="ctr">
                <a:spcBef>
                  <a:spcPct val="0"/>
                </a:spcBef>
                <a:buClrTx/>
                <a:buFontTx/>
                <a:buNone/>
                <a:defRPr/>
              </a:pPr>
              <a:r>
                <a:rPr lang="da-DK" altLang="da-DK" sz="3600" i="1" dirty="0"/>
                <a:t>Sammenhængende infrastruktur</a:t>
              </a:r>
            </a:p>
          </p:txBody>
        </p:sp>
        <p:grpSp>
          <p:nvGrpSpPr>
            <p:cNvPr id="75792" name="Group 15"/>
            <p:cNvGrpSpPr>
              <a:grpSpLocks/>
            </p:cNvGrpSpPr>
            <p:nvPr/>
          </p:nvGrpSpPr>
          <p:grpSpPr bwMode="auto">
            <a:xfrm>
              <a:off x="265113" y="1311275"/>
              <a:ext cx="4265612" cy="1085850"/>
              <a:chOff x="167" y="1138"/>
              <a:chExt cx="2687" cy="684"/>
            </a:xfrm>
          </p:grpSpPr>
          <p:sp>
            <p:nvSpPr>
              <p:cNvPr id="75793" name="Text Box 10"/>
              <p:cNvSpPr txBox="1">
                <a:spLocks noChangeArrowheads="1"/>
              </p:cNvSpPr>
              <p:nvPr/>
            </p:nvSpPr>
            <p:spPr bwMode="auto">
              <a:xfrm>
                <a:off x="167" y="1138"/>
                <a:ext cx="26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a:t>Fx. nyt adresseregister, nyt system til administrative inddelinger og stednavne, effektive og pålidelige data- og kortservices …</a:t>
                </a:r>
              </a:p>
            </p:txBody>
          </p:sp>
          <p:sp>
            <p:nvSpPr>
              <p:cNvPr id="75794" name="Line 14"/>
              <p:cNvSpPr>
                <a:spLocks noChangeShapeType="1"/>
              </p:cNvSpPr>
              <p:nvPr/>
            </p:nvSpPr>
            <p:spPr bwMode="auto">
              <a:xfrm>
                <a:off x="2084" y="1534"/>
                <a:ext cx="281" cy="28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da-DK"/>
              </a:p>
            </p:txBody>
          </p:sp>
        </p:grpSp>
      </p:grpSp>
      <p:grpSp>
        <p:nvGrpSpPr>
          <p:cNvPr id="2" name="Gruppe 1"/>
          <p:cNvGrpSpPr>
            <a:grpSpLocks/>
          </p:cNvGrpSpPr>
          <p:nvPr/>
        </p:nvGrpSpPr>
        <p:grpSpPr bwMode="auto">
          <a:xfrm>
            <a:off x="457200" y="2665413"/>
            <a:ext cx="8331200" cy="3416300"/>
            <a:chOff x="457200" y="2665413"/>
            <a:chExt cx="8331200" cy="3416300"/>
          </a:xfrm>
        </p:grpSpPr>
        <p:sp>
          <p:nvSpPr>
            <p:cNvPr id="33800" name="Text Box 6"/>
            <p:cNvSpPr txBox="1">
              <a:spLocks noChangeArrowheads="1"/>
            </p:cNvSpPr>
            <p:nvPr/>
          </p:nvSpPr>
          <p:spPr bwMode="auto">
            <a:xfrm>
              <a:off x="457200" y="3829050"/>
              <a:ext cx="6897688" cy="908050"/>
            </a:xfrm>
            <a:prstGeom prst="rect">
              <a:avLst/>
            </a:prstGeom>
            <a:solidFill>
              <a:srgbClr val="DDDDDD"/>
            </a:solidFill>
            <a:ln w="9525">
              <a:solidFill>
                <a:srgbClr val="0000CC"/>
              </a:solidFill>
              <a:miter lim="800000"/>
              <a:headEnd/>
              <a:tailEnd/>
            </a:ln>
            <a:effectLst>
              <a:outerShdw dist="107763" dir="2700000" algn="ctr" rotWithShape="0">
                <a:schemeClr val="bg2">
                  <a:alpha val="50000"/>
                </a:schemeClr>
              </a:outerShdw>
            </a:effectLst>
          </p:spPr>
          <p:txBody>
            <a:bodyPr wrap="none" tIns="144000" bIns="144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gn="ctr">
                <a:spcBef>
                  <a:spcPct val="0"/>
                </a:spcBef>
                <a:buClrTx/>
                <a:buFontTx/>
                <a:buNone/>
                <a:defRPr/>
              </a:pPr>
              <a:r>
                <a:rPr lang="da-DK" altLang="da-DK" sz="3600" i="1" dirty="0"/>
                <a:t>Forbedret datagrundlag</a:t>
              </a:r>
            </a:p>
          </p:txBody>
        </p:sp>
        <p:sp>
          <p:nvSpPr>
            <p:cNvPr id="33801" name="AutoShape 8"/>
            <p:cNvSpPr>
              <a:spLocks noChangeArrowheads="1"/>
            </p:cNvSpPr>
            <p:nvPr/>
          </p:nvSpPr>
          <p:spPr bwMode="auto">
            <a:xfrm>
              <a:off x="457200" y="2665413"/>
              <a:ext cx="1119188" cy="103505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1800 h 21600"/>
                <a:gd name="T14" fmla="*/ 16137 w 21600"/>
                <a:gd name="T15" fmla="*/ 10358 h 21600"/>
              </a:gdLst>
              <a:ahLst/>
              <a:cxnLst>
                <a:cxn ang="T8">
                  <a:pos x="T0" y="T1"/>
                </a:cxn>
                <a:cxn ang="T9">
                  <a:pos x="T2" y="T3"/>
                </a:cxn>
                <a:cxn ang="T10">
                  <a:pos x="T4" y="T5"/>
                </a:cxn>
                <a:cxn ang="T11">
                  <a:pos x="T6" y="T7"/>
                </a:cxn>
              </a:cxnLst>
              <a:rect l="T12" t="T13" r="T14" b="T15"/>
              <a:pathLst>
                <a:path w="21600" h="21600">
                  <a:moveTo>
                    <a:pt x="21600" y="6079"/>
                  </a:moveTo>
                  <a:lnTo>
                    <a:pt x="13839" y="0"/>
                  </a:lnTo>
                  <a:lnTo>
                    <a:pt x="13839" y="1800"/>
                  </a:lnTo>
                  <a:lnTo>
                    <a:pt x="12427" y="1800"/>
                  </a:lnTo>
                  <a:cubicBezTo>
                    <a:pt x="5564" y="1800"/>
                    <a:pt x="0" y="6437"/>
                    <a:pt x="0" y="12158"/>
                  </a:cubicBezTo>
                  <a:lnTo>
                    <a:pt x="0" y="21600"/>
                  </a:lnTo>
                  <a:lnTo>
                    <a:pt x="8747" y="21600"/>
                  </a:lnTo>
                  <a:lnTo>
                    <a:pt x="8747" y="12158"/>
                  </a:lnTo>
                  <a:cubicBezTo>
                    <a:pt x="8747" y="11164"/>
                    <a:pt x="10395" y="10358"/>
                    <a:pt x="12427" y="10358"/>
                  </a:cubicBezTo>
                  <a:lnTo>
                    <a:pt x="13839" y="10358"/>
                  </a:lnTo>
                  <a:lnTo>
                    <a:pt x="13839" y="12158"/>
                  </a:lnTo>
                  <a:lnTo>
                    <a:pt x="21600" y="6079"/>
                  </a:lnTo>
                  <a:close/>
                </a:path>
              </a:pathLst>
            </a:custGeom>
            <a:solidFill>
              <a:srgbClr val="FF00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0" hangingPunct="0">
                <a:defRPr/>
              </a:pPr>
              <a:endParaRPr lang="da-DK"/>
            </a:p>
          </p:txBody>
        </p:sp>
        <p:sp>
          <p:nvSpPr>
            <p:cNvPr id="33802" name="AutoShape 9"/>
            <p:cNvSpPr>
              <a:spLocks noChangeArrowheads="1"/>
            </p:cNvSpPr>
            <p:nvPr/>
          </p:nvSpPr>
          <p:spPr bwMode="auto">
            <a:xfrm rot="10800000">
              <a:off x="7386638" y="3497263"/>
              <a:ext cx="1119187" cy="103505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1800 h 21600"/>
                <a:gd name="T14" fmla="*/ 16137 w 21600"/>
                <a:gd name="T15" fmla="*/ 10358 h 21600"/>
              </a:gdLst>
              <a:ahLst/>
              <a:cxnLst>
                <a:cxn ang="T8">
                  <a:pos x="T0" y="T1"/>
                </a:cxn>
                <a:cxn ang="T9">
                  <a:pos x="T2" y="T3"/>
                </a:cxn>
                <a:cxn ang="T10">
                  <a:pos x="T4" y="T5"/>
                </a:cxn>
                <a:cxn ang="T11">
                  <a:pos x="T6" y="T7"/>
                </a:cxn>
              </a:cxnLst>
              <a:rect l="T12" t="T13" r="T14" b="T15"/>
              <a:pathLst>
                <a:path w="21600" h="21600">
                  <a:moveTo>
                    <a:pt x="21600" y="6079"/>
                  </a:moveTo>
                  <a:lnTo>
                    <a:pt x="13839" y="0"/>
                  </a:lnTo>
                  <a:lnTo>
                    <a:pt x="13839" y="1800"/>
                  </a:lnTo>
                  <a:lnTo>
                    <a:pt x="12427" y="1800"/>
                  </a:lnTo>
                  <a:cubicBezTo>
                    <a:pt x="5564" y="1800"/>
                    <a:pt x="0" y="6437"/>
                    <a:pt x="0" y="12158"/>
                  </a:cubicBezTo>
                  <a:lnTo>
                    <a:pt x="0" y="21600"/>
                  </a:lnTo>
                  <a:lnTo>
                    <a:pt x="8747" y="21600"/>
                  </a:lnTo>
                  <a:lnTo>
                    <a:pt x="8747" y="12158"/>
                  </a:lnTo>
                  <a:cubicBezTo>
                    <a:pt x="8747" y="11164"/>
                    <a:pt x="10395" y="10358"/>
                    <a:pt x="12427" y="10358"/>
                  </a:cubicBezTo>
                  <a:lnTo>
                    <a:pt x="13839" y="10358"/>
                  </a:lnTo>
                  <a:lnTo>
                    <a:pt x="13839" y="12158"/>
                  </a:lnTo>
                  <a:lnTo>
                    <a:pt x="21600" y="6079"/>
                  </a:lnTo>
                  <a:close/>
                </a:path>
              </a:pathLst>
            </a:custGeom>
            <a:solidFill>
              <a:srgbClr val="0099FF"/>
            </a:solidFill>
            <a:ln w="9525">
              <a:solidFill>
                <a:schemeClr val="tx1"/>
              </a:solidFill>
              <a:miter lim="800000"/>
              <a:headEnd/>
              <a:tailEnd/>
            </a:ln>
            <a:effectLst>
              <a:outerShdw dist="107763" dir="2700000" algn="ctr" rotWithShape="0">
                <a:schemeClr val="bg2">
                  <a:alpha val="50000"/>
                </a:schemeClr>
              </a:outerShdw>
            </a:effectLst>
          </p:spPr>
          <p:txBody>
            <a:bodyPr rot="10800000" wrap="none" anchor="ctr"/>
            <a:lstStyle/>
            <a:p>
              <a:pPr eaLnBrk="0" hangingPunct="0">
                <a:defRPr/>
              </a:pPr>
              <a:endParaRPr lang="da-DK"/>
            </a:p>
          </p:txBody>
        </p:sp>
        <p:grpSp>
          <p:nvGrpSpPr>
            <p:cNvPr id="75786" name="Group 13"/>
            <p:cNvGrpSpPr>
              <a:grpSpLocks/>
            </p:cNvGrpSpPr>
            <p:nvPr/>
          </p:nvGrpSpPr>
          <p:grpSpPr bwMode="auto">
            <a:xfrm>
              <a:off x="3933825" y="4843463"/>
              <a:ext cx="4854575" cy="933450"/>
              <a:chOff x="2478" y="3387"/>
              <a:chExt cx="3058" cy="588"/>
            </a:xfrm>
          </p:grpSpPr>
          <p:sp>
            <p:nvSpPr>
              <p:cNvPr id="75789" name="Text Box 11"/>
              <p:cNvSpPr txBox="1">
                <a:spLocks noChangeArrowheads="1"/>
              </p:cNvSpPr>
              <p:nvPr/>
            </p:nvSpPr>
            <p:spPr bwMode="auto">
              <a:xfrm>
                <a:off x="2849" y="3515"/>
                <a:ext cx="26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dirty="0"/>
                  <a:t>Bedre datakvalitet, fx. mere aktuelle adresser, adresser knyttes til vejnet, flere geografiske DAGI-temaer, flere og bedre stednavne</a:t>
                </a:r>
              </a:p>
            </p:txBody>
          </p:sp>
          <p:sp>
            <p:nvSpPr>
              <p:cNvPr id="75790" name="Line 12"/>
              <p:cNvSpPr>
                <a:spLocks noChangeShapeType="1"/>
              </p:cNvSpPr>
              <p:nvPr/>
            </p:nvSpPr>
            <p:spPr bwMode="auto">
              <a:xfrm flipH="1" flipV="1">
                <a:off x="2478" y="3387"/>
                <a:ext cx="341" cy="349"/>
              </a:xfrm>
              <a:prstGeom prst="line">
                <a:avLst/>
              </a:prstGeom>
              <a:noFill/>
              <a:ln w="38100">
                <a:solidFill>
                  <a:srgbClr val="0099FF"/>
                </a:solidFill>
                <a:round/>
                <a:headEnd/>
                <a:tailEnd type="arrow" w="med" len="med"/>
              </a:ln>
              <a:extLst>
                <a:ext uri="{909E8E84-426E-40DD-AFC4-6F175D3DCCD1}">
                  <a14:hiddenFill xmlns:a14="http://schemas.microsoft.com/office/drawing/2010/main">
                    <a:noFill/>
                  </a14:hiddenFill>
                </a:ext>
              </a:extLst>
            </p:spPr>
            <p:txBody>
              <a:bodyPr/>
              <a:lstStyle/>
              <a:p>
                <a:endParaRPr lang="da-DK"/>
              </a:p>
            </p:txBody>
          </p:sp>
        </p:grpSp>
        <p:pic>
          <p:nvPicPr>
            <p:cNvPr id="75787" name="Picture 18" descr="map-pin-in-smartphone">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425" y="4151313"/>
              <a:ext cx="18621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Text Box 19"/>
            <p:cNvSpPr txBox="1">
              <a:spLocks noChangeArrowheads="1"/>
            </p:cNvSpPr>
            <p:nvPr/>
          </p:nvSpPr>
          <p:spPr bwMode="auto">
            <a:xfrm>
              <a:off x="1128713" y="5484813"/>
              <a:ext cx="28844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algn="r" eaLnBrk="1" hangingPunct="1"/>
              <a:r>
                <a:rPr lang="da-DK" altLang="da-DK" sz="1000"/>
                <a:t>Hver adresse knyttes til vejnettet</a:t>
              </a:r>
              <a:br>
                <a:rPr lang="da-DK" altLang="da-DK" sz="1000"/>
              </a:br>
              <a:r>
                <a:rPr lang="da-DK" altLang="da-DK" sz="1000"/>
                <a:t> v.hj.a et ”vejpunkt” for at gøre det lettere </a:t>
              </a:r>
              <a:br>
                <a:rPr lang="da-DK" altLang="da-DK" sz="1000"/>
              </a:br>
              <a:r>
                <a:rPr lang="da-DK" altLang="da-DK" sz="1000"/>
                <a:t>for GPS-producenter at beregne ruter.</a:t>
              </a:r>
            </a:p>
          </p:txBody>
        </p:sp>
      </p:grpSp>
      <p:sp>
        <p:nvSpPr>
          <p:cNvPr id="17" name="Text Box 15"/>
          <p:cNvSpPr txBox="1">
            <a:spLocks noChangeArrowheads="1"/>
          </p:cNvSpPr>
          <p:nvPr/>
        </p:nvSpPr>
        <p:spPr bwMode="auto">
          <a:xfrm>
            <a:off x="434976" y="512763"/>
            <a:ext cx="5888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a-DK"/>
            </a:defPPr>
            <a:lvl1pPr algn="ctr">
              <a:defRPr sz="3600">
                <a:latin typeface="+mj-lt"/>
                <a:cs typeface="Arial" charset="0"/>
              </a:defRPr>
            </a:lvl1pPr>
            <a:lvl2pPr marL="742950" indent="-285750" eaLnBrk="0" hangingPunct="0">
              <a:defRPr sz="2400">
                <a:latin typeface="Calibri" pitchFamily="34" charset="0"/>
                <a:cs typeface="Arial" charset="0"/>
              </a:defRPr>
            </a:lvl2pPr>
            <a:lvl3pPr marL="1143000" indent="-228600" eaLnBrk="0" hangingPunct="0">
              <a:defRPr sz="2400">
                <a:latin typeface="Calibri" pitchFamily="34" charset="0"/>
                <a:cs typeface="Arial" charset="0"/>
              </a:defRPr>
            </a:lvl3pPr>
            <a:lvl4pPr marL="1600200" indent="-228600" eaLnBrk="0" hangingPunct="0">
              <a:defRPr sz="2400">
                <a:latin typeface="Calibri" pitchFamily="34" charset="0"/>
                <a:cs typeface="Arial" charset="0"/>
              </a:defRPr>
            </a:lvl4pPr>
            <a:lvl5pPr marL="2057400" indent="-228600" eaLnBrk="0" hangingPunct="0">
              <a:defRPr sz="2400">
                <a:latin typeface="Calibri" pitchFamily="34" charset="0"/>
                <a:cs typeface="Arial" charset="0"/>
              </a:defRPr>
            </a:lvl5pPr>
            <a:lvl6pPr marL="2514600" indent="-228600" eaLnBrk="0" fontAlgn="base" hangingPunct="0">
              <a:spcBef>
                <a:spcPct val="0"/>
              </a:spcBef>
              <a:spcAft>
                <a:spcPct val="0"/>
              </a:spcAft>
              <a:defRPr sz="2400">
                <a:latin typeface="Calibri" pitchFamily="34" charset="0"/>
                <a:cs typeface="Arial" charset="0"/>
              </a:defRPr>
            </a:lvl6pPr>
            <a:lvl7pPr marL="2971800" indent="-228600" eaLnBrk="0" fontAlgn="base" hangingPunct="0">
              <a:spcBef>
                <a:spcPct val="0"/>
              </a:spcBef>
              <a:spcAft>
                <a:spcPct val="0"/>
              </a:spcAft>
              <a:defRPr sz="2400">
                <a:latin typeface="Calibri" pitchFamily="34" charset="0"/>
                <a:cs typeface="Arial" charset="0"/>
              </a:defRPr>
            </a:lvl7pPr>
            <a:lvl8pPr marL="3429000" indent="-228600" eaLnBrk="0" fontAlgn="base" hangingPunct="0">
              <a:spcBef>
                <a:spcPct val="0"/>
              </a:spcBef>
              <a:spcAft>
                <a:spcPct val="0"/>
              </a:spcAft>
              <a:defRPr sz="2400">
                <a:latin typeface="Calibri" pitchFamily="34" charset="0"/>
                <a:cs typeface="Arial" charset="0"/>
              </a:defRPr>
            </a:lvl8pPr>
            <a:lvl9pPr marL="3886200" indent="-228600" eaLnBrk="0" fontAlgn="base" hangingPunct="0">
              <a:spcBef>
                <a:spcPct val="0"/>
              </a:spcBef>
              <a:spcAft>
                <a:spcPct val="0"/>
              </a:spcAft>
              <a:defRPr sz="2400">
                <a:latin typeface="Calibri" pitchFamily="34" charset="0"/>
                <a:cs typeface="Arial" charset="0"/>
              </a:defRPr>
            </a:lvl9pPr>
          </a:lstStyle>
          <a:p>
            <a:pPr algn="l"/>
            <a:r>
              <a:rPr lang="da-DK" altLang="da-DK" dirty="0" smtClean="0"/>
              <a:t>Ændringerne (1)</a:t>
            </a:r>
            <a:endParaRPr lang="da-DK" altLang="da-DK" dirty="0"/>
          </a:p>
        </p:txBody>
      </p:sp>
    </p:spTree>
    <p:extLst>
      <p:ext uri="{BB962C8B-B14F-4D97-AF65-F5344CB8AC3E}">
        <p14:creationId xmlns:p14="http://schemas.microsoft.com/office/powerpoint/2010/main" val="41792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p:cNvGrpSpPr>
            <a:grpSpLocks/>
          </p:cNvGrpSpPr>
          <p:nvPr/>
        </p:nvGrpSpPr>
        <p:grpSpPr bwMode="auto">
          <a:xfrm>
            <a:off x="560388" y="3249613"/>
            <a:ext cx="8228012" cy="3425825"/>
            <a:chOff x="560388" y="3249613"/>
            <a:chExt cx="8228012" cy="3425825"/>
          </a:xfrm>
        </p:grpSpPr>
        <p:sp>
          <p:nvSpPr>
            <p:cNvPr id="34829" name="Text Box 4"/>
            <p:cNvSpPr txBox="1">
              <a:spLocks noChangeArrowheads="1"/>
            </p:cNvSpPr>
            <p:nvPr/>
          </p:nvSpPr>
          <p:spPr bwMode="auto">
            <a:xfrm>
              <a:off x="1684338" y="4402138"/>
              <a:ext cx="6897687" cy="908050"/>
            </a:xfrm>
            <a:prstGeom prst="rect">
              <a:avLst/>
            </a:prstGeom>
            <a:solidFill>
              <a:srgbClr val="DDDDDD"/>
            </a:solidFill>
            <a:ln w="9525">
              <a:solidFill>
                <a:srgbClr val="0000CC"/>
              </a:solidFill>
              <a:miter lim="800000"/>
              <a:headEnd/>
              <a:tailEnd/>
            </a:ln>
            <a:effectLst>
              <a:outerShdw dist="107763" dir="2700000" algn="ctr" rotWithShape="0">
                <a:schemeClr val="bg2">
                  <a:alpha val="50000"/>
                </a:schemeClr>
              </a:outerShdw>
            </a:effectLst>
          </p:spPr>
          <p:txBody>
            <a:bodyPr wrap="none" tIns="144000" bIns="144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gn="ctr">
                <a:spcBef>
                  <a:spcPct val="0"/>
                </a:spcBef>
                <a:buClrTx/>
                <a:buFontTx/>
                <a:buNone/>
                <a:defRPr/>
              </a:pPr>
              <a:r>
                <a:rPr lang="da-DK" altLang="da-DK" sz="3600" i="1" dirty="0"/>
                <a:t>CPR’s vejregister udfases</a:t>
              </a:r>
            </a:p>
          </p:txBody>
        </p:sp>
        <p:sp>
          <p:nvSpPr>
            <p:cNvPr id="34830" name="AutoShape 5"/>
            <p:cNvSpPr>
              <a:spLocks noChangeArrowheads="1"/>
            </p:cNvSpPr>
            <p:nvPr/>
          </p:nvSpPr>
          <p:spPr bwMode="auto">
            <a:xfrm rot="-5400000">
              <a:off x="518319" y="4044157"/>
              <a:ext cx="1119187" cy="103505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1800 h 21600"/>
                <a:gd name="T14" fmla="*/ 16137 w 21600"/>
                <a:gd name="T15" fmla="*/ 10358 h 21600"/>
              </a:gdLst>
              <a:ahLst/>
              <a:cxnLst>
                <a:cxn ang="T8">
                  <a:pos x="T0" y="T1"/>
                </a:cxn>
                <a:cxn ang="T9">
                  <a:pos x="T2" y="T3"/>
                </a:cxn>
                <a:cxn ang="T10">
                  <a:pos x="T4" y="T5"/>
                </a:cxn>
                <a:cxn ang="T11">
                  <a:pos x="T6" y="T7"/>
                </a:cxn>
              </a:cxnLst>
              <a:rect l="T12" t="T13" r="T14" b="T15"/>
              <a:pathLst>
                <a:path w="21600" h="21600">
                  <a:moveTo>
                    <a:pt x="21600" y="6079"/>
                  </a:moveTo>
                  <a:lnTo>
                    <a:pt x="13839" y="0"/>
                  </a:lnTo>
                  <a:lnTo>
                    <a:pt x="13839" y="1800"/>
                  </a:lnTo>
                  <a:lnTo>
                    <a:pt x="12427" y="1800"/>
                  </a:lnTo>
                  <a:cubicBezTo>
                    <a:pt x="5564" y="1800"/>
                    <a:pt x="0" y="6437"/>
                    <a:pt x="0" y="12158"/>
                  </a:cubicBezTo>
                  <a:lnTo>
                    <a:pt x="0" y="21600"/>
                  </a:lnTo>
                  <a:lnTo>
                    <a:pt x="8747" y="21600"/>
                  </a:lnTo>
                  <a:lnTo>
                    <a:pt x="8747" y="12158"/>
                  </a:lnTo>
                  <a:cubicBezTo>
                    <a:pt x="8747" y="11164"/>
                    <a:pt x="10395" y="10358"/>
                    <a:pt x="12427" y="10358"/>
                  </a:cubicBezTo>
                  <a:lnTo>
                    <a:pt x="13839" y="10358"/>
                  </a:lnTo>
                  <a:lnTo>
                    <a:pt x="13839" y="12158"/>
                  </a:lnTo>
                  <a:lnTo>
                    <a:pt x="21600" y="6079"/>
                  </a:lnTo>
                  <a:close/>
                </a:path>
              </a:pathLst>
            </a:custGeom>
            <a:solidFill>
              <a:srgbClr val="339933"/>
            </a:solidFill>
            <a:ln w="9525">
              <a:solidFill>
                <a:schemeClr val="tx1"/>
              </a:solidFill>
              <a:miter lim="800000"/>
              <a:headEnd/>
              <a:tailEnd/>
            </a:ln>
            <a:effectLst>
              <a:outerShdw dist="107763" dir="2700000" algn="ctr" rotWithShape="0">
                <a:schemeClr val="bg2">
                  <a:alpha val="50000"/>
                </a:schemeClr>
              </a:outerShdw>
            </a:effectLst>
          </p:spPr>
          <p:txBody>
            <a:bodyPr vert="eaVert" wrap="none" anchor="ctr"/>
            <a:lstStyle/>
            <a:p>
              <a:pPr eaLnBrk="0" hangingPunct="0">
                <a:defRPr/>
              </a:pPr>
              <a:endParaRPr lang="da-DK"/>
            </a:p>
          </p:txBody>
        </p:sp>
        <p:sp>
          <p:nvSpPr>
            <p:cNvPr id="34831" name="AutoShape 6"/>
            <p:cNvSpPr>
              <a:spLocks noChangeArrowheads="1"/>
            </p:cNvSpPr>
            <p:nvPr/>
          </p:nvSpPr>
          <p:spPr bwMode="auto">
            <a:xfrm rot="5400000">
              <a:off x="7519194" y="3291682"/>
              <a:ext cx="1119187" cy="103505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1800 h 21600"/>
                <a:gd name="T14" fmla="*/ 16137 w 21600"/>
                <a:gd name="T15" fmla="*/ 10358 h 21600"/>
              </a:gdLst>
              <a:ahLst/>
              <a:cxnLst>
                <a:cxn ang="T8">
                  <a:pos x="T0" y="T1"/>
                </a:cxn>
                <a:cxn ang="T9">
                  <a:pos x="T2" y="T3"/>
                </a:cxn>
                <a:cxn ang="T10">
                  <a:pos x="T4" y="T5"/>
                </a:cxn>
                <a:cxn ang="T11">
                  <a:pos x="T6" y="T7"/>
                </a:cxn>
              </a:cxnLst>
              <a:rect l="T12" t="T13" r="T14" b="T15"/>
              <a:pathLst>
                <a:path w="21600" h="21600">
                  <a:moveTo>
                    <a:pt x="21600" y="6079"/>
                  </a:moveTo>
                  <a:lnTo>
                    <a:pt x="13839" y="0"/>
                  </a:lnTo>
                  <a:lnTo>
                    <a:pt x="13839" y="1800"/>
                  </a:lnTo>
                  <a:lnTo>
                    <a:pt x="12427" y="1800"/>
                  </a:lnTo>
                  <a:cubicBezTo>
                    <a:pt x="5564" y="1800"/>
                    <a:pt x="0" y="6437"/>
                    <a:pt x="0" y="12158"/>
                  </a:cubicBezTo>
                  <a:lnTo>
                    <a:pt x="0" y="21600"/>
                  </a:lnTo>
                  <a:lnTo>
                    <a:pt x="8747" y="21600"/>
                  </a:lnTo>
                  <a:lnTo>
                    <a:pt x="8747" y="12158"/>
                  </a:lnTo>
                  <a:cubicBezTo>
                    <a:pt x="8747" y="11164"/>
                    <a:pt x="10395" y="10358"/>
                    <a:pt x="12427" y="10358"/>
                  </a:cubicBezTo>
                  <a:lnTo>
                    <a:pt x="13839" y="10358"/>
                  </a:lnTo>
                  <a:lnTo>
                    <a:pt x="13839" y="12158"/>
                  </a:lnTo>
                  <a:lnTo>
                    <a:pt x="21600" y="6079"/>
                  </a:lnTo>
                  <a:close/>
                </a:path>
              </a:pathLst>
            </a:custGeom>
            <a:solidFill>
              <a:srgbClr val="FF6600"/>
            </a:solidFill>
            <a:ln w="9525">
              <a:solidFill>
                <a:schemeClr val="tx1"/>
              </a:solidFill>
              <a:miter lim="800000"/>
              <a:headEnd/>
              <a:tailEnd/>
            </a:ln>
            <a:effectLst>
              <a:outerShdw dist="107763" dir="2700000" algn="ctr" rotWithShape="0">
                <a:schemeClr val="bg2">
                  <a:alpha val="50000"/>
                </a:schemeClr>
              </a:outerShdw>
            </a:effectLst>
          </p:spPr>
          <p:txBody>
            <a:bodyPr rot="10800000" vert="eaVert" wrap="none" anchor="ctr"/>
            <a:lstStyle/>
            <a:p>
              <a:pPr eaLnBrk="0" hangingPunct="0">
                <a:defRPr/>
              </a:pPr>
              <a:endParaRPr lang="da-DK"/>
            </a:p>
          </p:txBody>
        </p:sp>
        <p:grpSp>
          <p:nvGrpSpPr>
            <p:cNvPr id="76815" name="Group 7"/>
            <p:cNvGrpSpPr>
              <a:grpSpLocks/>
            </p:cNvGrpSpPr>
            <p:nvPr/>
          </p:nvGrpSpPr>
          <p:grpSpPr bwMode="auto">
            <a:xfrm>
              <a:off x="3933825" y="5402263"/>
              <a:ext cx="4854575" cy="1273175"/>
              <a:chOff x="2478" y="3387"/>
              <a:chExt cx="3058" cy="802"/>
            </a:xfrm>
          </p:grpSpPr>
          <p:sp>
            <p:nvSpPr>
              <p:cNvPr id="76817" name="Text Box 8"/>
              <p:cNvSpPr txBox="1">
                <a:spLocks noChangeArrowheads="1"/>
              </p:cNvSpPr>
              <p:nvPr/>
            </p:nvSpPr>
            <p:spPr bwMode="auto">
              <a:xfrm>
                <a:off x="2849" y="3515"/>
                <a:ext cx="2687"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dirty="0"/>
                  <a:t>Registreringen af vejnavne overføres til det nye adresseregister. Obligatoriske inddelinger etableres i DAGI og kommunale inddelinger overføres til fx FKG.</a:t>
                </a:r>
              </a:p>
            </p:txBody>
          </p:sp>
          <p:sp>
            <p:nvSpPr>
              <p:cNvPr id="76818" name="Line 9"/>
              <p:cNvSpPr>
                <a:spLocks noChangeShapeType="1"/>
              </p:cNvSpPr>
              <p:nvPr/>
            </p:nvSpPr>
            <p:spPr bwMode="auto">
              <a:xfrm flipH="1" flipV="1">
                <a:off x="2478" y="3387"/>
                <a:ext cx="341" cy="349"/>
              </a:xfrm>
              <a:prstGeom prst="line">
                <a:avLst/>
              </a:prstGeom>
              <a:noFill/>
              <a:ln w="38100">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da-DK"/>
              </a:p>
            </p:txBody>
          </p:sp>
        </p:grpSp>
        <p:sp>
          <p:nvSpPr>
            <p:cNvPr id="76816" name="Text Box 14"/>
            <p:cNvSpPr txBox="1">
              <a:spLocks noChangeArrowheads="1"/>
            </p:cNvSpPr>
            <p:nvPr/>
          </p:nvSpPr>
          <p:spPr bwMode="auto">
            <a:xfrm>
              <a:off x="3957638" y="5032375"/>
              <a:ext cx="1824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000"/>
                <a:t>efter en overgangsperiode</a:t>
              </a:r>
            </a:p>
          </p:txBody>
        </p:sp>
      </p:grpSp>
      <p:sp>
        <p:nvSpPr>
          <p:cNvPr id="76805" name="Text Box 15"/>
          <p:cNvSpPr txBox="1">
            <a:spLocks noChangeArrowheads="1"/>
          </p:cNvSpPr>
          <p:nvPr/>
        </p:nvSpPr>
        <p:spPr bwMode="auto">
          <a:xfrm>
            <a:off x="434976" y="512763"/>
            <a:ext cx="5888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a-DK"/>
            </a:defPPr>
            <a:lvl1pPr algn="ctr">
              <a:defRPr sz="3600">
                <a:latin typeface="+mj-lt"/>
                <a:cs typeface="Arial" charset="0"/>
              </a:defRPr>
            </a:lvl1pPr>
            <a:lvl2pPr marL="742950" indent="-285750" eaLnBrk="0" hangingPunct="0">
              <a:defRPr sz="2400">
                <a:latin typeface="Calibri" pitchFamily="34" charset="0"/>
                <a:cs typeface="Arial" charset="0"/>
              </a:defRPr>
            </a:lvl2pPr>
            <a:lvl3pPr marL="1143000" indent="-228600" eaLnBrk="0" hangingPunct="0">
              <a:defRPr sz="2400">
                <a:latin typeface="Calibri" pitchFamily="34" charset="0"/>
                <a:cs typeface="Arial" charset="0"/>
              </a:defRPr>
            </a:lvl3pPr>
            <a:lvl4pPr marL="1600200" indent="-228600" eaLnBrk="0" hangingPunct="0">
              <a:defRPr sz="2400">
                <a:latin typeface="Calibri" pitchFamily="34" charset="0"/>
                <a:cs typeface="Arial" charset="0"/>
              </a:defRPr>
            </a:lvl4pPr>
            <a:lvl5pPr marL="2057400" indent="-228600" eaLnBrk="0" hangingPunct="0">
              <a:defRPr sz="2400">
                <a:latin typeface="Calibri" pitchFamily="34" charset="0"/>
                <a:cs typeface="Arial" charset="0"/>
              </a:defRPr>
            </a:lvl5pPr>
            <a:lvl6pPr marL="2514600" indent="-228600" eaLnBrk="0" fontAlgn="base" hangingPunct="0">
              <a:spcBef>
                <a:spcPct val="0"/>
              </a:spcBef>
              <a:spcAft>
                <a:spcPct val="0"/>
              </a:spcAft>
              <a:defRPr sz="2400">
                <a:latin typeface="Calibri" pitchFamily="34" charset="0"/>
                <a:cs typeface="Arial" charset="0"/>
              </a:defRPr>
            </a:lvl6pPr>
            <a:lvl7pPr marL="2971800" indent="-228600" eaLnBrk="0" fontAlgn="base" hangingPunct="0">
              <a:spcBef>
                <a:spcPct val="0"/>
              </a:spcBef>
              <a:spcAft>
                <a:spcPct val="0"/>
              </a:spcAft>
              <a:defRPr sz="2400">
                <a:latin typeface="Calibri" pitchFamily="34" charset="0"/>
                <a:cs typeface="Arial" charset="0"/>
              </a:defRPr>
            </a:lvl7pPr>
            <a:lvl8pPr marL="3429000" indent="-228600" eaLnBrk="0" fontAlgn="base" hangingPunct="0">
              <a:spcBef>
                <a:spcPct val="0"/>
              </a:spcBef>
              <a:spcAft>
                <a:spcPct val="0"/>
              </a:spcAft>
              <a:defRPr sz="2400">
                <a:latin typeface="Calibri" pitchFamily="34" charset="0"/>
                <a:cs typeface="Arial" charset="0"/>
              </a:defRPr>
            </a:lvl8pPr>
            <a:lvl9pPr marL="3886200" indent="-228600" eaLnBrk="0" fontAlgn="base" hangingPunct="0">
              <a:spcBef>
                <a:spcPct val="0"/>
              </a:spcBef>
              <a:spcAft>
                <a:spcPct val="0"/>
              </a:spcAft>
              <a:defRPr sz="2400">
                <a:latin typeface="Calibri" pitchFamily="34" charset="0"/>
                <a:cs typeface="Arial" charset="0"/>
              </a:defRPr>
            </a:lvl9pPr>
          </a:lstStyle>
          <a:p>
            <a:pPr algn="l"/>
            <a:r>
              <a:rPr lang="da-DK" altLang="da-DK" dirty="0" smtClean="0"/>
              <a:t>Ændringerne </a:t>
            </a:r>
            <a:r>
              <a:rPr lang="da-DK" altLang="da-DK" dirty="0"/>
              <a:t>(2</a:t>
            </a:r>
            <a:r>
              <a:rPr lang="da-DK" altLang="da-DK" dirty="0" smtClean="0"/>
              <a:t>)</a:t>
            </a:r>
            <a:endParaRPr lang="da-DK" altLang="da-DK" dirty="0"/>
          </a:p>
        </p:txBody>
      </p:sp>
      <p:grpSp>
        <p:nvGrpSpPr>
          <p:cNvPr id="3" name="Gruppe 2"/>
          <p:cNvGrpSpPr>
            <a:grpSpLocks/>
          </p:cNvGrpSpPr>
          <p:nvPr/>
        </p:nvGrpSpPr>
        <p:grpSpPr bwMode="auto">
          <a:xfrm>
            <a:off x="265113" y="1162050"/>
            <a:ext cx="7188200" cy="2724150"/>
            <a:chOff x="265113" y="1162050"/>
            <a:chExt cx="7188200" cy="2724150"/>
          </a:xfrm>
        </p:grpSpPr>
        <p:sp>
          <p:nvSpPr>
            <p:cNvPr id="34824" name="Text Box 3"/>
            <p:cNvSpPr txBox="1">
              <a:spLocks noChangeArrowheads="1"/>
            </p:cNvSpPr>
            <p:nvPr/>
          </p:nvSpPr>
          <p:spPr bwMode="auto">
            <a:xfrm>
              <a:off x="434975" y="2978150"/>
              <a:ext cx="7018338" cy="908050"/>
            </a:xfrm>
            <a:prstGeom prst="rect">
              <a:avLst/>
            </a:prstGeom>
            <a:solidFill>
              <a:srgbClr val="DDDDDD"/>
            </a:solidFill>
            <a:ln w="9525">
              <a:solidFill>
                <a:srgbClr val="0000CC"/>
              </a:solidFill>
              <a:miter lim="800000"/>
              <a:headEnd/>
              <a:tailEnd/>
            </a:ln>
            <a:effectLst>
              <a:outerShdw dist="107763" dir="2700000" algn="ctr" rotWithShape="0">
                <a:schemeClr val="bg2">
                  <a:alpha val="50000"/>
                </a:schemeClr>
              </a:outerShdw>
            </a:effectLst>
          </p:spPr>
          <p:txBody>
            <a:bodyPr wrap="none" tIns="144000" bIns="144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gn="ctr">
                <a:spcBef>
                  <a:spcPct val="0"/>
                </a:spcBef>
                <a:buClrTx/>
                <a:buFontTx/>
                <a:buNone/>
                <a:defRPr/>
              </a:pPr>
              <a:r>
                <a:rPr lang="da-DK" altLang="da-DK" sz="3600" i="1"/>
                <a:t>Meget mere kort og geografi</a:t>
              </a:r>
            </a:p>
          </p:txBody>
        </p:sp>
        <p:grpSp>
          <p:nvGrpSpPr>
            <p:cNvPr id="76808" name="Gruppe 1"/>
            <p:cNvGrpSpPr>
              <a:grpSpLocks/>
            </p:cNvGrpSpPr>
            <p:nvPr/>
          </p:nvGrpSpPr>
          <p:grpSpPr bwMode="auto">
            <a:xfrm>
              <a:off x="265113" y="1692275"/>
              <a:ext cx="4398962" cy="1174750"/>
              <a:chOff x="265113" y="1692275"/>
              <a:chExt cx="4398962" cy="1174750"/>
            </a:xfrm>
          </p:grpSpPr>
          <p:sp>
            <p:nvSpPr>
              <p:cNvPr id="76810" name="Text Box 11"/>
              <p:cNvSpPr txBox="1">
                <a:spLocks noChangeArrowheads="1"/>
              </p:cNvSpPr>
              <p:nvPr/>
            </p:nvSpPr>
            <p:spPr bwMode="auto">
              <a:xfrm>
                <a:off x="265113" y="1692275"/>
                <a:ext cx="4398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a:t>Nyt adresseregister et fuldt kortorienteret. Data om  vejnavnes/adressers reference til administra-tive områder, dannes geografisk pba DAGI</a:t>
                </a:r>
              </a:p>
            </p:txBody>
          </p:sp>
          <p:sp>
            <p:nvSpPr>
              <p:cNvPr id="76811" name="Line 12"/>
              <p:cNvSpPr>
                <a:spLocks noChangeShapeType="1"/>
              </p:cNvSpPr>
              <p:nvPr/>
            </p:nvSpPr>
            <p:spPr bwMode="auto">
              <a:xfrm>
                <a:off x="3829050" y="2409825"/>
                <a:ext cx="446088" cy="457200"/>
              </a:xfrm>
              <a:prstGeom prst="line">
                <a:avLst/>
              </a:prstGeom>
              <a:noFill/>
              <a:ln w="38100">
                <a:solidFill>
                  <a:srgbClr val="339933"/>
                </a:solidFill>
                <a:round/>
                <a:headEnd/>
                <a:tailEnd type="arrow" w="med" len="med"/>
              </a:ln>
              <a:extLst>
                <a:ext uri="{909E8E84-426E-40DD-AFC4-6F175D3DCCD1}">
                  <a14:hiddenFill xmlns:a14="http://schemas.microsoft.com/office/drawing/2010/main">
                    <a:noFill/>
                  </a14:hiddenFill>
                </a:ext>
              </a:extLst>
            </p:spPr>
            <p:txBody>
              <a:bodyPr/>
              <a:lstStyle/>
              <a:p>
                <a:endParaRPr lang="da-DK"/>
              </a:p>
            </p:txBody>
          </p:sp>
        </p:grpSp>
        <p:pic>
          <p:nvPicPr>
            <p:cNvPr id="76809" name="Picture 17" descr="ANd9GcSXGj3dGAd3D8Hm6tBDJrwVHby98nHJPgcuatWOj3ZOVU1-kp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1162050"/>
              <a:ext cx="1573212"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183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15"/>
          <p:cNvSpPr txBox="1">
            <a:spLocks noChangeArrowheads="1"/>
          </p:cNvSpPr>
          <p:nvPr/>
        </p:nvSpPr>
        <p:spPr bwMode="auto">
          <a:xfrm>
            <a:off x="434975" y="512763"/>
            <a:ext cx="5932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a-DK"/>
            </a:defPPr>
            <a:lvl1pPr algn="ctr">
              <a:defRPr sz="3600">
                <a:latin typeface="+mj-lt"/>
                <a:cs typeface="Arial" charset="0"/>
              </a:defRPr>
            </a:lvl1pPr>
            <a:lvl2pPr marL="742950" indent="-285750" eaLnBrk="0" hangingPunct="0">
              <a:defRPr sz="2400">
                <a:latin typeface="Calibri" pitchFamily="34" charset="0"/>
                <a:cs typeface="Arial" charset="0"/>
              </a:defRPr>
            </a:lvl2pPr>
            <a:lvl3pPr marL="1143000" indent="-228600" eaLnBrk="0" hangingPunct="0">
              <a:defRPr sz="2400">
                <a:latin typeface="Calibri" pitchFamily="34" charset="0"/>
                <a:cs typeface="Arial" charset="0"/>
              </a:defRPr>
            </a:lvl3pPr>
            <a:lvl4pPr marL="1600200" indent="-228600" eaLnBrk="0" hangingPunct="0">
              <a:defRPr sz="2400">
                <a:latin typeface="Calibri" pitchFamily="34" charset="0"/>
                <a:cs typeface="Arial" charset="0"/>
              </a:defRPr>
            </a:lvl4pPr>
            <a:lvl5pPr marL="2057400" indent="-228600" eaLnBrk="0" hangingPunct="0">
              <a:defRPr sz="2400">
                <a:latin typeface="Calibri" pitchFamily="34" charset="0"/>
                <a:cs typeface="Arial" charset="0"/>
              </a:defRPr>
            </a:lvl5pPr>
            <a:lvl6pPr marL="2514600" indent="-228600" eaLnBrk="0" fontAlgn="base" hangingPunct="0">
              <a:spcBef>
                <a:spcPct val="0"/>
              </a:spcBef>
              <a:spcAft>
                <a:spcPct val="0"/>
              </a:spcAft>
              <a:defRPr sz="2400">
                <a:latin typeface="Calibri" pitchFamily="34" charset="0"/>
                <a:cs typeface="Arial" charset="0"/>
              </a:defRPr>
            </a:lvl6pPr>
            <a:lvl7pPr marL="2971800" indent="-228600" eaLnBrk="0" fontAlgn="base" hangingPunct="0">
              <a:spcBef>
                <a:spcPct val="0"/>
              </a:spcBef>
              <a:spcAft>
                <a:spcPct val="0"/>
              </a:spcAft>
              <a:defRPr sz="2400">
                <a:latin typeface="Calibri" pitchFamily="34" charset="0"/>
                <a:cs typeface="Arial" charset="0"/>
              </a:defRPr>
            </a:lvl7pPr>
            <a:lvl8pPr marL="3429000" indent="-228600" eaLnBrk="0" fontAlgn="base" hangingPunct="0">
              <a:spcBef>
                <a:spcPct val="0"/>
              </a:spcBef>
              <a:spcAft>
                <a:spcPct val="0"/>
              </a:spcAft>
              <a:defRPr sz="2400">
                <a:latin typeface="Calibri" pitchFamily="34" charset="0"/>
                <a:cs typeface="Arial" charset="0"/>
              </a:defRPr>
            </a:lvl8pPr>
            <a:lvl9pPr marL="3886200" indent="-228600" eaLnBrk="0" fontAlgn="base" hangingPunct="0">
              <a:spcBef>
                <a:spcPct val="0"/>
              </a:spcBef>
              <a:spcAft>
                <a:spcPct val="0"/>
              </a:spcAft>
              <a:defRPr sz="2400">
                <a:latin typeface="Calibri" pitchFamily="34" charset="0"/>
                <a:cs typeface="Arial" charset="0"/>
              </a:defRPr>
            </a:lvl9pPr>
          </a:lstStyle>
          <a:p>
            <a:pPr algn="l"/>
            <a:r>
              <a:rPr lang="da-DK" altLang="da-DK" dirty="0" smtClean="0"/>
              <a:t>Ændringerne </a:t>
            </a:r>
            <a:r>
              <a:rPr lang="da-DK" altLang="da-DK" dirty="0"/>
              <a:t>(3</a:t>
            </a:r>
            <a:r>
              <a:rPr lang="da-DK" altLang="da-DK" dirty="0" smtClean="0"/>
              <a:t>)</a:t>
            </a:r>
            <a:endParaRPr lang="da-DK" altLang="da-DK" dirty="0"/>
          </a:p>
        </p:txBody>
      </p:sp>
      <p:grpSp>
        <p:nvGrpSpPr>
          <p:cNvPr id="2" name="Gruppe 1"/>
          <p:cNvGrpSpPr>
            <a:grpSpLocks/>
          </p:cNvGrpSpPr>
          <p:nvPr/>
        </p:nvGrpSpPr>
        <p:grpSpPr bwMode="auto">
          <a:xfrm>
            <a:off x="265113" y="819150"/>
            <a:ext cx="7569200" cy="2901950"/>
            <a:chOff x="265113" y="819150"/>
            <a:chExt cx="7569200" cy="2901950"/>
          </a:xfrm>
        </p:grpSpPr>
        <p:sp>
          <p:nvSpPr>
            <p:cNvPr id="35854" name="Text Box 3"/>
            <p:cNvSpPr txBox="1">
              <a:spLocks noChangeArrowheads="1"/>
            </p:cNvSpPr>
            <p:nvPr/>
          </p:nvSpPr>
          <p:spPr bwMode="auto">
            <a:xfrm>
              <a:off x="434975" y="2813050"/>
              <a:ext cx="7018338" cy="908050"/>
            </a:xfrm>
            <a:prstGeom prst="rect">
              <a:avLst/>
            </a:prstGeom>
            <a:solidFill>
              <a:srgbClr val="DDDDDD"/>
            </a:solidFill>
            <a:ln w="9525">
              <a:solidFill>
                <a:srgbClr val="0000CC"/>
              </a:solidFill>
              <a:miter lim="800000"/>
              <a:headEnd/>
              <a:tailEnd/>
            </a:ln>
            <a:effectLst>
              <a:outerShdw dist="107763" dir="2700000" algn="ctr" rotWithShape="0">
                <a:schemeClr val="bg2">
                  <a:alpha val="50000"/>
                </a:schemeClr>
              </a:outerShdw>
            </a:effectLst>
          </p:spPr>
          <p:txBody>
            <a:bodyPr wrap="none" tIns="144000" bIns="144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gn="ctr">
                <a:spcBef>
                  <a:spcPct val="0"/>
                </a:spcBef>
                <a:buClrTx/>
                <a:buFontTx/>
                <a:buNone/>
                <a:defRPr/>
              </a:pPr>
              <a:r>
                <a:rPr lang="da-DK" altLang="da-DK" sz="3600" i="1"/>
                <a:t>Bedre konsistens i grunddata </a:t>
              </a:r>
            </a:p>
          </p:txBody>
        </p:sp>
        <p:grpSp>
          <p:nvGrpSpPr>
            <p:cNvPr id="77838" name="Group 10"/>
            <p:cNvGrpSpPr>
              <a:grpSpLocks/>
            </p:cNvGrpSpPr>
            <p:nvPr/>
          </p:nvGrpSpPr>
          <p:grpSpPr bwMode="auto">
            <a:xfrm>
              <a:off x="265113" y="1704975"/>
              <a:ext cx="4265612" cy="1085850"/>
              <a:chOff x="167" y="1138"/>
              <a:chExt cx="2687" cy="684"/>
            </a:xfrm>
          </p:grpSpPr>
          <p:sp>
            <p:nvSpPr>
              <p:cNvPr id="77846" name="Text Box 11"/>
              <p:cNvSpPr txBox="1">
                <a:spLocks noChangeArrowheads="1"/>
              </p:cNvSpPr>
              <p:nvPr/>
            </p:nvSpPr>
            <p:spPr bwMode="auto">
              <a:xfrm>
                <a:off x="167" y="1138"/>
                <a:ext cx="268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dirty="0"/>
                  <a:t>CPR, CVR og Skat anvender adresseregisterets autoritative adresser som grundlag for hhv. folke- og virksomhedsregisteringen </a:t>
                </a:r>
              </a:p>
            </p:txBody>
          </p:sp>
          <p:sp>
            <p:nvSpPr>
              <p:cNvPr id="77847" name="Line 12"/>
              <p:cNvSpPr>
                <a:spLocks noChangeShapeType="1"/>
              </p:cNvSpPr>
              <p:nvPr/>
            </p:nvSpPr>
            <p:spPr bwMode="auto">
              <a:xfrm>
                <a:off x="2084" y="1534"/>
                <a:ext cx="281" cy="288"/>
              </a:xfrm>
              <a:prstGeom prst="line">
                <a:avLst/>
              </a:prstGeom>
              <a:noFill/>
              <a:ln w="38100">
                <a:solidFill>
                  <a:srgbClr val="339933"/>
                </a:solidFill>
                <a:round/>
                <a:headEnd/>
                <a:tailEnd type="arrow" w="med" len="med"/>
              </a:ln>
              <a:extLst>
                <a:ext uri="{909E8E84-426E-40DD-AFC4-6F175D3DCCD1}">
                  <a14:hiddenFill xmlns:a14="http://schemas.microsoft.com/office/drawing/2010/main">
                    <a:noFill/>
                  </a14:hiddenFill>
                </a:ext>
              </a:extLst>
            </p:spPr>
            <p:txBody>
              <a:bodyPr/>
              <a:lstStyle/>
              <a:p>
                <a:endParaRPr lang="da-DK"/>
              </a:p>
            </p:txBody>
          </p:sp>
        </p:grpSp>
        <p:grpSp>
          <p:nvGrpSpPr>
            <p:cNvPr id="77839" name="Group 30"/>
            <p:cNvGrpSpPr>
              <a:grpSpLocks/>
            </p:cNvGrpSpPr>
            <p:nvPr/>
          </p:nvGrpSpPr>
          <p:grpSpPr bwMode="auto">
            <a:xfrm>
              <a:off x="4792663" y="819150"/>
              <a:ext cx="3041650" cy="2220913"/>
              <a:chOff x="3019" y="580"/>
              <a:chExt cx="1916" cy="1399"/>
            </a:xfrm>
          </p:grpSpPr>
          <p:grpSp>
            <p:nvGrpSpPr>
              <p:cNvPr id="77840" name="Group 27"/>
              <p:cNvGrpSpPr>
                <a:grpSpLocks/>
              </p:cNvGrpSpPr>
              <p:nvPr/>
            </p:nvGrpSpPr>
            <p:grpSpPr bwMode="auto">
              <a:xfrm>
                <a:off x="3019" y="580"/>
                <a:ext cx="1916" cy="1076"/>
                <a:chOff x="3019" y="660"/>
                <a:chExt cx="1916" cy="1076"/>
              </a:xfrm>
            </p:grpSpPr>
            <p:pic>
              <p:nvPicPr>
                <p:cNvPr id="77842" name="Picture 19" descr="1194984542205677546ppl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 y="975"/>
                  <a:ext cx="425"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3" name="Picture 21" descr="FactorySymbo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8" y="660"/>
                  <a:ext cx="703"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4" name="Picture 25" descr="normal_ian-symbol-urban-city-building-9">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3" y="863"/>
                  <a:ext cx="702"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5" name="AutoShape 26"/>
                <p:cNvSpPr>
                  <a:spLocks/>
                </p:cNvSpPr>
                <p:nvPr/>
              </p:nvSpPr>
              <p:spPr bwMode="auto">
                <a:xfrm rot="-5400000">
                  <a:off x="3792" y="732"/>
                  <a:ext cx="257" cy="1751"/>
                </a:xfrm>
                <a:prstGeom prst="leftBrace">
                  <a:avLst>
                    <a:gd name="adj1" fmla="val 56777"/>
                    <a:gd name="adj2" fmla="val 50000"/>
                  </a:avLst>
                </a:pr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endParaRPr lang="en-US" altLang="da-DK" sz="2000"/>
                </a:p>
              </p:txBody>
            </p:sp>
          </p:grpSp>
          <p:sp>
            <p:nvSpPr>
              <p:cNvPr id="77841" name="AutoShape 29"/>
              <p:cNvSpPr>
                <a:spLocks noChangeArrowheads="1"/>
              </p:cNvSpPr>
              <p:nvPr/>
            </p:nvSpPr>
            <p:spPr bwMode="auto">
              <a:xfrm>
                <a:off x="3765" y="1653"/>
                <a:ext cx="326" cy="326"/>
              </a:xfrm>
              <a:prstGeom prst="roundRect">
                <a:avLst>
                  <a:gd name="adj" fmla="val 16667"/>
                </a:avLst>
              </a:prstGeom>
              <a:solidFill>
                <a:srgbClr val="3333FF"/>
              </a:solidFill>
              <a:ln w="9525">
                <a:solidFill>
                  <a:schemeClr val="bg1"/>
                </a:solidFill>
                <a:round/>
                <a:headEnd/>
                <a:tailEnd/>
              </a:ln>
            </p:spPr>
            <p:txBody>
              <a:bodyPr wrap="none" anchor="ct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algn="ctr" eaLnBrk="1" hangingPunct="1"/>
                <a:r>
                  <a:rPr lang="da-DK" altLang="da-DK" sz="1800" b="1">
                    <a:solidFill>
                      <a:schemeClr val="bg1"/>
                    </a:solidFill>
                  </a:rPr>
                  <a:t>12A</a:t>
                </a:r>
              </a:p>
            </p:txBody>
          </p:sp>
        </p:grpSp>
      </p:grpSp>
      <p:grpSp>
        <p:nvGrpSpPr>
          <p:cNvPr id="3" name="Gruppe 2"/>
          <p:cNvGrpSpPr>
            <a:grpSpLocks/>
          </p:cNvGrpSpPr>
          <p:nvPr/>
        </p:nvGrpSpPr>
        <p:grpSpPr bwMode="auto">
          <a:xfrm>
            <a:off x="1684338" y="3549650"/>
            <a:ext cx="7104062" cy="3062288"/>
            <a:chOff x="1684338" y="3549650"/>
            <a:chExt cx="7104062" cy="3062288"/>
          </a:xfrm>
        </p:grpSpPr>
        <p:grpSp>
          <p:nvGrpSpPr>
            <p:cNvPr id="77831" name="Group 7"/>
            <p:cNvGrpSpPr>
              <a:grpSpLocks/>
            </p:cNvGrpSpPr>
            <p:nvPr/>
          </p:nvGrpSpPr>
          <p:grpSpPr bwMode="auto">
            <a:xfrm>
              <a:off x="3933825" y="5338763"/>
              <a:ext cx="4854575" cy="1273175"/>
              <a:chOff x="2478" y="3387"/>
              <a:chExt cx="3058" cy="802"/>
            </a:xfrm>
          </p:grpSpPr>
          <p:sp>
            <p:nvSpPr>
              <p:cNvPr id="77835" name="Text Box 8"/>
              <p:cNvSpPr txBox="1">
                <a:spLocks noChangeArrowheads="1"/>
              </p:cNvSpPr>
              <p:nvPr/>
            </p:nvSpPr>
            <p:spPr bwMode="auto">
              <a:xfrm>
                <a:off x="2849" y="3515"/>
                <a:ext cx="2687"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a:t>Der fastsættes supplerende adresser i områder hvor de i dag kun er få af disse, fx: butikscetre, større erhvervsejendomme og institutioner, kolonihaver mm.</a:t>
                </a:r>
              </a:p>
            </p:txBody>
          </p:sp>
          <p:sp>
            <p:nvSpPr>
              <p:cNvPr id="77836" name="Line 9"/>
              <p:cNvSpPr>
                <a:spLocks noChangeShapeType="1"/>
              </p:cNvSpPr>
              <p:nvPr/>
            </p:nvSpPr>
            <p:spPr bwMode="auto">
              <a:xfrm flipH="1" flipV="1">
                <a:off x="2478" y="3387"/>
                <a:ext cx="341" cy="349"/>
              </a:xfrm>
              <a:prstGeom prst="line">
                <a:avLst/>
              </a:prstGeom>
              <a:noFill/>
              <a:ln w="38100">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da-DK"/>
              </a:p>
            </p:txBody>
          </p:sp>
        </p:grpSp>
        <p:sp>
          <p:nvSpPr>
            <p:cNvPr id="35849" name="AutoShape 14"/>
            <p:cNvSpPr>
              <a:spLocks noChangeArrowheads="1"/>
            </p:cNvSpPr>
            <p:nvPr/>
          </p:nvSpPr>
          <p:spPr bwMode="auto">
            <a:xfrm>
              <a:off x="1735138" y="3549650"/>
              <a:ext cx="674687" cy="806450"/>
            </a:xfrm>
            <a:prstGeom prst="upArrow">
              <a:avLst>
                <a:gd name="adj1" fmla="val 56704"/>
                <a:gd name="adj2" fmla="val 57645"/>
              </a:avLst>
            </a:prstGeom>
            <a:solidFill>
              <a:srgbClr val="9900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spcBef>
                  <a:spcPct val="0"/>
                </a:spcBef>
                <a:buClrTx/>
                <a:buFontTx/>
                <a:buNone/>
                <a:defRPr/>
              </a:pPr>
              <a:endParaRPr lang="en-US" altLang="da-DK" sz="2000"/>
            </a:p>
          </p:txBody>
        </p:sp>
        <p:sp>
          <p:nvSpPr>
            <p:cNvPr id="35850" name="Text Box 4"/>
            <p:cNvSpPr txBox="1">
              <a:spLocks noChangeArrowheads="1"/>
            </p:cNvSpPr>
            <p:nvPr/>
          </p:nvSpPr>
          <p:spPr bwMode="auto">
            <a:xfrm>
              <a:off x="1684338" y="4338638"/>
              <a:ext cx="6897687" cy="908050"/>
            </a:xfrm>
            <a:prstGeom prst="rect">
              <a:avLst/>
            </a:prstGeom>
            <a:solidFill>
              <a:srgbClr val="DDDDDD"/>
            </a:solidFill>
            <a:ln w="9525">
              <a:solidFill>
                <a:srgbClr val="0000CC"/>
              </a:solidFill>
              <a:miter lim="800000"/>
              <a:headEnd/>
              <a:tailEnd/>
            </a:ln>
            <a:effectLst>
              <a:outerShdw dist="107763" dir="2700000" algn="ctr" rotWithShape="0">
                <a:schemeClr val="bg2">
                  <a:alpha val="50000"/>
                </a:schemeClr>
              </a:outerShdw>
            </a:effectLst>
          </p:spPr>
          <p:txBody>
            <a:bodyPr wrap="none" tIns="144000" bIns="144000"/>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lgn="ctr">
                <a:spcBef>
                  <a:spcPct val="0"/>
                </a:spcBef>
                <a:buClrTx/>
                <a:buFontTx/>
                <a:buNone/>
                <a:defRPr/>
              </a:pPr>
              <a:r>
                <a:rPr lang="da-DK" altLang="da-DK" sz="3600" i="1"/>
                <a:t>Adressebestanden suppleres</a:t>
              </a:r>
            </a:p>
          </p:txBody>
        </p:sp>
        <p:sp>
          <p:nvSpPr>
            <p:cNvPr id="35851" name="AutoShape 16"/>
            <p:cNvSpPr>
              <a:spLocks noChangeArrowheads="1"/>
            </p:cNvSpPr>
            <p:nvPr/>
          </p:nvSpPr>
          <p:spPr bwMode="auto">
            <a:xfrm rot="10800000">
              <a:off x="6738938" y="3717925"/>
              <a:ext cx="674687" cy="806450"/>
            </a:xfrm>
            <a:prstGeom prst="upArrow">
              <a:avLst>
                <a:gd name="adj1" fmla="val 56704"/>
                <a:gd name="adj2" fmla="val 57645"/>
              </a:avLst>
            </a:prstGeom>
            <a:solidFill>
              <a:srgbClr val="0099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000066"/>
                </a:buClr>
                <a:buChar char="•"/>
                <a:defRPr sz="2400">
                  <a:solidFill>
                    <a:schemeClr val="tx1"/>
                  </a:solidFill>
                  <a:latin typeface="Calibri" pitchFamily="34" charset="0"/>
                </a:defRPr>
              </a:lvl1pPr>
              <a:lvl2pPr marL="742950" indent="-285750">
                <a:spcBef>
                  <a:spcPct val="20000"/>
                </a:spcBef>
                <a:buClr>
                  <a:srgbClr val="000066"/>
                </a:buClr>
                <a:buFont typeface="Arial" charset="0"/>
                <a:buChar char="–"/>
                <a:defRPr sz="2000">
                  <a:solidFill>
                    <a:schemeClr val="tx1"/>
                  </a:solidFill>
                  <a:latin typeface="Calibri" pitchFamily="34" charset="0"/>
                </a:defRPr>
              </a:lvl2pPr>
              <a:lvl3pPr marL="1143000" indent="-228600">
                <a:spcBef>
                  <a:spcPct val="20000"/>
                </a:spcBef>
                <a:buClr>
                  <a:srgbClr val="0033CC"/>
                </a:buClr>
                <a:buChar char="•"/>
                <a:defRPr>
                  <a:solidFill>
                    <a:schemeClr val="tx1"/>
                  </a:solidFill>
                  <a:latin typeface="Calibri" pitchFamily="34" charset="0"/>
                </a:defRPr>
              </a:lvl3pPr>
              <a:lvl4pPr marL="1600200" indent="-228600">
                <a:spcBef>
                  <a:spcPct val="20000"/>
                </a:spcBef>
                <a:buClr>
                  <a:srgbClr val="339933"/>
                </a:buClr>
                <a:buChar char="–"/>
                <a:defRPr sz="1600">
                  <a:solidFill>
                    <a:schemeClr val="tx1"/>
                  </a:solidFill>
                  <a:latin typeface="Calibri" pitchFamily="34" charset="0"/>
                </a:defRPr>
              </a:lvl4pPr>
              <a:lvl5pPr marL="2057400" indent="-228600">
                <a:spcBef>
                  <a:spcPct val="20000"/>
                </a:spcBef>
                <a:buClr>
                  <a:srgbClr val="339933"/>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itchFamily="34" charset="0"/>
                </a:defRPr>
              </a:lvl9pPr>
            </a:lstStyle>
            <a:p>
              <a:pPr>
                <a:spcBef>
                  <a:spcPct val="0"/>
                </a:spcBef>
                <a:buClrTx/>
                <a:buFontTx/>
                <a:buNone/>
                <a:defRPr/>
              </a:pPr>
              <a:endParaRPr lang="en-US" altLang="da-DK" sz="2000"/>
            </a:p>
          </p:txBody>
        </p:sp>
      </p:grpSp>
    </p:spTree>
    <p:extLst>
      <p:ext uri="{BB962C8B-B14F-4D97-AF65-F5344CB8AC3E}">
        <p14:creationId xmlns:p14="http://schemas.microsoft.com/office/powerpoint/2010/main" val="30013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Leverancer</a:t>
            </a:r>
            <a:endParaRPr lang="en-US" dirty="0"/>
          </a:p>
        </p:txBody>
      </p:sp>
      <p:sp>
        <p:nvSpPr>
          <p:cNvPr id="3" name="Pladsholder til indhold 2"/>
          <p:cNvSpPr>
            <a:spLocks noGrp="1"/>
          </p:cNvSpPr>
          <p:nvPr>
            <p:ph idx="1"/>
          </p:nvPr>
        </p:nvSpPr>
        <p:spPr>
          <a:xfrm>
            <a:off x="457200" y="1700808"/>
            <a:ext cx="8229600" cy="4853136"/>
          </a:xfrm>
        </p:spPr>
        <p:txBody>
          <a:bodyPr>
            <a:normAutofit/>
          </a:bodyPr>
          <a:lstStyle/>
          <a:p>
            <a:pPr lvl="0">
              <a:spcBef>
                <a:spcPts val="0"/>
              </a:spcBef>
              <a:spcAft>
                <a:spcPts val="1200"/>
              </a:spcAft>
              <a:buFont typeface="+mj-lt"/>
              <a:buAutoNum type="arabicPeriod"/>
            </a:pPr>
            <a:r>
              <a:rPr lang="da-DK" sz="1800" dirty="0">
                <a:latin typeface="+mj-lt"/>
              </a:rPr>
              <a:t>Rigere og mere aktuelle vejnavne- og adressedata, </a:t>
            </a:r>
            <a:r>
              <a:rPr lang="da-DK" sz="1800" dirty="0" smtClean="0">
                <a:latin typeface="+mj-lt"/>
              </a:rPr>
              <a:t>bl.a. egnet </a:t>
            </a:r>
            <a:r>
              <a:rPr lang="da-DK" sz="1800" dirty="0">
                <a:latin typeface="+mj-lt"/>
              </a:rPr>
              <a:t>til GPS og bilnavigation </a:t>
            </a:r>
            <a:r>
              <a:rPr lang="da-DK" sz="1800" dirty="0" smtClean="0">
                <a:latin typeface="+mj-lt"/>
              </a:rPr>
              <a:t>i </a:t>
            </a:r>
            <a:r>
              <a:rPr lang="da-DK" sz="1800" dirty="0">
                <a:latin typeface="+mj-lt"/>
              </a:rPr>
              <a:t>et nyt </a:t>
            </a:r>
            <a:r>
              <a:rPr lang="da-DK" sz="1800" dirty="0" smtClean="0">
                <a:latin typeface="+mj-lt"/>
              </a:rPr>
              <a:t>adresseregister</a:t>
            </a:r>
            <a:endParaRPr lang="en-US" sz="1800" dirty="0">
              <a:latin typeface="+mj-lt"/>
            </a:endParaRPr>
          </a:p>
          <a:p>
            <a:pPr lvl="0">
              <a:spcBef>
                <a:spcPts val="0"/>
              </a:spcBef>
              <a:spcAft>
                <a:spcPts val="1200"/>
              </a:spcAft>
              <a:buFont typeface="+mj-lt"/>
              <a:buAutoNum type="arabicPeriod"/>
            </a:pPr>
            <a:r>
              <a:rPr lang="da-DK" sz="1800" dirty="0" smtClean="0">
                <a:latin typeface="+mj-lt"/>
              </a:rPr>
              <a:t>CPR, CVR og SKAT </a:t>
            </a:r>
            <a:r>
              <a:rPr lang="da-DK" sz="1800" dirty="0">
                <a:latin typeface="+mj-lt"/>
              </a:rPr>
              <a:t>anvender </a:t>
            </a:r>
            <a:r>
              <a:rPr lang="da-DK" sz="1800" dirty="0" smtClean="0">
                <a:latin typeface="+mj-lt"/>
              </a:rPr>
              <a:t>adresserne </a:t>
            </a:r>
            <a:r>
              <a:rPr lang="da-DK" sz="1800" dirty="0">
                <a:latin typeface="+mj-lt"/>
              </a:rPr>
              <a:t>som </a:t>
            </a:r>
            <a:r>
              <a:rPr lang="da-DK" sz="1800" dirty="0" smtClean="0">
                <a:latin typeface="+mj-lt"/>
              </a:rPr>
              <a:t>et fælles grundlag </a:t>
            </a:r>
            <a:r>
              <a:rPr lang="da-DK" sz="1800" dirty="0">
                <a:latin typeface="+mj-lt"/>
              </a:rPr>
              <a:t>for </a:t>
            </a:r>
            <a:r>
              <a:rPr lang="da-DK" sz="1800" dirty="0" smtClean="0">
                <a:latin typeface="+mj-lt"/>
              </a:rPr>
              <a:t>folkeregi­stre­rin­gen og virksomhedsregistreringen</a:t>
            </a:r>
            <a:r>
              <a:rPr lang="da-DK" sz="1800" dirty="0">
                <a:latin typeface="+mj-lt"/>
              </a:rPr>
              <a:t>.</a:t>
            </a:r>
            <a:endParaRPr lang="en-US" sz="1800" dirty="0">
              <a:latin typeface="+mj-lt"/>
            </a:endParaRPr>
          </a:p>
          <a:p>
            <a:pPr lvl="0">
              <a:spcBef>
                <a:spcPts val="0"/>
              </a:spcBef>
              <a:spcAft>
                <a:spcPts val="1200"/>
              </a:spcAft>
              <a:buFont typeface="+mj-lt"/>
              <a:buAutoNum type="arabicPeriod"/>
            </a:pPr>
            <a:r>
              <a:rPr lang="da-DK" sz="1800" dirty="0" smtClean="0">
                <a:latin typeface="+mj-lt"/>
              </a:rPr>
              <a:t>Supplering </a:t>
            </a:r>
            <a:r>
              <a:rPr lang="da-DK" sz="1800" dirty="0">
                <a:latin typeface="+mj-lt"/>
              </a:rPr>
              <a:t>af adresserne i områder og bebyggelser hvor der i dag er </a:t>
            </a:r>
            <a:r>
              <a:rPr lang="da-DK" sz="1800" dirty="0" smtClean="0">
                <a:latin typeface="+mj-lt"/>
              </a:rPr>
              <a:t>få adresser</a:t>
            </a:r>
            <a:endParaRPr lang="en-US" sz="1800" dirty="0">
              <a:latin typeface="+mj-lt"/>
            </a:endParaRPr>
          </a:p>
          <a:p>
            <a:pPr lvl="0">
              <a:spcBef>
                <a:spcPts val="0"/>
              </a:spcBef>
              <a:spcAft>
                <a:spcPts val="1200"/>
              </a:spcAft>
              <a:buFont typeface="+mj-lt"/>
              <a:buAutoNum type="arabicPeriod"/>
            </a:pPr>
            <a:r>
              <a:rPr lang="da-DK" sz="1800" dirty="0">
                <a:latin typeface="+mj-lt"/>
              </a:rPr>
              <a:t>Bedre data om Danmarks administrative, geografiske inddeling, bl.a. med nye temaer, </a:t>
            </a:r>
            <a:r>
              <a:rPr lang="da-DK" sz="1800" dirty="0" smtClean="0">
                <a:latin typeface="+mj-lt"/>
              </a:rPr>
              <a:t>i </a:t>
            </a:r>
            <a:r>
              <a:rPr lang="da-DK" sz="1800" dirty="0">
                <a:latin typeface="+mj-lt"/>
              </a:rPr>
              <a:t>et nyt, geografisk </a:t>
            </a:r>
            <a:r>
              <a:rPr lang="da-DK" sz="1800" dirty="0" smtClean="0">
                <a:latin typeface="+mj-lt"/>
              </a:rPr>
              <a:t>grunddataregister</a:t>
            </a:r>
            <a:endParaRPr lang="en-US" sz="1800" dirty="0">
              <a:latin typeface="+mj-lt"/>
            </a:endParaRPr>
          </a:p>
          <a:p>
            <a:pPr lvl="0">
              <a:spcBef>
                <a:spcPts val="0"/>
              </a:spcBef>
              <a:spcAft>
                <a:spcPts val="1200"/>
              </a:spcAft>
              <a:buFont typeface="+mj-lt"/>
              <a:buAutoNum type="arabicPeriod"/>
            </a:pPr>
            <a:r>
              <a:rPr lang="da-DK" sz="1800" dirty="0">
                <a:latin typeface="+mj-lt"/>
              </a:rPr>
              <a:t>Bedre og flere stednavne, </a:t>
            </a:r>
            <a:r>
              <a:rPr lang="da-DK" sz="1800" dirty="0" smtClean="0">
                <a:latin typeface="+mj-lt"/>
              </a:rPr>
              <a:t>til bl.a</a:t>
            </a:r>
            <a:r>
              <a:rPr lang="da-DK" sz="1800" dirty="0">
                <a:latin typeface="+mj-lt"/>
              </a:rPr>
              <a:t>. </a:t>
            </a:r>
            <a:r>
              <a:rPr lang="da-DK" sz="1800" dirty="0" smtClean="0">
                <a:latin typeface="+mj-lt"/>
              </a:rPr>
              <a:t>GPS</a:t>
            </a:r>
            <a:r>
              <a:rPr lang="da-DK" sz="1800" dirty="0">
                <a:latin typeface="+mj-lt"/>
              </a:rPr>
              <a:t>, navigationssystemer og </a:t>
            </a:r>
            <a:r>
              <a:rPr lang="da-DK" sz="1800" dirty="0" smtClean="0">
                <a:latin typeface="+mj-lt"/>
              </a:rPr>
              <a:t>beredskab; eksterne </a:t>
            </a:r>
            <a:r>
              <a:rPr lang="da-DK" sz="1800" dirty="0">
                <a:latin typeface="+mj-lt"/>
              </a:rPr>
              <a:t>parter kan indmelde nye </a:t>
            </a:r>
            <a:r>
              <a:rPr lang="da-DK" sz="1800" dirty="0" smtClean="0">
                <a:latin typeface="+mj-lt"/>
              </a:rPr>
              <a:t>stednavne i </a:t>
            </a:r>
            <a:r>
              <a:rPr lang="da-DK" sz="1800" dirty="0">
                <a:latin typeface="+mj-lt"/>
              </a:rPr>
              <a:t>et nyt </a:t>
            </a:r>
            <a:r>
              <a:rPr lang="da-DK" sz="1800" dirty="0" smtClean="0">
                <a:latin typeface="+mj-lt"/>
              </a:rPr>
              <a:t>stednavnesystem</a:t>
            </a:r>
            <a:endParaRPr lang="en-US" sz="1800" dirty="0">
              <a:latin typeface="+mj-lt"/>
            </a:endParaRPr>
          </a:p>
          <a:p>
            <a:pPr lvl="0">
              <a:spcBef>
                <a:spcPts val="0"/>
              </a:spcBef>
              <a:spcAft>
                <a:spcPts val="1200"/>
              </a:spcAft>
              <a:buFont typeface="+mj-lt"/>
              <a:buAutoNum type="arabicPeriod"/>
            </a:pPr>
            <a:r>
              <a:rPr lang="da-DK" sz="1800" dirty="0">
                <a:latin typeface="+mj-lt"/>
              </a:rPr>
              <a:t>Effektive og sikre datatjenester </a:t>
            </a:r>
            <a:r>
              <a:rPr lang="da-DK" sz="1800" dirty="0" smtClean="0">
                <a:latin typeface="+mj-lt"/>
              </a:rPr>
              <a:t>i den fællesoffentlige Datafordeler som </a:t>
            </a:r>
            <a:r>
              <a:rPr lang="da-DK" sz="1800" dirty="0">
                <a:latin typeface="+mj-lt"/>
              </a:rPr>
              <a:t>giver brugerne mulighed for frit at få adgang til alle </a:t>
            </a:r>
            <a:r>
              <a:rPr lang="da-DK" sz="1800" dirty="0" smtClean="0">
                <a:latin typeface="+mj-lt"/>
              </a:rPr>
              <a:t>grunddata</a:t>
            </a:r>
            <a:endParaRPr lang="en-US" sz="1800" dirty="0">
              <a:latin typeface="+mj-lt"/>
            </a:endParaRPr>
          </a:p>
          <a:p>
            <a:pPr>
              <a:spcBef>
                <a:spcPts val="0"/>
              </a:spcBef>
              <a:spcAft>
                <a:spcPts val="1200"/>
              </a:spcAft>
              <a:buFont typeface="+mj-lt"/>
              <a:buAutoNum type="arabicPeriod"/>
            </a:pPr>
            <a:endParaRPr lang="en-US" sz="1800" dirty="0">
              <a:latin typeface="+mj-lt"/>
            </a:endParaRPr>
          </a:p>
        </p:txBody>
      </p:sp>
    </p:spTree>
    <p:extLst>
      <p:ext uri="{BB962C8B-B14F-4D97-AF65-F5344CB8AC3E}">
        <p14:creationId xmlns:p14="http://schemas.microsoft.com/office/powerpoint/2010/main" val="329653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4638"/>
            <a:ext cx="8229600" cy="1143000"/>
          </a:xfrm>
        </p:spPr>
        <p:txBody>
          <a:bodyPr/>
          <a:lstStyle/>
          <a:p>
            <a:r>
              <a:rPr lang="da-DK" dirty="0" smtClean="0"/>
              <a:t>Projekterne i delprogrammet</a:t>
            </a:r>
            <a:endParaRPr lang="en-US" dirty="0"/>
          </a:p>
        </p:txBody>
      </p:sp>
      <p:sp>
        <p:nvSpPr>
          <p:cNvPr id="38" name="Oval 14"/>
          <p:cNvSpPr>
            <a:spLocks noChangeArrowheads="1"/>
          </p:cNvSpPr>
          <p:nvPr/>
        </p:nvSpPr>
        <p:spPr bwMode="auto">
          <a:xfrm>
            <a:off x="7308850" y="3143969"/>
            <a:ext cx="1152525" cy="1117600"/>
          </a:xfrm>
          <a:prstGeom prst="ellipse">
            <a:avLst/>
          </a:prstGeom>
          <a:solidFill>
            <a:srgbClr val="FFFF66"/>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Adresser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til</a:t>
            </a:r>
            <a:b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b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erhverv</a:t>
            </a:r>
            <a:b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b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(SKAT)</a:t>
            </a:r>
          </a:p>
        </p:txBody>
      </p:sp>
      <p:sp>
        <p:nvSpPr>
          <p:cNvPr id="39" name="Oval 6"/>
          <p:cNvSpPr>
            <a:spLocks noChangeArrowheads="1"/>
          </p:cNvSpPr>
          <p:nvPr/>
        </p:nvSpPr>
        <p:spPr bwMode="auto">
          <a:xfrm>
            <a:off x="612775" y="2097807"/>
            <a:ext cx="1152525" cy="1117600"/>
          </a:xfrm>
          <a:prstGeom prst="ellipse">
            <a:avLst/>
          </a:prstGeom>
          <a:solidFill>
            <a:srgbClr val="66FFCC"/>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Stednavne</a:t>
            </a:r>
          </a:p>
        </p:txBody>
      </p:sp>
      <p:sp>
        <p:nvSpPr>
          <p:cNvPr id="40" name="Oval 7"/>
          <p:cNvSpPr>
            <a:spLocks noChangeArrowheads="1"/>
          </p:cNvSpPr>
          <p:nvPr/>
        </p:nvSpPr>
        <p:spPr bwMode="auto">
          <a:xfrm>
            <a:off x="1260475" y="3251919"/>
            <a:ext cx="1152525" cy="1117600"/>
          </a:xfrm>
          <a:prstGeom prst="ellipse">
            <a:avLst/>
          </a:prstGeom>
          <a:solidFill>
            <a:srgbClr val="66FFCC"/>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Admini-strative inddelinger</a:t>
            </a:r>
          </a:p>
        </p:txBody>
      </p:sp>
      <p:sp>
        <p:nvSpPr>
          <p:cNvPr id="41" name="Oval 8"/>
          <p:cNvSpPr>
            <a:spLocks noChangeArrowheads="1"/>
          </p:cNvSpPr>
          <p:nvPr/>
        </p:nvSpPr>
        <p:spPr bwMode="auto">
          <a:xfrm>
            <a:off x="2376488" y="2107332"/>
            <a:ext cx="1152525" cy="1117600"/>
          </a:xfrm>
          <a:prstGeom prst="ellipse">
            <a:avLst/>
          </a:prstGeom>
          <a:solidFill>
            <a:srgbClr val="00CCFF"/>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Adresse-register</a:t>
            </a:r>
            <a:b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br>
            <a:r>
              <a:rPr kumimoji="0" lang="da-DK" altLang="da-DK" sz="11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(og klienter)</a:t>
            </a:r>
          </a:p>
        </p:txBody>
      </p:sp>
      <p:sp>
        <p:nvSpPr>
          <p:cNvPr id="42" name="Oval 9"/>
          <p:cNvSpPr>
            <a:spLocks noChangeArrowheads="1"/>
          </p:cNvSpPr>
          <p:nvPr/>
        </p:nvSpPr>
        <p:spPr bwMode="auto">
          <a:xfrm>
            <a:off x="3259138" y="3043957"/>
            <a:ext cx="1152525" cy="1117600"/>
          </a:xfrm>
          <a:prstGeom prst="ellipse">
            <a:avLst/>
          </a:prstGeom>
          <a:solidFill>
            <a:srgbClr val="66FFFF"/>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2000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Adresse-tjenester</a:t>
            </a:r>
          </a:p>
        </p:txBody>
      </p:sp>
      <p:sp>
        <p:nvSpPr>
          <p:cNvPr id="43" name="Oval 10"/>
          <p:cNvSpPr>
            <a:spLocks noChangeArrowheads="1"/>
          </p:cNvSpPr>
          <p:nvPr/>
        </p:nvSpPr>
        <p:spPr bwMode="auto">
          <a:xfrm>
            <a:off x="4097338" y="1916832"/>
            <a:ext cx="1152525" cy="1117600"/>
          </a:xfrm>
          <a:prstGeom prst="ellipse">
            <a:avLst/>
          </a:prstGeom>
          <a:solidFill>
            <a:srgbClr val="00CCFF"/>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Adresse-regler</a:t>
            </a:r>
          </a:p>
        </p:txBody>
      </p:sp>
      <p:sp>
        <p:nvSpPr>
          <p:cNvPr id="44" name="Oval 11"/>
          <p:cNvSpPr>
            <a:spLocks noChangeArrowheads="1"/>
          </p:cNvSpPr>
          <p:nvPr/>
        </p:nvSpPr>
        <p:spPr bwMode="auto">
          <a:xfrm>
            <a:off x="5026025" y="3096344"/>
            <a:ext cx="1152525" cy="1117600"/>
          </a:xfrm>
          <a:prstGeom prst="ellipse">
            <a:avLst/>
          </a:prstGeom>
          <a:solidFill>
            <a:srgbClr val="00CCFF"/>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Supplerende adresser</a:t>
            </a:r>
          </a:p>
        </p:txBody>
      </p:sp>
      <p:sp>
        <p:nvSpPr>
          <p:cNvPr id="45" name="Oval 12"/>
          <p:cNvSpPr>
            <a:spLocks noChangeArrowheads="1"/>
          </p:cNvSpPr>
          <p:nvPr/>
        </p:nvSpPr>
        <p:spPr bwMode="auto">
          <a:xfrm>
            <a:off x="7272338" y="2134319"/>
            <a:ext cx="1152525" cy="1117600"/>
          </a:xfrm>
          <a:prstGeom prst="ellipse">
            <a:avLst/>
          </a:prstGeom>
          <a:solidFill>
            <a:srgbClr val="FFFF66"/>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Adresser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til</a:t>
            </a:r>
            <a:b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b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erhverv</a:t>
            </a:r>
            <a:b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b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(CVR)</a:t>
            </a:r>
          </a:p>
        </p:txBody>
      </p:sp>
      <p:sp>
        <p:nvSpPr>
          <p:cNvPr id="46" name="Oval 13"/>
          <p:cNvSpPr>
            <a:spLocks noChangeArrowheads="1"/>
          </p:cNvSpPr>
          <p:nvPr/>
        </p:nvSpPr>
        <p:spPr bwMode="auto">
          <a:xfrm>
            <a:off x="6013450" y="1991444"/>
            <a:ext cx="1152525" cy="1117600"/>
          </a:xfrm>
          <a:prstGeom prst="ellipse">
            <a:avLst/>
          </a:prstGeom>
          <a:solidFill>
            <a:srgbClr val="FF9999"/>
          </a:solidFill>
          <a:ln w="9525">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Adresser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til</a:t>
            </a:r>
            <a:b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b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personer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200" b="1"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(CPR)</a:t>
            </a:r>
          </a:p>
        </p:txBody>
      </p:sp>
      <p:grpSp>
        <p:nvGrpSpPr>
          <p:cNvPr id="47" name="Group 19"/>
          <p:cNvGrpSpPr>
            <a:grpSpLocks/>
          </p:cNvGrpSpPr>
          <p:nvPr/>
        </p:nvGrpSpPr>
        <p:grpSpPr bwMode="auto">
          <a:xfrm>
            <a:off x="431800" y="3286844"/>
            <a:ext cx="1460500" cy="1593850"/>
            <a:chOff x="226" y="2568"/>
            <a:chExt cx="920" cy="1004"/>
          </a:xfrm>
        </p:grpSpPr>
        <p:sp>
          <p:nvSpPr>
            <p:cNvPr id="69" name="Text Box 16"/>
            <p:cNvSpPr txBox="1">
              <a:spLocks noChangeArrowheads="1"/>
            </p:cNvSpPr>
            <p:nvPr/>
          </p:nvSpPr>
          <p:spPr bwMode="auto">
            <a:xfrm>
              <a:off x="226" y="3226"/>
              <a:ext cx="92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000" b="0" i="0" u="none" strike="noStrike" kern="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Bygger et nyt stednavnesystem, tilføjer flere stednavne</a:t>
              </a:r>
            </a:p>
          </p:txBody>
        </p:sp>
        <p:sp>
          <p:nvSpPr>
            <p:cNvPr id="70" name="Line 18"/>
            <p:cNvSpPr>
              <a:spLocks noChangeShapeType="1"/>
            </p:cNvSpPr>
            <p:nvPr/>
          </p:nvSpPr>
          <p:spPr bwMode="auto">
            <a:xfrm flipV="1">
              <a:off x="680" y="2568"/>
              <a:ext cx="0" cy="6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grpSp>
      <p:grpSp>
        <p:nvGrpSpPr>
          <p:cNvPr id="48" name="Group 20"/>
          <p:cNvGrpSpPr>
            <a:grpSpLocks/>
          </p:cNvGrpSpPr>
          <p:nvPr/>
        </p:nvGrpSpPr>
        <p:grpSpPr bwMode="auto">
          <a:xfrm>
            <a:off x="1116013" y="4452069"/>
            <a:ext cx="1460500" cy="1139825"/>
            <a:chOff x="226" y="2568"/>
            <a:chExt cx="920" cy="1271"/>
          </a:xfrm>
        </p:grpSpPr>
        <p:sp>
          <p:nvSpPr>
            <p:cNvPr id="67" name="Text Box 21"/>
            <p:cNvSpPr txBox="1">
              <a:spLocks noChangeArrowheads="1"/>
            </p:cNvSpPr>
            <p:nvPr/>
          </p:nvSpPr>
          <p:spPr bwMode="auto">
            <a:xfrm>
              <a:off x="226" y="3227"/>
              <a:ext cx="920"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0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Bygger et system og tilføjer nye adminsrative inddelinger</a:t>
              </a:r>
            </a:p>
          </p:txBody>
        </p:sp>
        <p:sp>
          <p:nvSpPr>
            <p:cNvPr id="68" name="Line 22"/>
            <p:cNvSpPr>
              <a:spLocks noChangeShapeType="1"/>
            </p:cNvSpPr>
            <p:nvPr/>
          </p:nvSpPr>
          <p:spPr bwMode="auto">
            <a:xfrm flipV="1">
              <a:off x="680" y="2568"/>
              <a:ext cx="0" cy="6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grpSp>
      <p:grpSp>
        <p:nvGrpSpPr>
          <p:cNvPr id="49" name="Group 23"/>
          <p:cNvGrpSpPr>
            <a:grpSpLocks/>
          </p:cNvGrpSpPr>
          <p:nvPr/>
        </p:nvGrpSpPr>
        <p:grpSpPr bwMode="auto">
          <a:xfrm>
            <a:off x="2124075" y="3251919"/>
            <a:ext cx="1603375" cy="1628775"/>
            <a:chOff x="226" y="2568"/>
            <a:chExt cx="920" cy="815"/>
          </a:xfrm>
        </p:grpSpPr>
        <p:sp>
          <p:nvSpPr>
            <p:cNvPr id="65" name="Text Box 24"/>
            <p:cNvSpPr txBox="1">
              <a:spLocks noChangeArrowheads="1"/>
            </p:cNvSpPr>
            <p:nvPr/>
          </p:nvSpPr>
          <p:spPr bwMode="auto">
            <a:xfrm>
              <a:off x="226" y="3094"/>
              <a:ext cx="920" cy="289"/>
            </a:xfrm>
            <a:prstGeom prst="rect">
              <a:avLst/>
            </a:prstGeom>
            <a:solidFill>
              <a:srgbClr val="FFFFFF"/>
            </a:solidFill>
            <a:ln w="9525">
              <a:noFill/>
              <a:miter lim="800000"/>
              <a:headEnd/>
              <a:tailEnd/>
            </a:ln>
            <a:effectLst/>
          </p:spPr>
          <p:txBody>
            <a:bodyPr>
              <a:spAutoFit/>
            </a:bodyPr>
            <a:lstStyle>
              <a:defPPr>
                <a:defRPr lang="da-DK"/>
              </a:defPPr>
              <a:lvl1pPr algn="ctr" eaLnBrk="1" hangingPunct="1">
                <a:buClrTx/>
                <a:buFontTx/>
                <a:buNone/>
                <a:defRPr sz="1050" b="1">
                  <a:solidFill>
                    <a:srgbClr val="C00000"/>
                  </a:solidFill>
                  <a:cs typeface="Arial" charset="0"/>
                </a:defRPr>
              </a:lvl1pPr>
              <a:lvl2pPr marL="742950" indent="-285750">
                <a:spcBef>
                  <a:spcPct val="20000"/>
                </a:spcBef>
                <a:buClr>
                  <a:srgbClr val="000066"/>
                </a:buClr>
                <a:buFont typeface="Arial" charset="0"/>
                <a:buChar char="–"/>
                <a:defRPr sz="2200"/>
              </a:lvl2pPr>
              <a:lvl3pPr marL="1143000" indent="-228600">
                <a:spcBef>
                  <a:spcPct val="20000"/>
                </a:spcBef>
                <a:buClr>
                  <a:srgbClr val="0033CC"/>
                </a:buClr>
                <a:buChar char="•"/>
              </a:lvl3pPr>
              <a:lvl4pPr marL="1600200" indent="-228600">
                <a:spcBef>
                  <a:spcPct val="20000"/>
                </a:spcBef>
                <a:buClr>
                  <a:srgbClr val="339933"/>
                </a:buClr>
                <a:buChar char="–"/>
                <a:defRPr sz="1600"/>
              </a:lvl4pPr>
              <a:lvl5pPr marL="2057400" indent="-228600">
                <a:spcBef>
                  <a:spcPct val="20000"/>
                </a:spcBef>
                <a:buClr>
                  <a:srgbClr val="339933"/>
                </a:buClr>
                <a:buChar char="»"/>
                <a:defRPr sz="1600"/>
              </a:lvl5pPr>
              <a:lvl6pPr marL="2514600" indent="-228600" eaLnBrk="0" fontAlgn="base" hangingPunct="0">
                <a:spcBef>
                  <a:spcPct val="20000"/>
                </a:spcBef>
                <a:spcAft>
                  <a:spcPct val="0"/>
                </a:spcAft>
                <a:buClr>
                  <a:srgbClr val="339933"/>
                </a:buClr>
                <a:buChar char="»"/>
                <a:defRPr sz="1600"/>
              </a:lvl6pPr>
              <a:lvl7pPr marL="2971800" indent="-228600" eaLnBrk="0" fontAlgn="base" hangingPunct="0">
                <a:spcBef>
                  <a:spcPct val="20000"/>
                </a:spcBef>
                <a:spcAft>
                  <a:spcPct val="0"/>
                </a:spcAft>
                <a:buClr>
                  <a:srgbClr val="339933"/>
                </a:buClr>
                <a:buChar char="»"/>
                <a:defRPr sz="1600"/>
              </a:lvl7pPr>
              <a:lvl8pPr marL="3429000" indent="-228600" eaLnBrk="0" fontAlgn="base" hangingPunct="0">
                <a:spcBef>
                  <a:spcPct val="20000"/>
                </a:spcBef>
                <a:spcAft>
                  <a:spcPct val="0"/>
                </a:spcAft>
                <a:buClr>
                  <a:srgbClr val="339933"/>
                </a:buClr>
                <a:buChar char="»"/>
                <a:defRPr sz="1600"/>
              </a:lvl8pPr>
              <a:lvl9pPr marL="3886200" indent="-228600" eaLnBrk="0" fontAlgn="base" hangingPunct="0">
                <a:spcBef>
                  <a:spcPct val="20000"/>
                </a:spcBef>
                <a:spcAft>
                  <a:spcPct val="0"/>
                </a:spcAft>
                <a:buClr>
                  <a:srgbClr val="339933"/>
                </a:buClr>
                <a:buChar char="»"/>
                <a:defRPr sz="1600"/>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050" b="1" i="0" u="none" strike="noStrike" kern="0" cap="none" spc="0" normalizeH="0" baseline="0" noProof="0" dirty="0" smtClean="0">
                  <a:solidFill>
                    <a:srgbClr val="2D2D8A"/>
                  </a:solidFill>
                  <a:effectLst/>
                  <a:uLnTx/>
                  <a:uFillTx/>
                  <a:latin typeface="Calibri" panose="020F0502020204030204" pitchFamily="34" charset="0"/>
                  <a:cs typeface="Arial" charset="0"/>
                </a:rPr>
                <a:t>Nyt kortbaseret adresseregister (DAR) med brugerklienter</a:t>
              </a:r>
            </a:p>
          </p:txBody>
        </p:sp>
        <p:sp>
          <p:nvSpPr>
            <p:cNvPr id="66" name="Line 25"/>
            <p:cNvSpPr>
              <a:spLocks noChangeShapeType="1"/>
            </p:cNvSpPr>
            <p:nvPr/>
          </p:nvSpPr>
          <p:spPr bwMode="auto">
            <a:xfrm flipH="1" flipV="1">
              <a:off x="670" y="2568"/>
              <a:ext cx="0" cy="468"/>
            </a:xfrm>
            <a:prstGeom prst="line">
              <a:avLst/>
            </a:prstGeom>
            <a:solidFill>
              <a:srgbClr val="FFFFFF"/>
            </a:solidFill>
            <a:ln w="9525">
              <a:solidFill>
                <a:srgbClr val="000000"/>
              </a:solidFill>
              <a:miter lim="800000"/>
              <a:headEnd type="none" w="med" len="med"/>
              <a:tailEnd type="triangle" w="med" len="med"/>
            </a:ln>
            <a:effectLst>
              <a:outerShdw dist="53882" dir="18900000" algn="ctr" rotWithShape="0">
                <a:srgbClr val="808080"/>
              </a:outerShdw>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a-DK" sz="1050" b="1" i="0" u="none" strike="noStrike" kern="0" cap="none" spc="0" normalizeH="0" baseline="0" noProof="0">
                <a:ln>
                  <a:noFill/>
                </a:ln>
                <a:solidFill>
                  <a:srgbClr val="2D2D8A"/>
                </a:solidFill>
                <a:effectLst/>
                <a:uLnTx/>
                <a:uFillTx/>
                <a:latin typeface="Calibri" panose="020F0502020204030204" pitchFamily="34" charset="0"/>
                <a:cs typeface="Arial" charset="0"/>
              </a:endParaRPr>
            </a:p>
          </p:txBody>
        </p:sp>
      </p:grpSp>
      <p:grpSp>
        <p:nvGrpSpPr>
          <p:cNvPr id="50" name="Group 26"/>
          <p:cNvGrpSpPr>
            <a:grpSpLocks/>
          </p:cNvGrpSpPr>
          <p:nvPr/>
        </p:nvGrpSpPr>
        <p:grpSpPr bwMode="auto">
          <a:xfrm>
            <a:off x="3024188" y="4169494"/>
            <a:ext cx="1603375" cy="1539775"/>
            <a:chOff x="226" y="2568"/>
            <a:chExt cx="920" cy="1272"/>
          </a:xfrm>
        </p:grpSpPr>
        <p:sp>
          <p:nvSpPr>
            <p:cNvPr id="63" name="Text Box 27"/>
            <p:cNvSpPr txBox="1">
              <a:spLocks noChangeArrowheads="1"/>
            </p:cNvSpPr>
            <p:nvPr/>
          </p:nvSpPr>
          <p:spPr bwMode="auto">
            <a:xfrm>
              <a:off x="226" y="3363"/>
              <a:ext cx="920" cy="477"/>
            </a:xfrm>
            <a:prstGeom prst="rect">
              <a:avLst/>
            </a:prstGeom>
            <a:solidFill>
              <a:srgbClr val="FFFFFF"/>
            </a:solidFill>
            <a:ln w="9525">
              <a:noFill/>
              <a:miter lim="800000"/>
              <a:headEnd/>
              <a:tailEnd/>
            </a:ln>
            <a:effectLst/>
          </p:spPr>
          <p:txBody>
            <a:bodyPr>
              <a:spAutoFit/>
            </a:bodyPr>
            <a:lstStyle>
              <a:defPPr>
                <a:defRPr lang="da-DK"/>
              </a:defPPr>
              <a:lvl1pPr algn="ctr" eaLnBrk="1" hangingPunct="1">
                <a:buClrTx/>
                <a:buFontTx/>
                <a:buNone/>
                <a:defRPr sz="1050" b="1">
                  <a:solidFill>
                    <a:schemeClr val="accent6"/>
                  </a:solidFill>
                  <a:cs typeface="Arial" charset="0"/>
                </a:defRPr>
              </a:lvl1pPr>
              <a:lvl2pPr marL="742950" indent="-285750">
                <a:spcBef>
                  <a:spcPct val="20000"/>
                </a:spcBef>
                <a:buClr>
                  <a:srgbClr val="000066"/>
                </a:buClr>
                <a:buFont typeface="Arial" charset="0"/>
                <a:buChar char="–"/>
                <a:defRPr sz="2200"/>
              </a:lvl2pPr>
              <a:lvl3pPr marL="1143000" indent="-228600">
                <a:spcBef>
                  <a:spcPct val="20000"/>
                </a:spcBef>
                <a:buClr>
                  <a:srgbClr val="0033CC"/>
                </a:buClr>
                <a:buChar char="•"/>
              </a:lvl3pPr>
              <a:lvl4pPr marL="1600200" indent="-228600">
                <a:spcBef>
                  <a:spcPct val="20000"/>
                </a:spcBef>
                <a:buClr>
                  <a:srgbClr val="339933"/>
                </a:buClr>
                <a:buChar char="–"/>
                <a:defRPr sz="1600"/>
              </a:lvl4pPr>
              <a:lvl5pPr marL="2057400" indent="-228600">
                <a:spcBef>
                  <a:spcPct val="20000"/>
                </a:spcBef>
                <a:buClr>
                  <a:srgbClr val="339933"/>
                </a:buClr>
                <a:buChar char="»"/>
                <a:defRPr sz="1600"/>
              </a:lvl5pPr>
              <a:lvl6pPr marL="2514600" indent="-228600" eaLnBrk="0" fontAlgn="base" hangingPunct="0">
                <a:spcBef>
                  <a:spcPct val="20000"/>
                </a:spcBef>
                <a:spcAft>
                  <a:spcPct val="0"/>
                </a:spcAft>
                <a:buClr>
                  <a:srgbClr val="339933"/>
                </a:buClr>
                <a:buChar char="»"/>
                <a:defRPr sz="1600"/>
              </a:lvl6pPr>
              <a:lvl7pPr marL="2971800" indent="-228600" eaLnBrk="0" fontAlgn="base" hangingPunct="0">
                <a:spcBef>
                  <a:spcPct val="20000"/>
                </a:spcBef>
                <a:spcAft>
                  <a:spcPct val="0"/>
                </a:spcAft>
                <a:buClr>
                  <a:srgbClr val="339933"/>
                </a:buClr>
                <a:buChar char="»"/>
                <a:defRPr sz="1600"/>
              </a:lvl7pPr>
              <a:lvl8pPr marL="3429000" indent="-228600" eaLnBrk="0" fontAlgn="base" hangingPunct="0">
                <a:spcBef>
                  <a:spcPct val="20000"/>
                </a:spcBef>
                <a:spcAft>
                  <a:spcPct val="0"/>
                </a:spcAft>
                <a:buClr>
                  <a:srgbClr val="339933"/>
                </a:buClr>
                <a:buChar char="»"/>
                <a:defRPr sz="1600"/>
              </a:lvl8pPr>
              <a:lvl9pPr marL="3886200" indent="-228600" eaLnBrk="0" fontAlgn="base" hangingPunct="0">
                <a:spcBef>
                  <a:spcPct val="20000"/>
                </a:spcBef>
                <a:spcAft>
                  <a:spcPct val="0"/>
                </a:spcAft>
                <a:buClr>
                  <a:srgbClr val="339933"/>
                </a:buClr>
                <a:buChar char="»"/>
                <a:defRPr sz="1600"/>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050" b="1" i="0" u="none" strike="noStrike" kern="0" cap="none" spc="0" normalizeH="0" baseline="0" noProof="0" dirty="0" smtClean="0">
                  <a:ln>
                    <a:noFill/>
                  </a:ln>
                  <a:solidFill>
                    <a:srgbClr val="2D2D8A"/>
                  </a:solidFill>
                  <a:effectLst/>
                  <a:uLnTx/>
                  <a:uFillTx/>
                  <a:latin typeface="Calibri" panose="020F0502020204030204" pitchFamily="34" charset="0"/>
                  <a:cs typeface="Arial" charset="0"/>
                </a:rPr>
                <a:t>Etablerer effektive, tidstro  datatjenester </a:t>
              </a:r>
              <a:br>
                <a:rPr kumimoji="0" lang="da-DK" altLang="da-DK" sz="1050" b="1" i="0" u="none" strike="noStrike" kern="0" cap="none" spc="0" normalizeH="0" baseline="0" noProof="0" dirty="0" smtClean="0">
                  <a:ln>
                    <a:noFill/>
                  </a:ln>
                  <a:solidFill>
                    <a:srgbClr val="2D2D8A"/>
                  </a:solidFill>
                  <a:effectLst/>
                  <a:uLnTx/>
                  <a:uFillTx/>
                  <a:latin typeface="Calibri" panose="020F0502020204030204" pitchFamily="34" charset="0"/>
                  <a:cs typeface="Arial" charset="0"/>
                </a:rPr>
              </a:br>
              <a:r>
                <a:rPr kumimoji="0" lang="da-DK" altLang="da-DK" sz="1050" b="0" i="0" u="none" strike="noStrike" kern="0" cap="none" spc="0" normalizeH="0" baseline="0" noProof="0" dirty="0" smtClean="0">
                  <a:ln>
                    <a:noFill/>
                  </a:ln>
                  <a:solidFill>
                    <a:srgbClr val="2D2D8A"/>
                  </a:solidFill>
                  <a:effectLst/>
                  <a:uLnTx/>
                  <a:uFillTx/>
                  <a:latin typeface="Calibri" panose="020F0502020204030204" pitchFamily="34" charset="0"/>
                  <a:cs typeface="Arial" charset="0"/>
                </a:rPr>
                <a:t>til online og download</a:t>
              </a:r>
            </a:p>
          </p:txBody>
        </p:sp>
        <p:sp>
          <p:nvSpPr>
            <p:cNvPr id="64" name="Line 28"/>
            <p:cNvSpPr>
              <a:spLocks noChangeShapeType="1"/>
            </p:cNvSpPr>
            <p:nvPr/>
          </p:nvSpPr>
          <p:spPr bwMode="auto">
            <a:xfrm flipH="1" flipV="1">
              <a:off x="680" y="2568"/>
              <a:ext cx="2" cy="80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grpSp>
      <p:grpSp>
        <p:nvGrpSpPr>
          <p:cNvPr id="51" name="Group 29"/>
          <p:cNvGrpSpPr>
            <a:grpSpLocks/>
          </p:cNvGrpSpPr>
          <p:nvPr/>
        </p:nvGrpSpPr>
        <p:grpSpPr bwMode="auto">
          <a:xfrm>
            <a:off x="3887788" y="3102694"/>
            <a:ext cx="1603375" cy="1849438"/>
            <a:chOff x="226" y="2568"/>
            <a:chExt cx="920" cy="852"/>
          </a:xfrm>
        </p:grpSpPr>
        <p:sp>
          <p:nvSpPr>
            <p:cNvPr id="61" name="Text Box 30"/>
            <p:cNvSpPr txBox="1">
              <a:spLocks noChangeArrowheads="1"/>
            </p:cNvSpPr>
            <p:nvPr/>
          </p:nvSpPr>
          <p:spPr bwMode="auto">
            <a:xfrm>
              <a:off x="226" y="3154"/>
              <a:ext cx="920" cy="266"/>
            </a:xfrm>
            <a:prstGeom prst="rect">
              <a:avLst/>
            </a:prstGeom>
            <a:solidFill>
              <a:srgbClr val="FFFFFF"/>
            </a:solidFill>
            <a:ln w="9525">
              <a:noFill/>
              <a:miter lim="800000"/>
              <a:headEnd/>
              <a:tailEnd/>
            </a:ln>
            <a:effectLst/>
          </p:spPr>
          <p:txBody>
            <a:bodyPr>
              <a:spAutoFit/>
            </a:bodyPr>
            <a:lstStyle>
              <a:defPPr>
                <a:defRPr lang="da-DK"/>
              </a:defPPr>
              <a:lvl1pPr algn="ctr" eaLnBrk="1" hangingPunct="1">
                <a:buClrTx/>
                <a:buFontTx/>
                <a:buNone/>
                <a:defRPr sz="1000" b="1"/>
              </a:lvl1pPr>
              <a:lvl2pPr marL="742950" indent="-285750">
                <a:spcBef>
                  <a:spcPct val="20000"/>
                </a:spcBef>
                <a:buClr>
                  <a:srgbClr val="000066"/>
                </a:buClr>
                <a:buFont typeface="Arial" charset="0"/>
                <a:buChar char="–"/>
                <a:defRPr sz="2200"/>
              </a:lvl2pPr>
              <a:lvl3pPr marL="1143000" indent="-228600">
                <a:spcBef>
                  <a:spcPct val="20000"/>
                </a:spcBef>
                <a:buClr>
                  <a:srgbClr val="0033CC"/>
                </a:buClr>
                <a:buChar char="•"/>
              </a:lvl3pPr>
              <a:lvl4pPr marL="1600200" indent="-228600">
                <a:spcBef>
                  <a:spcPct val="20000"/>
                </a:spcBef>
                <a:buClr>
                  <a:srgbClr val="339933"/>
                </a:buClr>
                <a:buChar char="–"/>
                <a:defRPr sz="1600"/>
              </a:lvl4pPr>
              <a:lvl5pPr marL="2057400" indent="-228600">
                <a:spcBef>
                  <a:spcPct val="20000"/>
                </a:spcBef>
                <a:buClr>
                  <a:srgbClr val="339933"/>
                </a:buClr>
                <a:buChar char="»"/>
                <a:defRPr sz="1600"/>
              </a:lvl5pPr>
              <a:lvl6pPr marL="2514600" indent="-228600" eaLnBrk="0" fontAlgn="base" hangingPunct="0">
                <a:spcBef>
                  <a:spcPct val="20000"/>
                </a:spcBef>
                <a:spcAft>
                  <a:spcPct val="0"/>
                </a:spcAft>
                <a:buClr>
                  <a:srgbClr val="339933"/>
                </a:buClr>
                <a:buChar char="»"/>
                <a:defRPr sz="1600"/>
              </a:lvl6pPr>
              <a:lvl7pPr marL="2971800" indent="-228600" eaLnBrk="0" fontAlgn="base" hangingPunct="0">
                <a:spcBef>
                  <a:spcPct val="20000"/>
                </a:spcBef>
                <a:spcAft>
                  <a:spcPct val="0"/>
                </a:spcAft>
                <a:buClr>
                  <a:srgbClr val="339933"/>
                </a:buClr>
                <a:buChar char="»"/>
                <a:defRPr sz="1600"/>
              </a:lvl7pPr>
              <a:lvl8pPr marL="3429000" indent="-228600" eaLnBrk="0" fontAlgn="base" hangingPunct="0">
                <a:spcBef>
                  <a:spcPct val="20000"/>
                </a:spcBef>
                <a:spcAft>
                  <a:spcPct val="0"/>
                </a:spcAft>
                <a:buClr>
                  <a:srgbClr val="339933"/>
                </a:buClr>
                <a:buChar char="»"/>
                <a:defRPr sz="1600"/>
              </a:lvl8pPr>
              <a:lvl9pPr marL="3886200" indent="-228600" eaLnBrk="0" fontAlgn="base" hangingPunct="0">
                <a:spcBef>
                  <a:spcPct val="20000"/>
                </a:spcBef>
                <a:spcAft>
                  <a:spcPct val="0"/>
                </a:spcAft>
                <a:buClr>
                  <a:srgbClr val="339933"/>
                </a:buClr>
                <a:buChar char="»"/>
                <a:defRPr sz="1600"/>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050" b="1" i="0" u="none" strike="noStrike" kern="0" cap="none" spc="0" normalizeH="0" baseline="0" noProof="0" dirty="0" smtClean="0">
                  <a:ln>
                    <a:noFill/>
                  </a:ln>
                  <a:solidFill>
                    <a:srgbClr val="2D2D8A"/>
                  </a:solidFill>
                  <a:effectLst/>
                  <a:uLnTx/>
                  <a:uFillTx/>
                  <a:latin typeface="Calibri" panose="020F0502020204030204" pitchFamily="34" charset="0"/>
                  <a:cs typeface="Arial" charset="0"/>
                </a:rPr>
                <a:t>Adressebekendtgørelse ændringer i BBR-lov </a:t>
              </a:r>
              <a:r>
                <a:rPr kumimoji="0" lang="da-DK" altLang="da-DK" sz="1050" b="0" i="0" u="none" strike="noStrike" kern="0" cap="none" spc="0" normalizeH="0" baseline="0" noProof="0" dirty="0" smtClean="0">
                  <a:ln>
                    <a:noFill/>
                  </a:ln>
                  <a:solidFill>
                    <a:srgbClr val="2D2D8A"/>
                  </a:solidFill>
                  <a:effectLst/>
                  <a:uLnTx/>
                  <a:uFillTx/>
                  <a:latin typeface="Calibri" panose="020F0502020204030204" pitchFamily="34" charset="0"/>
                  <a:cs typeface="Arial" charset="0"/>
                </a:rPr>
                <a:t>og øvrig lovkoordinering</a:t>
              </a:r>
            </a:p>
          </p:txBody>
        </p:sp>
        <p:sp>
          <p:nvSpPr>
            <p:cNvPr id="62" name="Line 31"/>
            <p:cNvSpPr>
              <a:spLocks noChangeShapeType="1"/>
            </p:cNvSpPr>
            <p:nvPr/>
          </p:nvSpPr>
          <p:spPr bwMode="auto">
            <a:xfrm flipV="1">
              <a:off x="678" y="2568"/>
              <a:ext cx="2" cy="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grpSp>
      <p:grpSp>
        <p:nvGrpSpPr>
          <p:cNvPr id="52" name="Group 32"/>
          <p:cNvGrpSpPr>
            <a:grpSpLocks/>
          </p:cNvGrpSpPr>
          <p:nvPr/>
        </p:nvGrpSpPr>
        <p:grpSpPr bwMode="auto">
          <a:xfrm>
            <a:off x="4751388" y="4253632"/>
            <a:ext cx="1728787" cy="1477962"/>
            <a:chOff x="226" y="2568"/>
            <a:chExt cx="920" cy="1058"/>
          </a:xfrm>
        </p:grpSpPr>
        <p:sp>
          <p:nvSpPr>
            <p:cNvPr id="59" name="Text Box 33"/>
            <p:cNvSpPr txBox="1">
              <a:spLocks noChangeArrowheads="1"/>
            </p:cNvSpPr>
            <p:nvPr/>
          </p:nvSpPr>
          <p:spPr bwMode="auto">
            <a:xfrm>
              <a:off x="226" y="3229"/>
              <a:ext cx="920" cy="397"/>
            </a:xfrm>
            <a:prstGeom prst="rect">
              <a:avLst/>
            </a:prstGeom>
            <a:solidFill>
              <a:srgbClr val="FFFFFF"/>
            </a:solidFill>
            <a:ln w="9525">
              <a:noFill/>
              <a:miter lim="800000"/>
              <a:headEnd/>
              <a:tailEnd/>
            </a:ln>
            <a:effectLst/>
          </p:spPr>
          <p:txBody>
            <a:bodyPr>
              <a:spAutoFit/>
            </a:bodyP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000" b="1" i="0" u="none" strike="noStrike" kern="0" cap="none" spc="0" normalizeH="0" baseline="0" noProof="0" dirty="0" smtClean="0">
                  <a:ln>
                    <a:noFill/>
                  </a:ln>
                  <a:solidFill>
                    <a:srgbClr val="2D2D8A"/>
                  </a:solidFill>
                  <a:effectLst/>
                  <a:uLnTx/>
                  <a:uFillTx/>
                  <a:latin typeface="Calibri" panose="020F0502020204030204" pitchFamily="34" charset="0"/>
                  <a:cs typeface="Arial" panose="020B0604020202020204" pitchFamily="34" charset="0"/>
                </a:rPr>
                <a:t>Fastsættelse af adresser i områder, hvor der i dag er få eller ingen adresser</a:t>
              </a:r>
            </a:p>
          </p:txBody>
        </p:sp>
        <p:sp>
          <p:nvSpPr>
            <p:cNvPr id="60" name="Line 34"/>
            <p:cNvSpPr>
              <a:spLocks noChangeShapeType="1"/>
            </p:cNvSpPr>
            <p:nvPr/>
          </p:nvSpPr>
          <p:spPr bwMode="auto">
            <a:xfrm flipV="1">
              <a:off x="680" y="2568"/>
              <a:ext cx="0" cy="6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a-DK" sz="2400" b="0" i="0" u="none" strike="noStrike" kern="0" cap="none" spc="0" normalizeH="0" baseline="0" noProof="0">
                <a:ln>
                  <a:noFill/>
                </a:ln>
                <a:solidFill>
                  <a:srgbClr val="2D2D8A"/>
                </a:solidFill>
                <a:effectLst/>
                <a:uLnTx/>
                <a:uFillTx/>
                <a:latin typeface="Calibri" panose="020F0502020204030204" pitchFamily="34" charset="0"/>
                <a:cs typeface="Arial" panose="020B0604020202020204" pitchFamily="34" charset="0"/>
              </a:endParaRPr>
            </a:p>
          </p:txBody>
        </p:sp>
      </p:grpSp>
      <p:grpSp>
        <p:nvGrpSpPr>
          <p:cNvPr id="53" name="Group 35"/>
          <p:cNvGrpSpPr>
            <a:grpSpLocks/>
          </p:cNvGrpSpPr>
          <p:nvPr/>
        </p:nvGrpSpPr>
        <p:grpSpPr bwMode="auto">
          <a:xfrm>
            <a:off x="5761038" y="3323357"/>
            <a:ext cx="1728787" cy="1471612"/>
            <a:chOff x="226" y="2568"/>
            <a:chExt cx="920" cy="1054"/>
          </a:xfrm>
        </p:grpSpPr>
        <p:sp>
          <p:nvSpPr>
            <p:cNvPr id="57" name="Text Box 36"/>
            <p:cNvSpPr txBox="1">
              <a:spLocks noChangeArrowheads="1"/>
            </p:cNvSpPr>
            <p:nvPr/>
          </p:nvSpPr>
          <p:spPr bwMode="auto">
            <a:xfrm>
              <a:off x="226" y="3229"/>
              <a:ext cx="92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0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Sikrer at folkeregistreringen i CPR sker på autoritative adresser </a:t>
              </a:r>
            </a:p>
          </p:txBody>
        </p:sp>
        <p:sp>
          <p:nvSpPr>
            <p:cNvPr id="58" name="Line 37"/>
            <p:cNvSpPr>
              <a:spLocks noChangeShapeType="1"/>
            </p:cNvSpPr>
            <p:nvPr/>
          </p:nvSpPr>
          <p:spPr bwMode="auto">
            <a:xfrm flipV="1">
              <a:off x="680" y="2568"/>
              <a:ext cx="0" cy="6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grpSp>
      <p:grpSp>
        <p:nvGrpSpPr>
          <p:cNvPr id="54" name="Group 38"/>
          <p:cNvGrpSpPr>
            <a:grpSpLocks/>
          </p:cNvGrpSpPr>
          <p:nvPr/>
        </p:nvGrpSpPr>
        <p:grpSpPr bwMode="auto">
          <a:xfrm>
            <a:off x="7019925" y="4282207"/>
            <a:ext cx="1728788" cy="1149350"/>
            <a:chOff x="226" y="2568"/>
            <a:chExt cx="920" cy="1267"/>
          </a:xfrm>
        </p:grpSpPr>
        <p:sp>
          <p:nvSpPr>
            <p:cNvPr id="55" name="Text Box 39"/>
            <p:cNvSpPr txBox="1">
              <a:spLocks noChangeArrowheads="1"/>
            </p:cNvSpPr>
            <p:nvPr/>
          </p:nvSpPr>
          <p:spPr bwMode="auto">
            <a:xfrm>
              <a:off x="226" y="3230"/>
              <a:ext cx="920" cy="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a-DK" altLang="da-DK" sz="10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t>Sikrer at virksomheds-registreringen i CVR sker på autoritative adresser </a:t>
              </a:r>
            </a:p>
          </p:txBody>
        </p:sp>
        <p:sp>
          <p:nvSpPr>
            <p:cNvPr id="56" name="Line 40"/>
            <p:cNvSpPr>
              <a:spLocks noChangeShapeType="1"/>
            </p:cNvSpPr>
            <p:nvPr/>
          </p:nvSpPr>
          <p:spPr bwMode="auto">
            <a:xfrm flipV="1">
              <a:off x="680" y="2568"/>
              <a:ext cx="0" cy="6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9390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a-DK" dirty="0" smtClean="0"/>
              <a:t>Adgang til data</a:t>
            </a:r>
            <a:endParaRPr lang="en-US" dirty="0"/>
          </a:p>
        </p:txBody>
      </p:sp>
      <p:sp>
        <p:nvSpPr>
          <p:cNvPr id="4" name="Undertitel 3"/>
          <p:cNvSpPr>
            <a:spLocks noGrp="1"/>
          </p:cNvSpPr>
          <p:nvPr>
            <p:ph type="subTitle" idx="1"/>
          </p:nvPr>
        </p:nvSpPr>
        <p:spPr/>
        <p:txBody>
          <a:bodyPr/>
          <a:lstStyle/>
          <a:p>
            <a:r>
              <a:rPr lang="da-DK" dirty="0" smtClean="0"/>
              <a:t>- inden Datafordeleren er i drift</a:t>
            </a:r>
            <a:endParaRPr lang="en-US" dirty="0"/>
          </a:p>
        </p:txBody>
      </p:sp>
    </p:spTree>
    <p:extLst>
      <p:ext uri="{BB962C8B-B14F-4D97-AF65-F5344CB8AC3E}">
        <p14:creationId xmlns:p14="http://schemas.microsoft.com/office/powerpoint/2010/main" val="215489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442218" y="3717032"/>
            <a:ext cx="3553520" cy="2662267"/>
          </a:xfrm>
          <a:prstGeom prst="rect">
            <a:avLst/>
          </a:prstGeom>
          <a:noFill/>
        </p:spPr>
        <p:txBody>
          <a:bodyPr wrap="square">
            <a:spAutoFit/>
          </a:bodyPr>
          <a:lstStyle/>
          <a:p>
            <a:pPr>
              <a:spcAft>
                <a:spcPts val="600"/>
              </a:spcAft>
              <a:defRPr/>
            </a:pPr>
            <a:r>
              <a:rPr lang="da-DK" sz="1600" dirty="0" smtClean="0">
                <a:solidFill>
                  <a:schemeClr val="accent2"/>
                </a:solidFill>
                <a:latin typeface="+mj-lt"/>
              </a:rPr>
              <a:t>Indtil Datafordeleren er </a:t>
            </a:r>
            <a:br>
              <a:rPr lang="da-DK" sz="1600" dirty="0" smtClean="0">
                <a:solidFill>
                  <a:schemeClr val="accent2"/>
                </a:solidFill>
                <a:latin typeface="+mj-lt"/>
              </a:rPr>
            </a:br>
            <a:r>
              <a:rPr lang="da-DK" sz="1600" dirty="0" smtClean="0">
                <a:solidFill>
                  <a:schemeClr val="accent2"/>
                </a:solidFill>
                <a:latin typeface="+mj-lt"/>
              </a:rPr>
              <a:t>etableret publiceres data via  </a:t>
            </a:r>
            <a:br>
              <a:rPr lang="da-DK" sz="1600" dirty="0" smtClean="0">
                <a:solidFill>
                  <a:schemeClr val="accent2"/>
                </a:solidFill>
                <a:latin typeface="+mj-lt"/>
              </a:rPr>
            </a:br>
            <a:r>
              <a:rPr lang="da-DK" sz="1600" dirty="0" smtClean="0">
                <a:solidFill>
                  <a:schemeClr val="accent2"/>
                </a:solidFill>
                <a:latin typeface="+mj-lt"/>
              </a:rPr>
              <a:t>”AWS-Suiten” </a:t>
            </a:r>
            <a:r>
              <a:rPr lang="da-DK" sz="1600" dirty="0">
                <a:solidFill>
                  <a:schemeClr val="accent2"/>
                </a:solidFill>
                <a:latin typeface="+mj-lt"/>
              </a:rPr>
              <a:t>(</a:t>
            </a:r>
            <a:r>
              <a:rPr lang="da-DK" sz="1600" dirty="0" smtClean="0">
                <a:solidFill>
                  <a:schemeClr val="accent2"/>
                </a:solidFill>
                <a:latin typeface="+mj-lt"/>
              </a:rPr>
              <a:t>maj 2014)</a:t>
            </a:r>
          </a:p>
          <a:p>
            <a:pPr marL="285750" indent="-285750">
              <a:spcAft>
                <a:spcPts val="600"/>
              </a:spcAft>
              <a:buFont typeface="Arial" panose="020B0604020202020204" pitchFamily="34" charset="0"/>
              <a:buChar char="•"/>
              <a:defRPr/>
            </a:pPr>
            <a:r>
              <a:rPr lang="da-DK" sz="1600" dirty="0" smtClean="0">
                <a:solidFill>
                  <a:schemeClr val="accent2"/>
                </a:solidFill>
                <a:latin typeface="+mj-lt"/>
              </a:rPr>
              <a:t>Adressedata opdateres løbende: </a:t>
            </a:r>
            <a:r>
              <a:rPr lang="da-DK" sz="1600" u="sng" dirty="0" smtClean="0">
                <a:solidFill>
                  <a:schemeClr val="accent2"/>
                </a:solidFill>
                <a:latin typeface="+mj-lt"/>
              </a:rPr>
              <a:t>http://</a:t>
            </a:r>
            <a:r>
              <a:rPr lang="da-DK" sz="1600" u="sng" dirty="0" smtClean="0">
                <a:solidFill>
                  <a:schemeClr val="accent2"/>
                </a:solidFill>
                <a:latin typeface="+mj-lt"/>
                <a:hlinkClick r:id="rId3"/>
              </a:rPr>
              <a:t>aws.dk</a:t>
            </a:r>
            <a:r>
              <a:rPr lang="da-DK" sz="1600" dirty="0" smtClean="0">
                <a:solidFill>
                  <a:schemeClr val="accent2"/>
                </a:solidFill>
                <a:latin typeface="+mj-lt"/>
              </a:rPr>
              <a:t> </a:t>
            </a:r>
          </a:p>
          <a:p>
            <a:pPr marL="285750" indent="-285750">
              <a:spcAft>
                <a:spcPts val="600"/>
              </a:spcAft>
              <a:buFont typeface="Arial" panose="020B0604020202020204" pitchFamily="34" charset="0"/>
              <a:buChar char="•"/>
              <a:defRPr/>
            </a:pPr>
            <a:r>
              <a:rPr lang="da-DK" sz="1600" dirty="0" smtClean="0">
                <a:solidFill>
                  <a:schemeClr val="accent2"/>
                </a:solidFill>
                <a:latin typeface="+mj-lt"/>
              </a:rPr>
              <a:t>Kritik, ideer og spørgsmål: </a:t>
            </a:r>
            <a:r>
              <a:rPr lang="da-DK" sz="1200" u="sng" dirty="0">
                <a:solidFill>
                  <a:schemeClr val="accent2"/>
                </a:solidFill>
                <a:latin typeface="+mj-lt"/>
                <a:hlinkClick r:id="rId4"/>
              </a:rPr>
              <a:t>http://digitaliser.dk/group/334445</a:t>
            </a:r>
            <a:endParaRPr lang="da-DK" sz="1600" dirty="0" smtClean="0">
              <a:solidFill>
                <a:schemeClr val="accent2"/>
              </a:solidFill>
              <a:latin typeface="+mj-lt"/>
            </a:endParaRPr>
          </a:p>
          <a:p>
            <a:pPr marL="285750" indent="-285750">
              <a:spcAft>
                <a:spcPts val="600"/>
              </a:spcAft>
              <a:buFont typeface="Arial" panose="020B0604020202020204" pitchFamily="34" charset="0"/>
              <a:buChar char="•"/>
              <a:defRPr/>
            </a:pPr>
            <a:r>
              <a:rPr lang="da-DK" sz="1600" dirty="0" smtClean="0">
                <a:solidFill>
                  <a:schemeClr val="accent2"/>
                </a:solidFill>
                <a:latin typeface="+mj-lt"/>
              </a:rPr>
              <a:t>Info om drift og udvikling </a:t>
            </a:r>
            <a:br>
              <a:rPr lang="da-DK" sz="1600" dirty="0" smtClean="0">
                <a:solidFill>
                  <a:schemeClr val="accent2"/>
                </a:solidFill>
                <a:latin typeface="+mj-lt"/>
              </a:rPr>
            </a:br>
            <a:r>
              <a:rPr lang="da-DK" sz="1600" dirty="0" smtClean="0">
                <a:solidFill>
                  <a:schemeClr val="accent2"/>
                </a:solidFill>
                <a:latin typeface="+mj-lt"/>
              </a:rPr>
              <a:t>på </a:t>
            </a:r>
            <a:r>
              <a:rPr lang="da-DK" sz="1600" dirty="0" err="1" smtClean="0">
                <a:solidFill>
                  <a:schemeClr val="accent2"/>
                </a:solidFill>
                <a:latin typeface="+mj-lt"/>
              </a:rPr>
              <a:t>Twitter</a:t>
            </a:r>
            <a:r>
              <a:rPr lang="da-DK" sz="1600" dirty="0" smtClean="0">
                <a:solidFill>
                  <a:schemeClr val="accent2"/>
                </a:solidFill>
                <a:latin typeface="+mj-lt"/>
              </a:rPr>
              <a:t> @</a:t>
            </a:r>
            <a:r>
              <a:rPr lang="da-DK" sz="1600" dirty="0" err="1" smtClean="0">
                <a:solidFill>
                  <a:schemeClr val="accent2"/>
                </a:solidFill>
                <a:latin typeface="+mj-lt"/>
              </a:rPr>
              <a:t>AWS_Suite</a:t>
            </a:r>
            <a:r>
              <a:rPr lang="da-DK" sz="1600" dirty="0" smtClean="0">
                <a:solidFill>
                  <a:schemeClr val="accent2"/>
                </a:solidFill>
                <a:latin typeface="+mj-lt"/>
              </a:rPr>
              <a:t/>
            </a:r>
            <a:br>
              <a:rPr lang="da-DK" sz="1600" dirty="0" smtClean="0">
                <a:solidFill>
                  <a:schemeClr val="accent2"/>
                </a:solidFill>
                <a:latin typeface="+mj-lt"/>
              </a:rPr>
            </a:br>
            <a:r>
              <a:rPr lang="da-DK" sz="1200" u="sng" dirty="0">
                <a:solidFill>
                  <a:schemeClr val="accent2"/>
                </a:solidFill>
                <a:latin typeface="+mj-lt"/>
                <a:hlinkClick r:id="rId5"/>
              </a:rPr>
              <a:t>https://twitter.com/AWS_Suiten</a:t>
            </a:r>
            <a:endParaRPr lang="da-DK" sz="1200" u="sng" dirty="0">
              <a:solidFill>
                <a:schemeClr val="accent2"/>
              </a:solidFill>
              <a:latin typeface="+mj-lt"/>
            </a:endParaRPr>
          </a:p>
        </p:txBody>
      </p:sp>
      <p:pic>
        <p:nvPicPr>
          <p:cNvPr id="4" name="Billede 3"/>
          <p:cNvPicPr>
            <a:picLocks noChangeAspect="1"/>
          </p:cNvPicPr>
          <p:nvPr/>
        </p:nvPicPr>
        <p:blipFill>
          <a:blip r:embed="rId6"/>
          <a:stretch>
            <a:fillRect/>
          </a:stretch>
        </p:blipFill>
        <p:spPr>
          <a:xfrm>
            <a:off x="3131840" y="116632"/>
            <a:ext cx="4547046" cy="3942312"/>
          </a:xfrm>
          <a:prstGeom prst="rect">
            <a:avLst/>
          </a:prstGeom>
          <a:ln>
            <a:solidFill>
              <a:schemeClr val="bg2"/>
            </a:solidFill>
          </a:ln>
          <a:effectLst>
            <a:outerShdw blurRad="50800" dist="38100" dir="2700000" algn="tl" rotWithShape="0">
              <a:prstClr val="black">
                <a:alpha val="40000"/>
              </a:prstClr>
            </a:outerShdw>
          </a:effectLst>
        </p:spPr>
      </p:pic>
      <p:pic>
        <p:nvPicPr>
          <p:cNvPr id="5" name="Billede 4"/>
          <p:cNvPicPr>
            <a:picLocks noChangeAspect="1"/>
          </p:cNvPicPr>
          <p:nvPr/>
        </p:nvPicPr>
        <p:blipFill>
          <a:blip r:embed="rId7"/>
          <a:stretch>
            <a:fillRect/>
          </a:stretch>
        </p:blipFill>
        <p:spPr>
          <a:xfrm>
            <a:off x="3851920" y="3429000"/>
            <a:ext cx="4727575" cy="2898775"/>
          </a:xfrm>
          <a:prstGeom prst="rect">
            <a:avLst/>
          </a:prstGeom>
          <a:ln>
            <a:solidFill>
              <a:schemeClr val="bg2"/>
            </a:solidFill>
          </a:ln>
          <a:effectLst>
            <a:outerShdw blurRad="50800" dist="38100" dir="2700000" algn="tl" rotWithShape="0">
              <a:prstClr val="black">
                <a:alpha val="40000"/>
              </a:prstClr>
            </a:outerShdw>
          </a:effectLst>
        </p:spPr>
      </p:pic>
      <p:sp>
        <p:nvSpPr>
          <p:cNvPr id="6" name="Titel 5"/>
          <p:cNvSpPr>
            <a:spLocks noGrp="1"/>
          </p:cNvSpPr>
          <p:nvPr>
            <p:ph type="title"/>
          </p:nvPr>
        </p:nvSpPr>
        <p:spPr/>
        <p:txBody>
          <a:bodyPr/>
          <a:lstStyle/>
          <a:p>
            <a:r>
              <a:rPr lang="da-DK" dirty="0" smtClean="0"/>
              <a:t>Adresser</a:t>
            </a:r>
            <a:endParaRPr lang="en-US" dirty="0"/>
          </a:p>
        </p:txBody>
      </p:sp>
    </p:spTree>
    <p:extLst>
      <p:ext uri="{BB962C8B-B14F-4D97-AF65-F5344CB8AC3E}">
        <p14:creationId xmlns:p14="http://schemas.microsoft.com/office/powerpoint/2010/main" val="401304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DAGI og stednavne</a:t>
            </a:r>
            <a:endParaRPr lang="en-US" dirty="0"/>
          </a:p>
        </p:txBody>
      </p:sp>
      <p:pic>
        <p:nvPicPr>
          <p:cNvPr id="3" name="Billede 2"/>
          <p:cNvPicPr>
            <a:picLocks noChangeAspect="1"/>
          </p:cNvPicPr>
          <p:nvPr/>
        </p:nvPicPr>
        <p:blipFill>
          <a:blip r:embed="rId3"/>
          <a:stretch>
            <a:fillRect/>
          </a:stretch>
        </p:blipFill>
        <p:spPr>
          <a:xfrm>
            <a:off x="461764" y="1359125"/>
            <a:ext cx="5838428" cy="3648391"/>
          </a:xfrm>
          <a:prstGeom prst="rect">
            <a:avLst/>
          </a:prstGeom>
        </p:spPr>
      </p:pic>
      <p:pic>
        <p:nvPicPr>
          <p:cNvPr id="4" name="Billede 3"/>
          <p:cNvPicPr>
            <a:picLocks noChangeAspect="1"/>
          </p:cNvPicPr>
          <p:nvPr/>
        </p:nvPicPr>
        <p:blipFill>
          <a:blip r:embed="rId4"/>
          <a:stretch>
            <a:fillRect/>
          </a:stretch>
        </p:blipFill>
        <p:spPr>
          <a:xfrm>
            <a:off x="3328468" y="3068960"/>
            <a:ext cx="5708028" cy="3566904"/>
          </a:xfrm>
          <a:prstGeom prst="rect">
            <a:avLst/>
          </a:prstGeom>
        </p:spPr>
      </p:pic>
      <p:sp>
        <p:nvSpPr>
          <p:cNvPr id="5" name="Tekstfelt 4"/>
          <p:cNvSpPr txBox="1"/>
          <p:nvPr/>
        </p:nvSpPr>
        <p:spPr>
          <a:xfrm>
            <a:off x="457200" y="5157192"/>
            <a:ext cx="3841750" cy="954107"/>
          </a:xfrm>
          <a:prstGeom prst="rect">
            <a:avLst/>
          </a:prstGeom>
          <a:noFill/>
        </p:spPr>
        <p:txBody>
          <a:bodyPr>
            <a:spAutoFit/>
          </a:bodyPr>
          <a:lstStyle/>
          <a:p>
            <a:pPr>
              <a:spcAft>
                <a:spcPts val="600"/>
              </a:spcAft>
              <a:defRPr/>
            </a:pPr>
            <a:r>
              <a:rPr lang="da-DK" sz="1400" dirty="0" smtClean="0">
                <a:solidFill>
                  <a:schemeClr val="accent2"/>
                </a:solidFill>
                <a:latin typeface="+mj-lt"/>
              </a:rPr>
              <a:t>Indtil datafordeleren er etableret</a:t>
            </a:r>
            <a:br>
              <a:rPr lang="da-DK" sz="1400" dirty="0" smtClean="0">
                <a:solidFill>
                  <a:schemeClr val="accent2"/>
                </a:solidFill>
                <a:latin typeface="+mj-lt"/>
              </a:rPr>
            </a:br>
            <a:r>
              <a:rPr lang="da-DK" sz="1400" dirty="0" smtClean="0">
                <a:solidFill>
                  <a:schemeClr val="accent2"/>
                </a:solidFill>
                <a:latin typeface="+mj-lt"/>
              </a:rPr>
              <a:t>publiceres DAGI og stednavne </a:t>
            </a:r>
            <a:br>
              <a:rPr lang="da-DK" sz="1400" dirty="0" smtClean="0">
                <a:solidFill>
                  <a:schemeClr val="accent2"/>
                </a:solidFill>
                <a:latin typeface="+mj-lt"/>
              </a:rPr>
            </a:br>
            <a:r>
              <a:rPr lang="da-DK" sz="1400" dirty="0" smtClean="0">
                <a:solidFill>
                  <a:schemeClr val="accent2"/>
                </a:solidFill>
                <a:latin typeface="+mj-lt"/>
              </a:rPr>
              <a:t>som frie data på </a:t>
            </a:r>
            <a:br>
              <a:rPr lang="da-DK" sz="1400" dirty="0" smtClean="0">
                <a:solidFill>
                  <a:schemeClr val="accent2"/>
                </a:solidFill>
                <a:latin typeface="+mj-lt"/>
              </a:rPr>
            </a:br>
            <a:r>
              <a:rPr lang="da-DK" sz="1400" dirty="0" smtClean="0">
                <a:solidFill>
                  <a:schemeClr val="accent2"/>
                </a:solidFill>
                <a:latin typeface="+mj-lt"/>
                <a:hlinkClick r:id="rId5"/>
              </a:rPr>
              <a:t>http:/kortforsyningen.dk</a:t>
            </a:r>
            <a:endParaRPr lang="da-DK" sz="1100" u="sng" dirty="0">
              <a:solidFill>
                <a:schemeClr val="accent2"/>
              </a:solidFill>
              <a:latin typeface="+mj-lt"/>
            </a:endParaRPr>
          </a:p>
        </p:txBody>
      </p:sp>
    </p:spTree>
    <p:extLst>
      <p:ext uri="{BB962C8B-B14F-4D97-AF65-F5344CB8AC3E}">
        <p14:creationId xmlns:p14="http://schemas.microsoft.com/office/powerpoint/2010/main" val="147844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grunddata?</a:t>
            </a:r>
            <a:endParaRPr lang="da-DK"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2397" y="1927373"/>
            <a:ext cx="50438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felt 7"/>
          <p:cNvSpPr txBox="1"/>
          <p:nvPr/>
        </p:nvSpPr>
        <p:spPr>
          <a:xfrm>
            <a:off x="572441" y="1340768"/>
            <a:ext cx="5402633" cy="400110"/>
          </a:xfrm>
          <a:prstGeom prst="rect">
            <a:avLst/>
          </a:prstGeom>
          <a:noFill/>
        </p:spPr>
        <p:txBody>
          <a:bodyPr wrap="none" rtlCol="0">
            <a:spAutoFit/>
          </a:bodyPr>
          <a:lstStyle/>
          <a:p>
            <a:r>
              <a:rPr lang="da-DK" sz="2000" dirty="0" smtClean="0">
                <a:latin typeface="+mj-lt"/>
              </a:rPr>
              <a:t>- Den offentlige sektors grunddata er data om:</a:t>
            </a:r>
            <a:endParaRPr lang="en-US" sz="2000" dirty="0">
              <a:latin typeface="+mj-lt"/>
            </a:endParaRPr>
          </a:p>
        </p:txBody>
      </p:sp>
    </p:spTree>
    <p:extLst>
      <p:ext uri="{BB962C8B-B14F-4D97-AF65-F5344CB8AC3E}">
        <p14:creationId xmlns:p14="http://schemas.microsoft.com/office/powerpoint/2010/main" val="25724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a-DK" dirty="0" smtClean="0"/>
              <a:t>Supplerende adresser</a:t>
            </a:r>
            <a:endParaRPr lang="en-US" dirty="0"/>
          </a:p>
        </p:txBody>
      </p:sp>
      <p:sp>
        <p:nvSpPr>
          <p:cNvPr id="4" name="Undertitel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299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Der mangler adresser i</a:t>
            </a:r>
            <a:endParaRPr lang="en-US" dirty="0"/>
          </a:p>
        </p:txBody>
      </p:sp>
      <p:sp>
        <p:nvSpPr>
          <p:cNvPr id="3" name="Pladsholder til indhold 2"/>
          <p:cNvSpPr>
            <a:spLocks noGrp="1"/>
          </p:cNvSpPr>
          <p:nvPr>
            <p:ph idx="1"/>
          </p:nvPr>
        </p:nvSpPr>
        <p:spPr>
          <a:xfrm>
            <a:off x="827584" y="1600200"/>
            <a:ext cx="7859216" cy="4525963"/>
          </a:xfrm>
        </p:spPr>
        <p:txBody>
          <a:bodyPr>
            <a:normAutofit/>
          </a:bodyPr>
          <a:lstStyle/>
          <a:p>
            <a:r>
              <a:rPr lang="da-DK" altLang="da-DK" sz="2400" dirty="0">
                <a:latin typeface="+mj-lt"/>
              </a:rPr>
              <a:t>Kolonihaver, </a:t>
            </a:r>
          </a:p>
          <a:p>
            <a:r>
              <a:rPr lang="da-DK" altLang="da-DK" sz="2400" dirty="0">
                <a:latin typeface="+mj-lt"/>
              </a:rPr>
              <a:t>Feriecentre m.v., </a:t>
            </a:r>
          </a:p>
          <a:p>
            <a:r>
              <a:rPr lang="da-DK" altLang="da-DK" sz="2400" dirty="0">
                <a:latin typeface="+mj-lt"/>
              </a:rPr>
              <a:t>Erhvervsejendomme med mere end en virksomhed, </a:t>
            </a:r>
          </a:p>
          <a:p>
            <a:r>
              <a:rPr lang="da-DK" altLang="da-DK" sz="2400" dirty="0">
                <a:latin typeface="+mj-lt"/>
              </a:rPr>
              <a:t>Butikscentre, </a:t>
            </a:r>
          </a:p>
          <a:p>
            <a:r>
              <a:rPr lang="da-DK" altLang="da-DK" sz="2400" dirty="0">
                <a:latin typeface="+mj-lt"/>
              </a:rPr>
              <a:t>Hospitaler, sygehuse og universiteter, </a:t>
            </a:r>
          </a:p>
          <a:p>
            <a:r>
              <a:rPr lang="da-DK" altLang="da-DK" sz="2400" dirty="0">
                <a:latin typeface="+mj-lt"/>
              </a:rPr>
              <a:t>Øvrige institutioner m.v., </a:t>
            </a:r>
          </a:p>
          <a:p>
            <a:r>
              <a:rPr lang="da-DK" altLang="da-DK" sz="2400" dirty="0">
                <a:latin typeface="+mj-lt"/>
              </a:rPr>
              <a:t>Havneområder, </a:t>
            </a:r>
          </a:p>
          <a:p>
            <a:r>
              <a:rPr lang="da-DK" altLang="da-DK" sz="2400" dirty="0">
                <a:latin typeface="+mj-lt"/>
              </a:rPr>
              <a:t>Tekniske anlæg samt </a:t>
            </a:r>
          </a:p>
          <a:p>
            <a:r>
              <a:rPr lang="da-DK" altLang="da-DK" sz="2400" dirty="0">
                <a:latin typeface="+mj-lt"/>
              </a:rPr>
              <a:t>Ubebyggede områder, interimistisk bebyggelse m.v.</a:t>
            </a:r>
            <a:endParaRPr lang="en-US" sz="2400" dirty="0">
              <a:latin typeface="+mj-lt"/>
            </a:endParaRPr>
          </a:p>
        </p:txBody>
      </p:sp>
    </p:spTree>
    <p:extLst>
      <p:ext uri="{BB962C8B-B14F-4D97-AF65-F5344CB8AC3E}">
        <p14:creationId xmlns:p14="http://schemas.microsoft.com/office/powerpoint/2010/main" val="354128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 y="26769"/>
            <a:ext cx="8496175" cy="681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20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Informationskampagne</a:t>
            </a:r>
            <a:endParaRPr lang="en-US" dirty="0"/>
          </a:p>
        </p:txBody>
      </p:sp>
      <p:grpSp>
        <p:nvGrpSpPr>
          <p:cNvPr id="3" name="Gruppe 5"/>
          <p:cNvGrpSpPr>
            <a:grpSpLocks/>
          </p:cNvGrpSpPr>
          <p:nvPr/>
        </p:nvGrpSpPr>
        <p:grpSpPr bwMode="auto">
          <a:xfrm>
            <a:off x="1547664" y="1412776"/>
            <a:ext cx="6048672" cy="5328592"/>
            <a:chOff x="2061635" y="1768475"/>
            <a:chExt cx="5113208" cy="4545247"/>
          </a:xfrm>
        </p:grpSpPr>
        <p:pic>
          <p:nvPicPr>
            <p:cNvPr id="4" name="Billede 7"/>
            <p:cNvPicPr>
              <a:picLocks noChangeAspect="1"/>
            </p:cNvPicPr>
            <p:nvPr/>
          </p:nvPicPr>
          <p:blipFill>
            <a:blip r:embed="rId3"/>
            <a:srcRect/>
            <a:stretch>
              <a:fillRect/>
            </a:stretch>
          </p:blipFill>
          <p:spPr bwMode="auto">
            <a:xfrm>
              <a:off x="2061635" y="1768475"/>
              <a:ext cx="5021135" cy="42896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felt 2"/>
            <p:cNvSpPr txBox="1">
              <a:spLocks noChangeArrowheads="1"/>
            </p:cNvSpPr>
            <p:nvPr/>
          </p:nvSpPr>
          <p:spPr bwMode="auto">
            <a:xfrm>
              <a:off x="3455876" y="6036723"/>
              <a:ext cx="37189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r"/>
              <a:r>
                <a:rPr lang="da-DK" sz="1200" i="1">
                  <a:solidFill>
                    <a:srgbClr val="002060"/>
                  </a:solidFill>
                </a:rPr>
                <a:t>Søsat af Carsten Hansen søndag den 4. maj kl. 18:30 i DR</a:t>
              </a:r>
            </a:p>
          </p:txBody>
        </p:sp>
      </p:grpSp>
    </p:spTree>
    <p:extLst>
      <p:ext uri="{BB962C8B-B14F-4D97-AF65-F5344CB8AC3E}">
        <p14:creationId xmlns:p14="http://schemas.microsoft.com/office/powerpoint/2010/main" val="2293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94025"/>
            <a:ext cx="4427538"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992" y="3538750"/>
            <a:ext cx="44164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led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8779" y="1089238"/>
            <a:ext cx="44958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felt 11">
            <a:hlinkClick r:id="rId6"/>
          </p:cNvPr>
          <p:cNvSpPr txBox="1">
            <a:spLocks noChangeArrowheads="1"/>
          </p:cNvSpPr>
          <p:nvPr/>
        </p:nvSpPr>
        <p:spPr bwMode="auto">
          <a:xfrm>
            <a:off x="5007458" y="6269250"/>
            <a:ext cx="3810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Char char="•"/>
              <a:defRPr sz="2400">
                <a:solidFill>
                  <a:schemeClr val="tx1"/>
                </a:solidFill>
                <a:latin typeface="Calibri" panose="020F0502020204030204" pitchFamily="34" charset="0"/>
              </a:defRPr>
            </a:lvl1pPr>
            <a:lvl2pPr marL="742950" indent="-285750">
              <a:spcBef>
                <a:spcPct val="20000"/>
              </a:spcBef>
              <a:buClr>
                <a:srgbClr val="000066"/>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33CC"/>
              </a:buClr>
              <a:buChar char="•"/>
              <a:defRPr>
                <a:solidFill>
                  <a:schemeClr val="tx1"/>
                </a:solidFill>
                <a:latin typeface="Calibri" panose="020F0502020204030204" pitchFamily="34" charset="0"/>
              </a:defRPr>
            </a:lvl3pPr>
            <a:lvl4pPr marL="1600200" indent="-228600">
              <a:spcBef>
                <a:spcPct val="20000"/>
              </a:spcBef>
              <a:buClr>
                <a:srgbClr val="339933"/>
              </a:buClr>
              <a:buChar char="–"/>
              <a:defRPr sz="1600">
                <a:solidFill>
                  <a:schemeClr val="tx1"/>
                </a:solidFill>
                <a:latin typeface="Calibri" panose="020F0502020204030204" pitchFamily="34" charset="0"/>
              </a:defRPr>
            </a:lvl4pPr>
            <a:lvl5pPr marL="2057400" indent="-22860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algn="r">
              <a:spcBef>
                <a:spcPct val="0"/>
              </a:spcBef>
              <a:buClrTx/>
              <a:buFontTx/>
              <a:buNone/>
            </a:pPr>
            <a:r>
              <a:rPr lang="en-US" altLang="da-DK" sz="1000" dirty="0"/>
              <a:t>Fra OBS-film I DR </a:t>
            </a:r>
            <a:r>
              <a:rPr lang="en-US" altLang="da-DK" sz="1000" dirty="0" err="1"/>
              <a:t>uge</a:t>
            </a:r>
            <a:r>
              <a:rPr lang="en-US" altLang="da-DK" sz="1000" dirty="0"/>
              <a:t> 20 </a:t>
            </a:r>
            <a:r>
              <a:rPr lang="en-US" altLang="da-DK" sz="1000" dirty="0" err="1"/>
              <a:t>og</a:t>
            </a:r>
            <a:r>
              <a:rPr lang="en-US" altLang="da-DK" sz="1000" dirty="0"/>
              <a:t> </a:t>
            </a:r>
            <a:r>
              <a:rPr lang="en-US" altLang="da-DK" sz="1000" dirty="0" err="1" smtClean="0"/>
              <a:t>frem</a:t>
            </a:r>
            <a:r>
              <a:rPr lang="en-US" altLang="da-DK" sz="1000" dirty="0" smtClean="0"/>
              <a:t> - Se den </a:t>
            </a:r>
            <a:r>
              <a:rPr lang="en-US" altLang="da-DK" sz="1000" dirty="0" err="1" smtClean="0"/>
              <a:t>på</a:t>
            </a:r>
            <a:r>
              <a:rPr lang="en-US" altLang="da-DK" sz="1000" dirty="0" smtClean="0"/>
              <a:t> </a:t>
            </a:r>
            <a:r>
              <a:rPr lang="en-US" altLang="da-DK" sz="1000" dirty="0" err="1" smtClean="0"/>
              <a:t>Youtube</a:t>
            </a:r>
            <a:r>
              <a:rPr lang="en-US" altLang="da-DK" sz="1000" dirty="0"/>
              <a:t>: </a:t>
            </a:r>
            <a:r>
              <a:rPr lang="en-US" altLang="da-DK" sz="1000" dirty="0" smtClean="0"/>
              <a:t/>
            </a:r>
            <a:br>
              <a:rPr lang="en-US" altLang="da-DK" sz="1000" dirty="0" smtClean="0"/>
            </a:br>
            <a:r>
              <a:rPr lang="en-US" altLang="da-DK" sz="1000" dirty="0" smtClean="0"/>
              <a:t>http</a:t>
            </a:r>
            <a:r>
              <a:rPr lang="en-US" altLang="da-DK" sz="1000" dirty="0"/>
              <a:t>://www.youtube.com/watch?v=iOtBG8O1nd4&amp;feature=youtu.be</a:t>
            </a:r>
            <a:endParaRPr lang="da-DK" altLang="da-DK" sz="1000" dirty="0"/>
          </a:p>
        </p:txBody>
      </p:sp>
      <p:pic>
        <p:nvPicPr>
          <p:cNvPr id="6" name="Billede 12">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71467" y="3508588"/>
            <a:ext cx="4767262" cy="27606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6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a-DK" dirty="0" smtClean="0"/>
              <a:t>Mere information</a:t>
            </a:r>
            <a:endParaRPr lang="en-US" dirty="0"/>
          </a:p>
        </p:txBody>
      </p:sp>
      <p:sp>
        <p:nvSpPr>
          <p:cNvPr id="6" name="Undertitel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523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Text Box 8">
            <a:hlinkClick r:id="rId2"/>
          </p:cNvPr>
          <p:cNvSpPr txBox="1">
            <a:spLocks noChangeArrowheads="1"/>
          </p:cNvSpPr>
          <p:nvPr/>
        </p:nvSpPr>
        <p:spPr bwMode="auto">
          <a:xfrm>
            <a:off x="323850" y="5769446"/>
            <a:ext cx="2293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i="1">
                <a:solidFill>
                  <a:schemeClr val="accent2"/>
                </a:solidFill>
              </a:rPr>
              <a:t>www.adresseprogrammet.dk</a:t>
            </a:r>
          </a:p>
        </p:txBody>
      </p:sp>
      <p:pic>
        <p:nvPicPr>
          <p:cNvPr id="123910" name="Picture 1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484784"/>
            <a:ext cx="4392613"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11">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2026121"/>
            <a:ext cx="4919662"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23528" y="274638"/>
            <a:ext cx="8229600" cy="1143000"/>
          </a:xfrm>
        </p:spPr>
        <p:txBody>
          <a:bodyPr>
            <a:normAutofit/>
          </a:bodyPr>
          <a:lstStyle/>
          <a:p>
            <a:r>
              <a:rPr lang="da-DK" dirty="0" smtClean="0"/>
              <a:t>Info om Adresseprogrammet</a:t>
            </a:r>
            <a:endParaRPr lang="en-US" dirty="0"/>
          </a:p>
        </p:txBody>
      </p:sp>
    </p:spTree>
    <p:extLst>
      <p:ext uri="{BB962C8B-B14F-4D97-AF65-F5344CB8AC3E}">
        <p14:creationId xmlns:p14="http://schemas.microsoft.com/office/powerpoint/2010/main" val="151685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17600"/>
            <a:ext cx="4752704" cy="59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395" y="260648"/>
            <a:ext cx="4727101" cy="591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13184" y="188343"/>
            <a:ext cx="4834880" cy="529257"/>
          </a:xfrm>
        </p:spPr>
        <p:txBody>
          <a:bodyPr>
            <a:normAutofit/>
          </a:bodyPr>
          <a:lstStyle/>
          <a:p>
            <a:r>
              <a:rPr lang="da-DK" sz="1800" b="1" dirty="0" smtClean="0"/>
              <a:t>Websted for Danmarks Adresser</a:t>
            </a:r>
            <a:endParaRPr lang="en-US" sz="1800" b="1" dirty="0"/>
          </a:p>
        </p:txBody>
      </p:sp>
    </p:spTree>
    <p:extLst>
      <p:ext uri="{BB962C8B-B14F-4D97-AF65-F5344CB8AC3E}">
        <p14:creationId xmlns:p14="http://schemas.microsoft.com/office/powerpoint/2010/main" val="132811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dissolve">
                                      <p:cBhvr>
                                        <p:cTn id="7" dur="500"/>
                                        <p:tgtEl>
                                          <p:spTgt spid="1372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7221"/>
                                        </p:tgtEl>
                                        <p:attrNameLst>
                                          <p:attrName>style.visibility</p:attrName>
                                        </p:attrNameLst>
                                      </p:cBhvr>
                                      <p:to>
                                        <p:strVal val="visible"/>
                                      </p:to>
                                    </p:set>
                                    <p:animEffect transition="in" filter="dissolve">
                                      <p:cBhvr>
                                        <p:cTn id="11"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2"/>
          <p:cNvSpPr>
            <a:spLocks noGrp="1" noChangeArrowheads="1"/>
          </p:cNvSpPr>
          <p:nvPr>
            <p:ph type="title" idx="4294967295"/>
          </p:nvPr>
        </p:nvSpPr>
        <p:spPr>
          <a:xfrm>
            <a:off x="457200" y="466725"/>
            <a:ext cx="8229600" cy="760413"/>
          </a:xfrm>
        </p:spPr>
        <p:txBody>
          <a:bodyPr anchor="t">
            <a:normAutofit fontScale="90000"/>
          </a:bodyPr>
          <a:lstStyle/>
          <a:p>
            <a:r>
              <a:rPr lang="da-DK" altLang="da-DK" dirty="0" smtClean="0"/>
              <a:t>Kontakt</a:t>
            </a:r>
          </a:p>
        </p:txBody>
      </p:sp>
      <p:sp>
        <p:nvSpPr>
          <p:cNvPr id="132101" name="Rectangle 3"/>
          <p:cNvSpPr>
            <a:spLocks noChangeArrowheads="1"/>
          </p:cNvSpPr>
          <p:nvPr/>
        </p:nvSpPr>
        <p:spPr bwMode="auto">
          <a:xfrm>
            <a:off x="855663" y="1238250"/>
            <a:ext cx="7893050" cy="535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a:lnSpc>
                <a:spcPct val="90000"/>
              </a:lnSpc>
              <a:spcBef>
                <a:spcPct val="40000"/>
              </a:spcBef>
              <a:buClr>
                <a:srgbClr val="000066"/>
              </a:buClr>
              <a:buFont typeface="Wingdings" pitchFamily="2" charset="2"/>
              <a:buNone/>
            </a:pPr>
            <a:r>
              <a:rPr lang="da-DK" altLang="da-DK" sz="1600" b="1" dirty="0" smtClean="0">
                <a:solidFill>
                  <a:srgbClr val="333333"/>
                </a:solidFill>
              </a:rPr>
              <a:t>Adresseprogrammet:</a:t>
            </a:r>
          </a:p>
          <a:p>
            <a:pPr>
              <a:lnSpc>
                <a:spcPct val="90000"/>
              </a:lnSpc>
              <a:spcBef>
                <a:spcPct val="40000"/>
              </a:spcBef>
              <a:buClr>
                <a:srgbClr val="000066"/>
              </a:buClr>
              <a:buFont typeface="Wingdings" pitchFamily="2" charset="2"/>
              <a:buChar char="q"/>
              <a:tabLst>
                <a:tab pos="1071563" algn="l"/>
                <a:tab pos="2157413" algn="l"/>
              </a:tabLst>
            </a:pPr>
            <a:r>
              <a:rPr lang="da-DK" altLang="da-DK" sz="1600" b="1" dirty="0" smtClean="0">
                <a:solidFill>
                  <a:srgbClr val="333333"/>
                </a:solidFill>
              </a:rPr>
              <a:t>  Morten </a:t>
            </a:r>
            <a:r>
              <a:rPr lang="da-DK" altLang="da-DK" sz="1600" b="1" dirty="0">
                <a:solidFill>
                  <a:srgbClr val="333333"/>
                </a:solidFill>
              </a:rPr>
              <a:t>Lind</a:t>
            </a:r>
            <a:r>
              <a:rPr lang="da-DK" altLang="da-DK" sz="1600" dirty="0">
                <a:solidFill>
                  <a:srgbClr val="333333"/>
                </a:solidFill>
              </a:rPr>
              <a:t>, Programleder, MBBL: </a:t>
            </a:r>
            <a:r>
              <a:rPr lang="da-DK" altLang="da-DK" sz="1600" dirty="0">
                <a:solidFill>
                  <a:srgbClr val="333333"/>
                </a:solidFill>
                <a:hlinkClick r:id="rId3"/>
              </a:rPr>
              <a:t>mli@mbbl.dk</a:t>
            </a:r>
            <a:endParaRPr lang="da-DK" altLang="da-DK" sz="1600" dirty="0">
              <a:solidFill>
                <a:srgbClr val="333333"/>
              </a:solidFill>
            </a:endParaRPr>
          </a:p>
          <a:p>
            <a:pPr>
              <a:lnSpc>
                <a:spcPct val="90000"/>
              </a:lnSpc>
              <a:spcBef>
                <a:spcPct val="40000"/>
              </a:spcBef>
              <a:buClr>
                <a:srgbClr val="000066"/>
              </a:buClr>
              <a:buFont typeface="Wingdings" pitchFamily="2" charset="2"/>
              <a:buChar char="q"/>
              <a:tabLst>
                <a:tab pos="1071563" algn="l"/>
                <a:tab pos="2157413" algn="l"/>
              </a:tabLst>
            </a:pPr>
            <a:r>
              <a:rPr lang="da-DK" altLang="da-DK" sz="1600" dirty="0">
                <a:solidFill>
                  <a:srgbClr val="333333"/>
                </a:solidFill>
              </a:rPr>
              <a:t>  </a:t>
            </a:r>
            <a:r>
              <a:rPr lang="da-DK" altLang="da-DK" sz="1600" b="1" dirty="0">
                <a:solidFill>
                  <a:srgbClr val="333333"/>
                </a:solidFill>
              </a:rPr>
              <a:t>Tanja Haagh Jensen</a:t>
            </a:r>
            <a:r>
              <a:rPr lang="da-DK" altLang="da-DK" sz="1600" dirty="0">
                <a:solidFill>
                  <a:srgbClr val="333333"/>
                </a:solidFill>
              </a:rPr>
              <a:t>, </a:t>
            </a:r>
            <a:r>
              <a:rPr lang="da-DK" altLang="da-DK" sz="1600" dirty="0" smtClean="0">
                <a:solidFill>
                  <a:srgbClr val="333333"/>
                </a:solidFill>
              </a:rPr>
              <a:t>Programkoordinator, </a:t>
            </a:r>
            <a:r>
              <a:rPr lang="da-DK" altLang="da-DK" sz="1600" dirty="0">
                <a:solidFill>
                  <a:srgbClr val="333333"/>
                </a:solidFill>
              </a:rPr>
              <a:t>MBBL: </a:t>
            </a:r>
            <a:r>
              <a:rPr lang="da-DK" altLang="da-DK" sz="1600" dirty="0">
                <a:solidFill>
                  <a:srgbClr val="333333"/>
                </a:solidFill>
                <a:hlinkClick r:id="rId4"/>
              </a:rPr>
              <a:t>thj@mbbl.dk</a:t>
            </a:r>
            <a:r>
              <a:rPr lang="da-DK" altLang="da-DK" sz="1600" dirty="0">
                <a:solidFill>
                  <a:srgbClr val="333333"/>
                </a:solidFill>
              </a:rPr>
              <a:t> </a:t>
            </a:r>
          </a:p>
          <a:p>
            <a:pPr>
              <a:lnSpc>
                <a:spcPct val="90000"/>
              </a:lnSpc>
              <a:spcBef>
                <a:spcPct val="40000"/>
              </a:spcBef>
              <a:buClr>
                <a:srgbClr val="000066"/>
              </a:buClr>
              <a:buFont typeface="Wingdings" pitchFamily="2" charset="2"/>
              <a:buChar char="q"/>
              <a:tabLst>
                <a:tab pos="1071563" algn="l"/>
                <a:tab pos="2157413" algn="l"/>
              </a:tabLst>
            </a:pPr>
            <a:r>
              <a:rPr lang="da-DK" altLang="da-DK" sz="1600" b="1" dirty="0" smtClean="0">
                <a:solidFill>
                  <a:srgbClr val="333333"/>
                </a:solidFill>
              </a:rPr>
              <a:t>  Rune Kristensen</a:t>
            </a:r>
            <a:r>
              <a:rPr lang="da-DK" altLang="da-DK" sz="1600" dirty="0" smtClean="0">
                <a:solidFill>
                  <a:srgbClr val="333333"/>
                </a:solidFill>
              </a:rPr>
              <a:t>, Projektleder Administrative inddelinger, GST</a:t>
            </a:r>
            <a:r>
              <a:rPr lang="da-DK" altLang="da-DK" sz="1600" b="1" dirty="0" smtClean="0">
                <a:solidFill>
                  <a:srgbClr val="333333"/>
                </a:solidFill>
              </a:rPr>
              <a:t>: </a:t>
            </a:r>
            <a:r>
              <a:rPr lang="da-DK" altLang="da-DK" sz="1600" b="1" dirty="0" smtClean="0">
                <a:solidFill>
                  <a:srgbClr val="333333"/>
                </a:solidFill>
                <a:hlinkClick r:id="rId5"/>
              </a:rPr>
              <a:t>rulk@gst.dk</a:t>
            </a:r>
            <a:endParaRPr lang="da-DK" altLang="da-DK" sz="1600" b="1" dirty="0" smtClean="0">
              <a:solidFill>
                <a:srgbClr val="333333"/>
              </a:solidFill>
            </a:endParaRPr>
          </a:p>
          <a:p>
            <a:pPr>
              <a:lnSpc>
                <a:spcPct val="90000"/>
              </a:lnSpc>
              <a:spcBef>
                <a:spcPct val="40000"/>
              </a:spcBef>
              <a:buClr>
                <a:srgbClr val="000066"/>
              </a:buClr>
              <a:buFont typeface="Wingdings" pitchFamily="2" charset="2"/>
              <a:buChar char="q"/>
              <a:tabLst>
                <a:tab pos="1071563" algn="l"/>
                <a:tab pos="2157413" algn="l"/>
              </a:tabLst>
            </a:pPr>
            <a:r>
              <a:rPr lang="da-DK" altLang="da-DK" sz="1600" b="1" dirty="0" smtClean="0">
                <a:solidFill>
                  <a:srgbClr val="333333"/>
                </a:solidFill>
              </a:rPr>
              <a:t>  Karen </a:t>
            </a:r>
            <a:r>
              <a:rPr lang="da-DK" altLang="da-DK" sz="1600" b="1" dirty="0">
                <a:solidFill>
                  <a:srgbClr val="333333"/>
                </a:solidFill>
              </a:rPr>
              <a:t>Skjelbo</a:t>
            </a:r>
            <a:r>
              <a:rPr lang="da-DK" altLang="da-DK" sz="1600" dirty="0">
                <a:solidFill>
                  <a:srgbClr val="333333"/>
                </a:solidFill>
              </a:rPr>
              <a:t>, Projektleder Adresseregister: </a:t>
            </a:r>
            <a:r>
              <a:rPr lang="da-DK" altLang="da-DK" sz="1600" dirty="0">
                <a:solidFill>
                  <a:srgbClr val="333333"/>
                </a:solidFill>
                <a:hlinkClick r:id="rId6"/>
              </a:rPr>
              <a:t>ksk@mbbl.dk</a:t>
            </a:r>
            <a:r>
              <a:rPr lang="da-DK" altLang="da-DK" sz="1600" dirty="0">
                <a:solidFill>
                  <a:srgbClr val="333333"/>
                </a:solidFill>
              </a:rPr>
              <a:t> </a:t>
            </a:r>
          </a:p>
          <a:p>
            <a:pPr>
              <a:lnSpc>
                <a:spcPct val="90000"/>
              </a:lnSpc>
              <a:spcBef>
                <a:spcPct val="40000"/>
              </a:spcBef>
              <a:buClr>
                <a:srgbClr val="000066"/>
              </a:buClr>
              <a:buFont typeface="Wingdings" pitchFamily="2" charset="2"/>
              <a:buChar char="q"/>
              <a:tabLst>
                <a:tab pos="1071563" algn="l"/>
                <a:tab pos="2157413" algn="l"/>
              </a:tabLst>
            </a:pPr>
            <a:r>
              <a:rPr lang="da-DK" altLang="da-DK" sz="1600" dirty="0">
                <a:solidFill>
                  <a:srgbClr val="333333"/>
                </a:solidFill>
              </a:rPr>
              <a:t>  </a:t>
            </a:r>
            <a:r>
              <a:rPr lang="da-DK" altLang="da-DK" sz="1600" b="1" dirty="0">
                <a:solidFill>
                  <a:srgbClr val="333333"/>
                </a:solidFill>
              </a:rPr>
              <a:t>Finn Jordal</a:t>
            </a:r>
            <a:r>
              <a:rPr lang="da-DK" altLang="da-DK" sz="1600" dirty="0">
                <a:solidFill>
                  <a:srgbClr val="333333"/>
                </a:solidFill>
              </a:rPr>
              <a:t>, Projektleder Adressetjenester, (aws.dk): </a:t>
            </a:r>
            <a:r>
              <a:rPr lang="da-DK" altLang="da-DK" sz="1600" dirty="0">
                <a:solidFill>
                  <a:srgbClr val="333333"/>
                </a:solidFill>
                <a:hlinkClick r:id="rId7"/>
              </a:rPr>
              <a:t>fij@mbbl.dk</a:t>
            </a:r>
            <a:r>
              <a:rPr lang="da-DK" altLang="da-DK" sz="1600" dirty="0">
                <a:solidFill>
                  <a:srgbClr val="333333"/>
                </a:solidFill>
              </a:rPr>
              <a:t>  </a:t>
            </a:r>
          </a:p>
          <a:p>
            <a:pPr>
              <a:lnSpc>
                <a:spcPct val="90000"/>
              </a:lnSpc>
              <a:spcBef>
                <a:spcPct val="40000"/>
              </a:spcBef>
              <a:buClr>
                <a:srgbClr val="000066"/>
              </a:buClr>
              <a:buFont typeface="Wingdings" pitchFamily="2" charset="2"/>
              <a:buChar char="q"/>
              <a:tabLst>
                <a:tab pos="1071563" algn="l"/>
                <a:tab pos="2157413" algn="l"/>
              </a:tabLst>
            </a:pPr>
            <a:r>
              <a:rPr lang="da-DK" altLang="da-DK" sz="1600" dirty="0">
                <a:solidFill>
                  <a:srgbClr val="333333"/>
                </a:solidFill>
              </a:rPr>
              <a:t>  </a:t>
            </a:r>
            <a:r>
              <a:rPr lang="da-DK" altLang="da-DK" sz="1600" b="1" dirty="0">
                <a:solidFill>
                  <a:srgbClr val="333333"/>
                </a:solidFill>
              </a:rPr>
              <a:t>Else Marie Ulvsgaard</a:t>
            </a:r>
            <a:r>
              <a:rPr lang="da-DK" altLang="da-DK" sz="1600" dirty="0">
                <a:solidFill>
                  <a:srgbClr val="333333"/>
                </a:solidFill>
              </a:rPr>
              <a:t>, Projektleder </a:t>
            </a:r>
            <a:r>
              <a:rPr lang="da-DK" altLang="da-DK" sz="1600" dirty="0" err="1">
                <a:solidFill>
                  <a:srgbClr val="333333"/>
                </a:solidFill>
              </a:rPr>
              <a:t>T</a:t>
            </a:r>
            <a:r>
              <a:rPr lang="da-DK" altLang="da-DK" sz="1600" dirty="0" err="1" smtClean="0">
                <a:solidFill>
                  <a:srgbClr val="333333"/>
                </a:solidFill>
              </a:rPr>
              <a:t>askforce</a:t>
            </a:r>
            <a:r>
              <a:rPr lang="da-DK" altLang="da-DK" sz="1600" dirty="0">
                <a:solidFill>
                  <a:srgbClr val="333333"/>
                </a:solidFill>
              </a:rPr>
              <a:t>, MBBL: </a:t>
            </a:r>
            <a:r>
              <a:rPr lang="da-DK" altLang="da-DK" sz="1600" dirty="0">
                <a:solidFill>
                  <a:srgbClr val="333333"/>
                </a:solidFill>
                <a:hlinkClick r:id="rId8"/>
              </a:rPr>
              <a:t>emu@mbbl.dk</a:t>
            </a:r>
            <a:r>
              <a:rPr lang="da-DK" altLang="da-DK" sz="1600" dirty="0">
                <a:solidFill>
                  <a:srgbClr val="333333"/>
                </a:solidFill>
              </a:rPr>
              <a:t> </a:t>
            </a:r>
            <a:endParaRPr lang="da-DK" altLang="da-DK" sz="1600" dirty="0" smtClean="0">
              <a:solidFill>
                <a:srgbClr val="333333"/>
              </a:solidFill>
            </a:endParaRPr>
          </a:p>
          <a:p>
            <a:pPr>
              <a:lnSpc>
                <a:spcPct val="90000"/>
              </a:lnSpc>
              <a:spcBef>
                <a:spcPct val="40000"/>
              </a:spcBef>
              <a:buClr>
                <a:srgbClr val="000066"/>
              </a:buClr>
              <a:buFont typeface="Wingdings" pitchFamily="2" charset="2"/>
              <a:buChar char="q"/>
              <a:tabLst>
                <a:tab pos="1071563" algn="l"/>
                <a:tab pos="2157413" algn="l"/>
              </a:tabLst>
            </a:pPr>
            <a:r>
              <a:rPr lang="da-DK" altLang="da-DK" sz="1600" b="1" dirty="0" smtClean="0">
                <a:solidFill>
                  <a:srgbClr val="333333"/>
                </a:solidFill>
              </a:rPr>
              <a:t>  Tine </a:t>
            </a:r>
            <a:r>
              <a:rPr lang="da-DK" altLang="da-DK" sz="1600" b="1" dirty="0">
                <a:solidFill>
                  <a:srgbClr val="333333"/>
                </a:solidFill>
              </a:rPr>
              <a:t>Garbers</a:t>
            </a:r>
            <a:r>
              <a:rPr lang="da-DK" altLang="da-DK" sz="1600" dirty="0">
                <a:solidFill>
                  <a:srgbClr val="333333"/>
                </a:solidFill>
              </a:rPr>
              <a:t>, KL, Kommunernes kontaktperson: </a:t>
            </a:r>
            <a:r>
              <a:rPr lang="da-DK" altLang="da-DK" sz="1600" dirty="0" smtClean="0">
                <a:solidFill>
                  <a:srgbClr val="333333"/>
                </a:solidFill>
                <a:hlinkClick r:id="rId9"/>
              </a:rPr>
              <a:t>tkg@kl.dk</a:t>
            </a:r>
            <a:endParaRPr lang="da-DK" altLang="da-DK" sz="1600" dirty="0" smtClean="0">
              <a:solidFill>
                <a:srgbClr val="333333"/>
              </a:solidFill>
            </a:endParaRPr>
          </a:p>
          <a:p>
            <a:pPr>
              <a:lnSpc>
                <a:spcPct val="90000"/>
              </a:lnSpc>
              <a:spcBef>
                <a:spcPct val="40000"/>
              </a:spcBef>
              <a:buClr>
                <a:srgbClr val="000066"/>
              </a:buClr>
              <a:buFont typeface="Wingdings" pitchFamily="2" charset="2"/>
              <a:buNone/>
              <a:tabLst>
                <a:tab pos="1071563" algn="l"/>
                <a:tab pos="2157413" algn="l"/>
              </a:tabLst>
            </a:pPr>
            <a:r>
              <a:rPr lang="da-DK" altLang="da-DK" sz="1600" dirty="0" smtClean="0">
                <a:solidFill>
                  <a:srgbClr val="333333"/>
                </a:solidFill>
              </a:rPr>
              <a:t>Delprogrammets websted: </a:t>
            </a:r>
            <a:r>
              <a:rPr lang="da-DK" altLang="da-DK" sz="1600" dirty="0" smtClean="0">
                <a:solidFill>
                  <a:srgbClr val="333333"/>
                </a:solidFill>
                <a:hlinkClick r:id="rId10"/>
              </a:rPr>
              <a:t>www.adresseprogrammet.dk</a:t>
            </a:r>
            <a:r>
              <a:rPr lang="da-DK" altLang="da-DK" sz="1600" dirty="0" smtClean="0">
                <a:solidFill>
                  <a:srgbClr val="333333"/>
                </a:solidFill>
              </a:rPr>
              <a:t> </a:t>
            </a:r>
          </a:p>
          <a:p>
            <a:pPr>
              <a:lnSpc>
                <a:spcPct val="90000"/>
              </a:lnSpc>
              <a:spcBef>
                <a:spcPct val="40000"/>
              </a:spcBef>
              <a:buClr>
                <a:srgbClr val="000066"/>
              </a:buClr>
              <a:buFont typeface="Wingdings" pitchFamily="2" charset="2"/>
              <a:buNone/>
              <a:tabLst>
                <a:tab pos="1071563" algn="l"/>
                <a:tab pos="2157413" algn="l"/>
              </a:tabLst>
            </a:pPr>
            <a:r>
              <a:rPr lang="da-DK" altLang="da-DK" sz="1600" dirty="0" smtClean="0">
                <a:solidFill>
                  <a:srgbClr val="333333"/>
                </a:solidFill>
              </a:rPr>
              <a:t>Danmarks Adresser websted: </a:t>
            </a:r>
            <a:r>
              <a:rPr lang="da-DK" altLang="da-DK" sz="1600" dirty="0" smtClean="0">
                <a:solidFill>
                  <a:srgbClr val="333333"/>
                </a:solidFill>
                <a:hlinkClick r:id="rId11"/>
              </a:rPr>
              <a:t>www.danmarksadresser.dk</a:t>
            </a:r>
            <a:r>
              <a:rPr lang="da-DK" altLang="da-DK" sz="1600" dirty="0" smtClean="0">
                <a:solidFill>
                  <a:srgbClr val="333333"/>
                </a:solidFill>
              </a:rPr>
              <a:t>  </a:t>
            </a:r>
          </a:p>
          <a:p>
            <a:pPr>
              <a:lnSpc>
                <a:spcPct val="90000"/>
              </a:lnSpc>
              <a:spcBef>
                <a:spcPct val="40000"/>
              </a:spcBef>
              <a:buClr>
                <a:srgbClr val="000066"/>
              </a:buClr>
              <a:buFont typeface="Wingdings" pitchFamily="2" charset="2"/>
              <a:buNone/>
              <a:tabLst>
                <a:tab pos="1071563" algn="l"/>
                <a:tab pos="2157413" algn="l"/>
              </a:tabLst>
            </a:pPr>
            <a:endParaRPr lang="da-DK" altLang="da-DK" sz="1600" b="1" dirty="0" smtClean="0">
              <a:solidFill>
                <a:srgbClr val="333333"/>
              </a:solidFill>
            </a:endParaRPr>
          </a:p>
          <a:p>
            <a:pPr>
              <a:lnSpc>
                <a:spcPct val="90000"/>
              </a:lnSpc>
              <a:spcBef>
                <a:spcPct val="40000"/>
              </a:spcBef>
              <a:buClr>
                <a:srgbClr val="000066"/>
              </a:buClr>
              <a:buFont typeface="Wingdings" pitchFamily="2" charset="2"/>
              <a:buNone/>
              <a:tabLst>
                <a:tab pos="1071563" algn="l"/>
                <a:tab pos="2157413" algn="l"/>
              </a:tabLst>
            </a:pPr>
            <a:r>
              <a:rPr lang="da-DK" altLang="da-DK" sz="1600" b="1" dirty="0" smtClean="0">
                <a:solidFill>
                  <a:srgbClr val="333333"/>
                </a:solidFill>
              </a:rPr>
              <a:t>Adgang til data:</a:t>
            </a:r>
          </a:p>
          <a:p>
            <a:pPr>
              <a:lnSpc>
                <a:spcPct val="90000"/>
              </a:lnSpc>
              <a:spcBef>
                <a:spcPts val="600"/>
              </a:spcBef>
              <a:buClr>
                <a:srgbClr val="000066"/>
              </a:buClr>
              <a:buFont typeface="Wingdings" pitchFamily="2" charset="2"/>
              <a:buNone/>
              <a:tabLst>
                <a:tab pos="1071563" algn="l"/>
                <a:tab pos="2157413" algn="l"/>
              </a:tabLst>
            </a:pPr>
            <a:r>
              <a:rPr lang="da-DK" altLang="da-DK" sz="1600" b="1" dirty="0" smtClean="0">
                <a:solidFill>
                  <a:srgbClr val="333333"/>
                </a:solidFill>
              </a:rPr>
              <a:t>Adresser: 	</a:t>
            </a:r>
            <a:r>
              <a:rPr lang="da-DK" altLang="da-DK" sz="1600" dirty="0" smtClean="0">
                <a:solidFill>
                  <a:srgbClr val="333333"/>
                </a:solidFill>
              </a:rPr>
              <a:t>AWS-suiten</a:t>
            </a:r>
            <a:r>
              <a:rPr lang="da-DK" altLang="da-DK" sz="1600" dirty="0">
                <a:solidFill>
                  <a:srgbClr val="333333"/>
                </a:solidFill>
              </a:rPr>
              <a:t>: </a:t>
            </a:r>
            <a:r>
              <a:rPr lang="da-DK" altLang="da-DK" sz="1600" dirty="0" smtClean="0">
                <a:solidFill>
                  <a:srgbClr val="333333"/>
                </a:solidFill>
              </a:rPr>
              <a:t>	</a:t>
            </a:r>
            <a:r>
              <a:rPr lang="da-DK" altLang="da-DK" sz="1600" dirty="0" smtClean="0">
                <a:solidFill>
                  <a:srgbClr val="333333"/>
                </a:solidFill>
                <a:hlinkClick r:id="rId12"/>
              </a:rPr>
              <a:t>http://aws.dk</a:t>
            </a:r>
            <a:r>
              <a:rPr lang="da-DK" altLang="da-DK" sz="1600" dirty="0" smtClean="0">
                <a:solidFill>
                  <a:srgbClr val="333333"/>
                </a:solidFill>
              </a:rPr>
              <a:t> </a:t>
            </a:r>
          </a:p>
          <a:p>
            <a:pPr>
              <a:lnSpc>
                <a:spcPct val="90000"/>
              </a:lnSpc>
              <a:buClr>
                <a:srgbClr val="000066"/>
              </a:buClr>
              <a:buFont typeface="Wingdings" pitchFamily="2" charset="2"/>
              <a:buNone/>
              <a:tabLst>
                <a:tab pos="1071563" algn="l"/>
                <a:tab pos="2157413" algn="l"/>
              </a:tabLst>
            </a:pPr>
            <a:r>
              <a:rPr lang="da-DK" altLang="da-DK" sz="1600" dirty="0">
                <a:solidFill>
                  <a:srgbClr val="333333"/>
                </a:solidFill>
              </a:rPr>
              <a:t>	</a:t>
            </a:r>
            <a:r>
              <a:rPr lang="da-DK" altLang="da-DK" sz="1600" dirty="0" smtClean="0">
                <a:solidFill>
                  <a:srgbClr val="333333"/>
                </a:solidFill>
              </a:rPr>
              <a:t>Digitaliser: 	</a:t>
            </a:r>
            <a:r>
              <a:rPr lang="da-DK" sz="1600" dirty="0" smtClean="0">
                <a:hlinkClick r:id="rId13"/>
              </a:rPr>
              <a:t>http</a:t>
            </a:r>
            <a:r>
              <a:rPr lang="da-DK" sz="1600" dirty="0">
                <a:hlinkClick r:id="rId13"/>
              </a:rPr>
              <a:t>://</a:t>
            </a:r>
            <a:r>
              <a:rPr lang="da-DK" sz="1600" dirty="0" smtClean="0">
                <a:hlinkClick r:id="rId13"/>
              </a:rPr>
              <a:t>digitaliser.dk/group/334445</a:t>
            </a:r>
            <a:r>
              <a:rPr lang="da-DK" sz="1600" dirty="0" smtClean="0"/>
              <a:t> </a:t>
            </a:r>
            <a:br>
              <a:rPr lang="da-DK" sz="1600" dirty="0" smtClean="0"/>
            </a:br>
            <a:r>
              <a:rPr lang="da-DK" sz="1600" dirty="0" smtClean="0"/>
              <a:t>	</a:t>
            </a:r>
            <a:r>
              <a:rPr lang="da-DK" sz="1600" dirty="0" err="1" smtClean="0"/>
              <a:t>Twitter</a:t>
            </a:r>
            <a:r>
              <a:rPr lang="da-DK" sz="1600" dirty="0" smtClean="0"/>
              <a:t>: 	</a:t>
            </a:r>
            <a:r>
              <a:rPr lang="da-DK" sz="1600" dirty="0" smtClean="0">
                <a:hlinkClick r:id="rId14"/>
              </a:rPr>
              <a:t>http://twitter.com/AWS_Suiten</a:t>
            </a:r>
            <a:r>
              <a:rPr lang="da-DK" sz="1600" dirty="0" smtClean="0"/>
              <a:t>  </a:t>
            </a:r>
          </a:p>
          <a:p>
            <a:pPr>
              <a:lnSpc>
                <a:spcPct val="90000"/>
              </a:lnSpc>
              <a:spcBef>
                <a:spcPts val="600"/>
              </a:spcBef>
              <a:buClr>
                <a:srgbClr val="000066"/>
              </a:buClr>
              <a:buFont typeface="Wingdings" pitchFamily="2" charset="2"/>
              <a:buNone/>
              <a:tabLst>
                <a:tab pos="1071563" algn="l"/>
                <a:tab pos="2157413" algn="l"/>
              </a:tabLst>
            </a:pPr>
            <a:r>
              <a:rPr lang="da-DK" sz="1600" b="1" dirty="0" smtClean="0"/>
              <a:t>DAGI og Stednavne:</a:t>
            </a:r>
            <a:r>
              <a:rPr lang="da-DK" sz="1600" dirty="0" smtClean="0"/>
              <a:t> 	</a:t>
            </a:r>
            <a:r>
              <a:rPr lang="da-DK" sz="1600" dirty="0" smtClean="0">
                <a:hlinkClick r:id="rId15"/>
              </a:rPr>
              <a:t>www.kortforsyningen.dk</a:t>
            </a:r>
            <a:r>
              <a:rPr lang="da-DK" sz="1600" dirty="0" smtClean="0"/>
              <a:t> </a:t>
            </a:r>
            <a:endParaRPr lang="da-DK" altLang="da-DK" sz="1600" dirty="0" smtClean="0">
              <a:solidFill>
                <a:srgbClr val="333333"/>
              </a:solidFill>
            </a:endParaRPr>
          </a:p>
          <a:p>
            <a:pPr>
              <a:lnSpc>
                <a:spcPct val="90000"/>
              </a:lnSpc>
              <a:spcBef>
                <a:spcPct val="40000"/>
              </a:spcBef>
              <a:buClr>
                <a:srgbClr val="000066"/>
              </a:buClr>
              <a:buFont typeface="Wingdings" pitchFamily="2" charset="2"/>
              <a:buNone/>
            </a:pPr>
            <a:endParaRPr lang="da-DK" altLang="da-DK" sz="1600" dirty="0">
              <a:solidFill>
                <a:srgbClr val="333333"/>
              </a:solidFill>
            </a:endParaRPr>
          </a:p>
          <a:p>
            <a:pPr>
              <a:lnSpc>
                <a:spcPct val="90000"/>
              </a:lnSpc>
              <a:spcBef>
                <a:spcPct val="40000"/>
              </a:spcBef>
              <a:buClr>
                <a:srgbClr val="000066"/>
              </a:buClr>
              <a:buFont typeface="Wingdings" pitchFamily="2" charset="2"/>
              <a:buNone/>
            </a:pPr>
            <a:endParaRPr lang="da-DK" altLang="da-DK" sz="1600" b="1" dirty="0">
              <a:solidFill>
                <a:srgbClr val="333333"/>
              </a:solidFill>
              <a:latin typeface="Georgia" pitchFamily="18" charset="0"/>
            </a:endParaRPr>
          </a:p>
        </p:txBody>
      </p:sp>
      <p:sp>
        <p:nvSpPr>
          <p:cNvPr id="132105" name="AutoShape 8"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endParaRPr lang="en-US" altLang="da-DK"/>
          </a:p>
        </p:txBody>
      </p:sp>
      <p:sp>
        <p:nvSpPr>
          <p:cNvPr id="132106" name="AutoShape 10"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endParaRPr lang="en-US" altLang="da-DK"/>
          </a:p>
        </p:txBody>
      </p:sp>
      <p:sp>
        <p:nvSpPr>
          <p:cNvPr id="132107" name="AutoShape 12"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endParaRPr lang="en-US" altLang="da-DK"/>
          </a:p>
        </p:txBody>
      </p:sp>
      <p:grpSp>
        <p:nvGrpSpPr>
          <p:cNvPr id="132108" name="Group 16"/>
          <p:cNvGrpSpPr>
            <a:grpSpLocks/>
          </p:cNvGrpSpPr>
          <p:nvPr/>
        </p:nvGrpSpPr>
        <p:grpSpPr bwMode="auto">
          <a:xfrm>
            <a:off x="6600193" y="4508354"/>
            <a:ext cx="2076448" cy="830263"/>
            <a:chOff x="3856" y="2273"/>
            <a:chExt cx="1308" cy="523"/>
          </a:xfrm>
        </p:grpSpPr>
        <p:pic>
          <p:nvPicPr>
            <p:cNvPr id="132110" name="Picture 14" descr="ANd9GcRA2JcYkQgQzfq04KhuhwGGUtlSejWxnX_gAc7G_ctjaZgkqO7xH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6" y="234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11" name="Text Box 15"/>
            <p:cNvSpPr txBox="1">
              <a:spLocks noChangeArrowheads="1"/>
            </p:cNvSpPr>
            <p:nvPr/>
          </p:nvSpPr>
          <p:spPr bwMode="auto">
            <a:xfrm>
              <a:off x="4303" y="2273"/>
              <a:ext cx="8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600" dirty="0" err="1">
                  <a:solidFill>
                    <a:srgbClr val="0033CC"/>
                  </a:solidFill>
                </a:rPr>
                <a:t>Twitter</a:t>
              </a:r>
              <a:r>
                <a:rPr lang="da-DK" altLang="da-DK" sz="1600" dirty="0">
                  <a:solidFill>
                    <a:srgbClr val="0033CC"/>
                  </a:solidFill>
                </a:rPr>
                <a:t>:</a:t>
              </a:r>
            </a:p>
            <a:p>
              <a:pPr eaLnBrk="1" hangingPunct="1"/>
              <a:r>
                <a:rPr lang="da-DK" altLang="da-DK" sz="1600" i="1" dirty="0">
                  <a:solidFill>
                    <a:srgbClr val="0033CC"/>
                  </a:solidFill>
                </a:rPr>
                <a:t>@</a:t>
              </a:r>
              <a:r>
                <a:rPr lang="da-DK" altLang="da-DK" sz="1600" i="1" dirty="0" err="1" smtClean="0">
                  <a:solidFill>
                    <a:srgbClr val="0033CC"/>
                  </a:solidFill>
                </a:rPr>
                <a:t>DKAdresser</a:t>
              </a:r>
              <a:r>
                <a:rPr lang="da-DK" altLang="da-DK" sz="1600" i="1" dirty="0" smtClean="0">
                  <a:solidFill>
                    <a:srgbClr val="0033CC"/>
                  </a:solidFill>
                </a:rPr>
                <a:t/>
              </a:r>
              <a:br>
                <a:rPr lang="da-DK" altLang="da-DK" sz="1600" i="1" dirty="0" smtClean="0">
                  <a:solidFill>
                    <a:srgbClr val="0033CC"/>
                  </a:solidFill>
                </a:rPr>
              </a:br>
              <a:r>
                <a:rPr lang="da-DK" altLang="da-DK" sz="1600" i="1" dirty="0" smtClean="0">
                  <a:solidFill>
                    <a:srgbClr val="0033CC"/>
                  </a:solidFill>
                </a:rPr>
                <a:t>@</a:t>
              </a:r>
              <a:r>
                <a:rPr lang="da-DK" altLang="da-DK" sz="1600" i="1" dirty="0" err="1" smtClean="0">
                  <a:solidFill>
                    <a:srgbClr val="0033CC"/>
                  </a:solidFill>
                </a:rPr>
                <a:t>AWS_Suiten</a:t>
              </a:r>
              <a:endParaRPr lang="da-DK" altLang="da-DK" sz="1600" i="1" dirty="0">
                <a:solidFill>
                  <a:srgbClr val="0033CC"/>
                </a:solidFill>
              </a:endParaRPr>
            </a:p>
          </p:txBody>
        </p:sp>
      </p:grpSp>
      <p:sp>
        <p:nvSpPr>
          <p:cNvPr id="132109" name="Line 17"/>
          <p:cNvSpPr>
            <a:spLocks noChangeShapeType="1"/>
          </p:cNvSpPr>
          <p:nvPr/>
        </p:nvSpPr>
        <p:spPr bwMode="auto">
          <a:xfrm>
            <a:off x="5724128" y="4293096"/>
            <a:ext cx="742715" cy="576063"/>
          </a:xfrm>
          <a:prstGeom prst="line">
            <a:avLst/>
          </a:prstGeom>
          <a:noFill/>
          <a:ln w="12700">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da-DK" dirty="0"/>
          </a:p>
        </p:txBody>
      </p:sp>
      <p:sp>
        <p:nvSpPr>
          <p:cNvPr id="11" name="Line 17"/>
          <p:cNvSpPr>
            <a:spLocks noChangeShapeType="1"/>
          </p:cNvSpPr>
          <p:nvPr/>
        </p:nvSpPr>
        <p:spPr bwMode="auto">
          <a:xfrm flipV="1">
            <a:off x="6012160" y="5194155"/>
            <a:ext cx="454683" cy="395085"/>
          </a:xfrm>
          <a:prstGeom prst="line">
            <a:avLst/>
          </a:prstGeom>
          <a:noFill/>
          <a:ln w="12700">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da-DK" dirty="0"/>
          </a:p>
        </p:txBody>
      </p:sp>
    </p:spTree>
    <p:extLst>
      <p:ext uri="{BB962C8B-B14F-4D97-AF65-F5344CB8AC3E}">
        <p14:creationId xmlns:p14="http://schemas.microsoft.com/office/powerpoint/2010/main" val="112118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smtClean="0"/>
              <a:t>Baggrund og mål</a:t>
            </a:r>
            <a:endParaRPr lang="en-US" dirty="0"/>
          </a:p>
        </p:txBody>
      </p:sp>
      <p:sp>
        <p:nvSpPr>
          <p:cNvPr id="5" name="Undertitel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134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Adresseprogrammet</a:t>
            </a:r>
            <a:endParaRPr lang="da-DK" dirty="0"/>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2397" y="1927373"/>
            <a:ext cx="504389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e 3"/>
          <p:cNvGrpSpPr/>
          <p:nvPr/>
        </p:nvGrpSpPr>
        <p:grpSpPr>
          <a:xfrm>
            <a:off x="2192397" y="4231629"/>
            <a:ext cx="6701725" cy="1224136"/>
            <a:chOff x="2192397" y="4231629"/>
            <a:chExt cx="6701725" cy="1224136"/>
          </a:xfrm>
        </p:grpSpPr>
        <p:sp>
          <p:nvSpPr>
            <p:cNvPr id="6" name="Tekstfelt 9"/>
            <p:cNvSpPr txBox="1">
              <a:spLocks noChangeArrowheads="1"/>
            </p:cNvSpPr>
            <p:nvPr/>
          </p:nvSpPr>
          <p:spPr bwMode="auto">
            <a:xfrm>
              <a:off x="7236296" y="4581128"/>
              <a:ext cx="1657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a-DK"/>
              </a:defPPr>
              <a:lvl1pPr algn="l" rtl="0" fontAlgn="base">
                <a:spcBef>
                  <a:spcPct val="0"/>
                </a:spcBef>
                <a:spcAft>
                  <a:spcPct val="0"/>
                </a:spcAft>
                <a:defRPr sz="2400" kern="1200">
                  <a:solidFill>
                    <a:schemeClr val="tx1"/>
                  </a:solidFill>
                  <a:latin typeface="Calibri" pitchFamily="34" charset="0"/>
                  <a:ea typeface="+mn-ea"/>
                  <a:cs typeface="Arial" charset="0"/>
                </a:defRPr>
              </a:lvl1pPr>
              <a:lvl2pPr marL="457200" algn="l" rtl="0" fontAlgn="base">
                <a:spcBef>
                  <a:spcPct val="0"/>
                </a:spcBef>
                <a:spcAft>
                  <a:spcPct val="0"/>
                </a:spcAft>
                <a:defRPr sz="2400" kern="1200">
                  <a:solidFill>
                    <a:schemeClr val="tx1"/>
                  </a:solidFill>
                  <a:latin typeface="Calibri" pitchFamily="34" charset="0"/>
                  <a:ea typeface="+mn-ea"/>
                  <a:cs typeface="Arial" charset="0"/>
                </a:defRPr>
              </a:lvl2pPr>
              <a:lvl3pPr marL="914400" algn="l" rtl="0" fontAlgn="base">
                <a:spcBef>
                  <a:spcPct val="0"/>
                </a:spcBef>
                <a:spcAft>
                  <a:spcPct val="0"/>
                </a:spcAft>
                <a:defRPr sz="2400" kern="1200">
                  <a:solidFill>
                    <a:schemeClr val="tx1"/>
                  </a:solidFill>
                  <a:latin typeface="Calibri" pitchFamily="34" charset="0"/>
                  <a:ea typeface="+mn-ea"/>
                  <a:cs typeface="Arial" charset="0"/>
                </a:defRPr>
              </a:lvl3pPr>
              <a:lvl4pPr marL="1371600" algn="l" rtl="0" fontAlgn="base">
                <a:spcBef>
                  <a:spcPct val="0"/>
                </a:spcBef>
                <a:spcAft>
                  <a:spcPct val="0"/>
                </a:spcAft>
                <a:defRPr sz="2400" kern="1200">
                  <a:solidFill>
                    <a:schemeClr val="tx1"/>
                  </a:solidFill>
                  <a:latin typeface="Calibri" pitchFamily="34" charset="0"/>
                  <a:ea typeface="+mn-ea"/>
                  <a:cs typeface="Arial" charset="0"/>
                </a:defRPr>
              </a:lvl4pPr>
              <a:lvl5pPr marL="1828800" algn="l" rtl="0" fontAlgn="base">
                <a:spcBef>
                  <a:spcPct val="0"/>
                </a:spcBef>
                <a:spcAft>
                  <a:spcPct val="0"/>
                </a:spcAft>
                <a:defRPr sz="2400" kern="1200">
                  <a:solidFill>
                    <a:schemeClr val="tx1"/>
                  </a:solidFill>
                  <a:latin typeface="Calibri" pitchFamily="34" charset="0"/>
                  <a:ea typeface="+mn-ea"/>
                  <a:cs typeface="Arial" charset="0"/>
                </a:defRPr>
              </a:lvl5pPr>
              <a:lvl6pPr marL="2286000" algn="l" defTabSz="914400" rtl="0" eaLnBrk="1" latinLnBrk="0" hangingPunct="1">
                <a:defRPr sz="2400" kern="1200">
                  <a:solidFill>
                    <a:schemeClr val="tx1"/>
                  </a:solidFill>
                  <a:latin typeface="Calibri" pitchFamily="34" charset="0"/>
                  <a:ea typeface="+mn-ea"/>
                  <a:cs typeface="Arial" charset="0"/>
                </a:defRPr>
              </a:lvl6pPr>
              <a:lvl7pPr marL="2743200" algn="l" defTabSz="914400" rtl="0" eaLnBrk="1" latinLnBrk="0" hangingPunct="1">
                <a:defRPr sz="2400" kern="1200">
                  <a:solidFill>
                    <a:schemeClr val="tx1"/>
                  </a:solidFill>
                  <a:latin typeface="Calibri" pitchFamily="34" charset="0"/>
                  <a:ea typeface="+mn-ea"/>
                  <a:cs typeface="Arial" charset="0"/>
                </a:defRPr>
              </a:lvl7pPr>
              <a:lvl8pPr marL="3200400" algn="l" defTabSz="914400" rtl="0" eaLnBrk="1" latinLnBrk="0" hangingPunct="1">
                <a:defRPr sz="2400" kern="1200">
                  <a:solidFill>
                    <a:schemeClr val="tx1"/>
                  </a:solidFill>
                  <a:latin typeface="Calibri" pitchFamily="34" charset="0"/>
                  <a:ea typeface="+mn-ea"/>
                  <a:cs typeface="Arial" charset="0"/>
                </a:defRPr>
              </a:lvl8pPr>
              <a:lvl9pPr marL="3657600" algn="l" defTabSz="914400" rtl="0" eaLnBrk="1" latinLnBrk="0" hangingPunct="1">
                <a:defRPr sz="2400" kern="1200">
                  <a:solidFill>
                    <a:schemeClr val="tx1"/>
                  </a:solidFill>
                  <a:latin typeface="Calibri" pitchFamily="34" charset="0"/>
                  <a:ea typeface="+mn-ea"/>
                  <a:cs typeface="Arial" charset="0"/>
                </a:defRPr>
              </a:lvl9pPr>
            </a:lstStyle>
            <a:p>
              <a:r>
                <a:rPr lang="da-DK" altLang="da-DK" dirty="0">
                  <a:latin typeface="+mj-lt"/>
                </a:rPr>
                <a:t>Delaftale </a:t>
              </a:r>
              <a:r>
                <a:rPr lang="da-DK" altLang="da-DK" dirty="0" smtClean="0">
                  <a:latin typeface="+mj-lt"/>
                </a:rPr>
                <a:t>2</a:t>
              </a:r>
              <a:endParaRPr lang="da-DK" altLang="da-DK" dirty="0">
                <a:latin typeface="+mj-lt"/>
              </a:endParaRPr>
            </a:p>
          </p:txBody>
        </p:sp>
        <p:sp>
          <p:nvSpPr>
            <p:cNvPr id="5" name="AutoShape 8"/>
            <p:cNvSpPr>
              <a:spLocks noChangeArrowheads="1"/>
            </p:cNvSpPr>
            <p:nvPr/>
          </p:nvSpPr>
          <p:spPr bwMode="auto">
            <a:xfrm>
              <a:off x="2192397" y="4231629"/>
              <a:ext cx="4876800" cy="1224136"/>
            </a:xfrm>
            <a:prstGeom prst="roundRect">
              <a:avLst>
                <a:gd name="adj" fmla="val 16667"/>
              </a:avLst>
            </a:prstGeom>
            <a:noFill/>
            <a:ln w="38100">
              <a:solidFill>
                <a:srgbClr val="0066CC"/>
              </a:solidFill>
              <a:round/>
              <a:headEnd/>
              <a:tailEnd/>
            </a:ln>
            <a:effectLst>
              <a:outerShdw dist="53882" dir="2700000" algn="ctr" rotWithShape="0">
                <a:srgbClr val="000066">
                  <a:alpha val="50000"/>
                </a:srgbClr>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endParaRPr lang="da-DK" altLang="da-DK" dirty="0"/>
            </a:p>
          </p:txBody>
        </p:sp>
      </p:grpSp>
      <p:sp>
        <p:nvSpPr>
          <p:cNvPr id="3" name="Tekstfelt 2"/>
          <p:cNvSpPr txBox="1"/>
          <p:nvPr/>
        </p:nvSpPr>
        <p:spPr>
          <a:xfrm>
            <a:off x="572441" y="1340768"/>
            <a:ext cx="6758581" cy="400110"/>
          </a:xfrm>
          <a:prstGeom prst="rect">
            <a:avLst/>
          </a:prstGeom>
          <a:noFill/>
        </p:spPr>
        <p:txBody>
          <a:bodyPr wrap="none" rtlCol="0">
            <a:spAutoFit/>
          </a:bodyPr>
          <a:lstStyle/>
          <a:p>
            <a:r>
              <a:rPr lang="da-DK" sz="2000" dirty="0" smtClean="0">
                <a:latin typeface="+mj-lt"/>
              </a:rPr>
              <a:t>- Indgår som delprogram </a:t>
            </a:r>
            <a:r>
              <a:rPr lang="da-DK" sz="2000" dirty="0">
                <a:latin typeface="+mj-lt"/>
              </a:rPr>
              <a:t>2 (GD2</a:t>
            </a:r>
            <a:r>
              <a:rPr lang="da-DK" sz="2000" dirty="0" smtClean="0">
                <a:latin typeface="+mj-lt"/>
              </a:rPr>
              <a:t>) i Grunddataprogrammet</a:t>
            </a:r>
            <a:endParaRPr lang="en-US" sz="2000" dirty="0">
              <a:latin typeface="+mj-lt"/>
            </a:endParaRPr>
          </a:p>
        </p:txBody>
      </p:sp>
    </p:spTree>
    <p:extLst>
      <p:ext uri="{BB962C8B-B14F-4D97-AF65-F5344CB8AC3E}">
        <p14:creationId xmlns:p14="http://schemas.microsoft.com/office/powerpoint/2010/main" val="59765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Deltagere</a:t>
            </a:r>
            <a:endParaRPr lang="en-US" dirty="0"/>
          </a:p>
        </p:txBody>
      </p:sp>
      <p:pic>
        <p:nvPicPr>
          <p:cNvPr id="5" name="Picture 32" descr="Digitalseringsstyrelsen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3104977"/>
            <a:ext cx="22685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4" descr="Hjem">
            <a:hlinkClick r:id="rId4" tooltip="Hjem"/>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1700808"/>
            <a:ext cx="24479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9" descr="Z"/>
          <p:cNvSpPr>
            <a:spLocks noChangeAspect="1" noChangeArrowheads="1"/>
          </p:cNvSpPr>
          <p:nvPr/>
        </p:nvSpPr>
        <p:spPr bwMode="auto">
          <a:xfrm>
            <a:off x="3810000" y="2763664"/>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66"/>
              </a:buClr>
              <a:buChar char="•"/>
              <a:defRPr sz="2800">
                <a:solidFill>
                  <a:schemeClr val="tx1"/>
                </a:solidFill>
                <a:latin typeface="Calibri" panose="020F0502020204030204" pitchFamily="34" charset="0"/>
              </a:defRPr>
            </a:lvl1pPr>
            <a:lvl2pPr marL="742950" indent="-285750" eaLnBrk="0" hangingPunct="0">
              <a:spcBef>
                <a:spcPct val="20000"/>
              </a:spcBef>
              <a:buClr>
                <a:srgbClr val="000066"/>
              </a:buClr>
              <a:buFont typeface="Arial" panose="020B0604020202020204" pitchFamily="34" charset="0"/>
              <a:buChar char="–"/>
              <a:defRPr sz="2200">
                <a:solidFill>
                  <a:schemeClr val="tx1"/>
                </a:solidFill>
                <a:latin typeface="Calibri" panose="020F0502020204030204" pitchFamily="34" charset="0"/>
              </a:defRPr>
            </a:lvl2pPr>
            <a:lvl3pPr marL="1143000" indent="-228600" eaLnBrk="0" hangingPunct="0">
              <a:spcBef>
                <a:spcPct val="20000"/>
              </a:spcBef>
              <a:buClr>
                <a:srgbClr val="0033CC"/>
              </a:buClr>
              <a:buChar char="•"/>
              <a:defRPr>
                <a:solidFill>
                  <a:schemeClr val="tx1"/>
                </a:solidFill>
                <a:latin typeface="Calibri" panose="020F0502020204030204" pitchFamily="34" charset="0"/>
              </a:defRPr>
            </a:lvl3pPr>
            <a:lvl4pPr marL="1600200" indent="-228600" eaLnBrk="0" hangingPunct="0">
              <a:spcBef>
                <a:spcPct val="20000"/>
              </a:spcBef>
              <a:buClr>
                <a:srgbClr val="339933"/>
              </a:buClr>
              <a:buChar char="–"/>
              <a:defRPr sz="1600">
                <a:solidFill>
                  <a:schemeClr val="tx1"/>
                </a:solidFill>
                <a:latin typeface="Calibri" panose="020F0502020204030204" pitchFamily="34" charset="0"/>
              </a:defRPr>
            </a:lvl4pPr>
            <a:lvl5pPr marL="2057400" indent="-228600" eaLnBrk="0" hangingPunct="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eaLnBrk="1" hangingPunct="1">
              <a:spcBef>
                <a:spcPct val="0"/>
              </a:spcBef>
              <a:buClrTx/>
              <a:buFontTx/>
              <a:buNone/>
            </a:pPr>
            <a:endParaRPr lang="da-DK" altLang="da-DK"/>
          </a:p>
        </p:txBody>
      </p:sp>
      <p:sp>
        <p:nvSpPr>
          <p:cNvPr id="9" name="AutoShape 41" descr="9k="/>
          <p:cNvSpPr>
            <a:spLocks noChangeAspect="1" noChangeArrowheads="1"/>
          </p:cNvSpPr>
          <p:nvPr/>
        </p:nvSpPr>
        <p:spPr bwMode="auto">
          <a:xfrm>
            <a:off x="4419600" y="2916064"/>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66"/>
              </a:buClr>
              <a:buChar char="•"/>
              <a:defRPr sz="2800">
                <a:solidFill>
                  <a:schemeClr val="tx1"/>
                </a:solidFill>
                <a:latin typeface="Calibri" panose="020F0502020204030204" pitchFamily="34" charset="0"/>
              </a:defRPr>
            </a:lvl1pPr>
            <a:lvl2pPr marL="742950" indent="-285750" eaLnBrk="0" hangingPunct="0">
              <a:spcBef>
                <a:spcPct val="20000"/>
              </a:spcBef>
              <a:buClr>
                <a:srgbClr val="000066"/>
              </a:buClr>
              <a:buFont typeface="Arial" panose="020B0604020202020204" pitchFamily="34" charset="0"/>
              <a:buChar char="–"/>
              <a:defRPr sz="2200">
                <a:solidFill>
                  <a:schemeClr val="tx1"/>
                </a:solidFill>
                <a:latin typeface="Calibri" panose="020F0502020204030204" pitchFamily="34" charset="0"/>
              </a:defRPr>
            </a:lvl2pPr>
            <a:lvl3pPr marL="1143000" indent="-228600" eaLnBrk="0" hangingPunct="0">
              <a:spcBef>
                <a:spcPct val="20000"/>
              </a:spcBef>
              <a:buClr>
                <a:srgbClr val="0033CC"/>
              </a:buClr>
              <a:buChar char="•"/>
              <a:defRPr>
                <a:solidFill>
                  <a:schemeClr val="tx1"/>
                </a:solidFill>
                <a:latin typeface="Calibri" panose="020F0502020204030204" pitchFamily="34" charset="0"/>
              </a:defRPr>
            </a:lvl3pPr>
            <a:lvl4pPr marL="1600200" indent="-228600" eaLnBrk="0" hangingPunct="0">
              <a:spcBef>
                <a:spcPct val="20000"/>
              </a:spcBef>
              <a:buClr>
                <a:srgbClr val="339933"/>
              </a:buClr>
              <a:buChar char="–"/>
              <a:defRPr sz="1600">
                <a:solidFill>
                  <a:schemeClr val="tx1"/>
                </a:solidFill>
                <a:latin typeface="Calibri" panose="020F0502020204030204" pitchFamily="34" charset="0"/>
              </a:defRPr>
            </a:lvl4pPr>
            <a:lvl5pPr marL="2057400" indent="-228600" eaLnBrk="0" hangingPunct="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eaLnBrk="1" hangingPunct="1">
              <a:spcBef>
                <a:spcPct val="0"/>
              </a:spcBef>
              <a:buClrTx/>
              <a:buFontTx/>
              <a:buNone/>
            </a:pPr>
            <a:endParaRPr lang="da-DK" altLang="da-DK"/>
          </a:p>
        </p:txBody>
      </p:sp>
      <p:sp>
        <p:nvSpPr>
          <p:cNvPr id="10" name="AutoShape 44" descr="Z"/>
          <p:cNvSpPr>
            <a:spLocks noChangeAspect="1" noChangeArrowheads="1"/>
          </p:cNvSpPr>
          <p:nvPr/>
        </p:nvSpPr>
        <p:spPr bwMode="auto">
          <a:xfrm>
            <a:off x="4419600" y="2916064"/>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66"/>
              </a:buClr>
              <a:buChar char="•"/>
              <a:defRPr sz="2800">
                <a:solidFill>
                  <a:schemeClr val="tx1"/>
                </a:solidFill>
                <a:latin typeface="Calibri" panose="020F0502020204030204" pitchFamily="34" charset="0"/>
              </a:defRPr>
            </a:lvl1pPr>
            <a:lvl2pPr marL="742950" indent="-285750" eaLnBrk="0" hangingPunct="0">
              <a:spcBef>
                <a:spcPct val="20000"/>
              </a:spcBef>
              <a:buClr>
                <a:srgbClr val="000066"/>
              </a:buClr>
              <a:buFont typeface="Arial" panose="020B0604020202020204" pitchFamily="34" charset="0"/>
              <a:buChar char="–"/>
              <a:defRPr sz="2200">
                <a:solidFill>
                  <a:schemeClr val="tx1"/>
                </a:solidFill>
                <a:latin typeface="Calibri" panose="020F0502020204030204" pitchFamily="34" charset="0"/>
              </a:defRPr>
            </a:lvl2pPr>
            <a:lvl3pPr marL="1143000" indent="-228600" eaLnBrk="0" hangingPunct="0">
              <a:spcBef>
                <a:spcPct val="20000"/>
              </a:spcBef>
              <a:buClr>
                <a:srgbClr val="0033CC"/>
              </a:buClr>
              <a:buChar char="•"/>
              <a:defRPr>
                <a:solidFill>
                  <a:schemeClr val="tx1"/>
                </a:solidFill>
                <a:latin typeface="Calibri" panose="020F0502020204030204" pitchFamily="34" charset="0"/>
              </a:defRPr>
            </a:lvl3pPr>
            <a:lvl4pPr marL="1600200" indent="-228600" eaLnBrk="0" hangingPunct="0">
              <a:spcBef>
                <a:spcPct val="20000"/>
              </a:spcBef>
              <a:buClr>
                <a:srgbClr val="339933"/>
              </a:buClr>
              <a:buChar char="–"/>
              <a:defRPr sz="1600">
                <a:solidFill>
                  <a:schemeClr val="tx1"/>
                </a:solidFill>
                <a:latin typeface="Calibri" panose="020F0502020204030204" pitchFamily="34" charset="0"/>
              </a:defRPr>
            </a:lvl4pPr>
            <a:lvl5pPr marL="2057400" indent="-228600" eaLnBrk="0" hangingPunct="0">
              <a:spcBef>
                <a:spcPct val="20000"/>
              </a:spcBef>
              <a:buClr>
                <a:srgbClr val="339933"/>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39933"/>
              </a:buClr>
              <a:buChar char="»"/>
              <a:defRPr sz="1600">
                <a:solidFill>
                  <a:schemeClr val="tx1"/>
                </a:solidFill>
                <a:latin typeface="Calibri" panose="020F0502020204030204" pitchFamily="34" charset="0"/>
              </a:defRPr>
            </a:lvl9pPr>
          </a:lstStyle>
          <a:p>
            <a:pPr eaLnBrk="1" hangingPunct="1">
              <a:spcBef>
                <a:spcPct val="0"/>
              </a:spcBef>
              <a:buClrTx/>
              <a:buFontTx/>
              <a:buNone/>
            </a:pPr>
            <a:endParaRPr lang="da-DK" altLang="da-DK"/>
          </a:p>
        </p:txBody>
      </p:sp>
      <p:pic>
        <p:nvPicPr>
          <p:cNvPr id="12"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4941168"/>
            <a:ext cx="1763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3718" y="4058889"/>
            <a:ext cx="2170410" cy="67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188" y="3220864"/>
            <a:ext cx="197961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100" y="198884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188" y="5085184"/>
            <a:ext cx="2622826" cy="82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0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Lige forbindelse 4"/>
          <p:cNvCxnSpPr/>
          <p:nvPr/>
        </p:nvCxnSpPr>
        <p:spPr>
          <a:xfrm>
            <a:off x="4116388" y="1449388"/>
            <a:ext cx="0" cy="2952750"/>
          </a:xfrm>
          <a:prstGeom prst="line">
            <a:avLst/>
          </a:prstGeom>
          <a:ln>
            <a:solidFill>
              <a:schemeClr val="tx2">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4655" name="Group 29"/>
          <p:cNvGrpSpPr>
            <a:grpSpLocks/>
          </p:cNvGrpSpPr>
          <p:nvPr/>
        </p:nvGrpSpPr>
        <p:grpSpPr bwMode="auto">
          <a:xfrm>
            <a:off x="3125788" y="4344988"/>
            <a:ext cx="5497512" cy="963612"/>
            <a:chOff x="2179" y="3042"/>
            <a:chExt cx="3463" cy="607"/>
          </a:xfrm>
        </p:grpSpPr>
        <p:graphicFrame>
          <p:nvGraphicFramePr>
            <p:cNvPr id="24648" name="Object 72"/>
            <p:cNvGraphicFramePr>
              <a:graphicFrameLocks noChangeAspect="1"/>
            </p:cNvGraphicFramePr>
            <p:nvPr/>
          </p:nvGraphicFramePr>
          <p:xfrm>
            <a:off x="2179" y="3042"/>
            <a:ext cx="1607" cy="607"/>
          </p:xfrm>
          <a:graphic>
            <a:graphicData uri="http://schemas.openxmlformats.org/presentationml/2006/ole">
              <mc:AlternateContent xmlns:mc="http://schemas.openxmlformats.org/markup-compatibility/2006">
                <mc:Choice xmlns:v="urn:schemas-microsoft-com:vml" Requires="v">
                  <p:oleObj spid="_x0000_s10320" name="CorelDRAW" r:id="rId4" imgW="914400" imgH="914400" progId="CorelDraw.Graphic.9">
                    <p:embed/>
                  </p:oleObj>
                </mc:Choice>
                <mc:Fallback>
                  <p:oleObj name="CorelDRAW" r:id="rId4" imgW="914400" imgH="91440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 y="3042"/>
                          <a:ext cx="1607"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74" name="Text Box 26"/>
            <p:cNvSpPr txBox="1">
              <a:spLocks noChangeArrowheads="1"/>
            </p:cNvSpPr>
            <p:nvPr/>
          </p:nvSpPr>
          <p:spPr bwMode="auto">
            <a:xfrm>
              <a:off x="4010" y="3130"/>
              <a:ext cx="16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i="1">
                  <a:solidFill>
                    <a:schemeClr val="tx2"/>
                  </a:solidFill>
                  <a:latin typeface="+mj-lt"/>
                </a:rPr>
                <a:t>   </a:t>
              </a:r>
              <a:r>
                <a:rPr lang="da-DK" altLang="da-DK" sz="1400" b="1" i="1">
                  <a:solidFill>
                    <a:schemeClr val="tx2"/>
                  </a:solidFill>
                  <a:latin typeface="+mj-lt"/>
                </a:rPr>
                <a:t>Administrative inddelinger</a:t>
              </a:r>
            </a:p>
            <a:p>
              <a:pPr eaLnBrk="1" hangingPunct="1"/>
              <a:r>
                <a:rPr lang="da-DK" altLang="da-DK" sz="1400" i="1">
                  <a:solidFill>
                    <a:schemeClr val="tx2"/>
                  </a:solidFill>
                  <a:latin typeface="+mj-lt"/>
                </a:rPr>
                <a:t>   (GST)</a:t>
              </a:r>
            </a:p>
          </p:txBody>
        </p:sp>
        <p:sp>
          <p:nvSpPr>
            <p:cNvPr id="9" name="Magnetpladelager 8"/>
            <p:cNvSpPr/>
            <p:nvPr/>
          </p:nvSpPr>
          <p:spPr>
            <a:xfrm>
              <a:off x="3816" y="3132"/>
              <a:ext cx="272" cy="349"/>
            </a:xfrm>
            <a:prstGeom prst="flowChartMagneticDisk">
              <a:avLst/>
            </a:prstGeom>
            <a:solidFill>
              <a:schemeClr val="bg1">
                <a:lumMod val="7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i="1">
                <a:solidFill>
                  <a:schemeClr val="tx2"/>
                </a:solidFill>
                <a:latin typeface="+mj-lt"/>
              </a:endParaRPr>
            </a:p>
          </p:txBody>
        </p:sp>
      </p:grpSp>
      <p:grpSp>
        <p:nvGrpSpPr>
          <p:cNvPr id="24656" name="Group 28"/>
          <p:cNvGrpSpPr>
            <a:grpSpLocks/>
          </p:cNvGrpSpPr>
          <p:nvPr/>
        </p:nvGrpSpPr>
        <p:grpSpPr bwMode="auto">
          <a:xfrm>
            <a:off x="3125788" y="3444875"/>
            <a:ext cx="4292599" cy="963613"/>
            <a:chOff x="2179" y="2475"/>
            <a:chExt cx="2704" cy="607"/>
          </a:xfrm>
        </p:grpSpPr>
        <p:graphicFrame>
          <p:nvGraphicFramePr>
            <p:cNvPr id="24649" name="Object 73"/>
            <p:cNvGraphicFramePr>
              <a:graphicFrameLocks noChangeAspect="1"/>
            </p:cNvGraphicFramePr>
            <p:nvPr/>
          </p:nvGraphicFramePr>
          <p:xfrm>
            <a:off x="2179" y="2475"/>
            <a:ext cx="1635" cy="607"/>
          </p:xfrm>
          <a:graphic>
            <a:graphicData uri="http://schemas.openxmlformats.org/presentationml/2006/ole">
              <mc:AlternateContent xmlns:mc="http://schemas.openxmlformats.org/markup-compatibility/2006">
                <mc:Choice xmlns:v="urn:schemas-microsoft-com:vml" Requires="v">
                  <p:oleObj spid="_x0000_s10321" name="CorelDRAW" r:id="rId6" imgW="914400" imgH="914400" progId="CorelDraw.Graphic.9">
                    <p:embed/>
                  </p:oleObj>
                </mc:Choice>
                <mc:Fallback>
                  <p:oleObj name="CorelDRAW" r:id="rId6" imgW="914400" imgH="914400" progId="CorelDraw.Graphic.9">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9" y="2475"/>
                          <a:ext cx="1635"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72" name="Text Box 25"/>
            <p:cNvSpPr txBox="1">
              <a:spLocks noChangeArrowheads="1"/>
            </p:cNvSpPr>
            <p:nvPr/>
          </p:nvSpPr>
          <p:spPr bwMode="auto">
            <a:xfrm>
              <a:off x="4041" y="2611"/>
              <a:ext cx="84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i="1">
                  <a:solidFill>
                    <a:schemeClr val="tx2"/>
                  </a:solidFill>
                  <a:latin typeface="+mj-lt"/>
                </a:rPr>
                <a:t>   </a:t>
              </a:r>
              <a:r>
                <a:rPr lang="da-DK" altLang="da-DK" sz="1400" b="1" i="1">
                  <a:solidFill>
                    <a:schemeClr val="tx2"/>
                  </a:solidFill>
                  <a:latin typeface="+mj-lt"/>
                </a:rPr>
                <a:t>Stednavne</a:t>
              </a:r>
              <a:r>
                <a:rPr lang="da-DK" altLang="da-DK" sz="1400" i="1">
                  <a:solidFill>
                    <a:schemeClr val="tx2"/>
                  </a:solidFill>
                  <a:latin typeface="+mj-lt"/>
                </a:rPr>
                <a:t>  </a:t>
              </a:r>
              <a:br>
                <a:rPr lang="da-DK" altLang="da-DK" sz="1400" i="1">
                  <a:solidFill>
                    <a:schemeClr val="tx2"/>
                  </a:solidFill>
                  <a:latin typeface="+mj-lt"/>
                </a:rPr>
              </a:br>
              <a:r>
                <a:rPr lang="da-DK" altLang="da-DK" sz="1400" i="1">
                  <a:solidFill>
                    <a:schemeClr val="tx2"/>
                  </a:solidFill>
                  <a:latin typeface="+mj-lt"/>
                </a:rPr>
                <a:t>   (GST)</a:t>
              </a:r>
            </a:p>
          </p:txBody>
        </p:sp>
        <p:sp>
          <p:nvSpPr>
            <p:cNvPr id="13" name="Magnetpladelager 12"/>
            <p:cNvSpPr/>
            <p:nvPr/>
          </p:nvSpPr>
          <p:spPr>
            <a:xfrm>
              <a:off x="3816" y="2620"/>
              <a:ext cx="272" cy="349"/>
            </a:xfrm>
            <a:prstGeom prst="flowChartMagneticDisk">
              <a:avLst/>
            </a:prstGeom>
            <a:solidFill>
              <a:schemeClr val="bg1">
                <a:lumMod val="7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i="1">
                <a:solidFill>
                  <a:schemeClr val="tx2"/>
                </a:solidFill>
                <a:latin typeface="+mj-lt"/>
              </a:endParaRPr>
            </a:p>
          </p:txBody>
        </p:sp>
      </p:grpSp>
      <p:grpSp>
        <p:nvGrpSpPr>
          <p:cNvPr id="24657" name="Group 27"/>
          <p:cNvGrpSpPr>
            <a:grpSpLocks/>
          </p:cNvGrpSpPr>
          <p:nvPr/>
        </p:nvGrpSpPr>
        <p:grpSpPr bwMode="auto">
          <a:xfrm>
            <a:off x="3125788" y="2536825"/>
            <a:ext cx="4721225" cy="960438"/>
            <a:chOff x="2179" y="1903"/>
            <a:chExt cx="2974" cy="605"/>
          </a:xfrm>
        </p:grpSpPr>
        <p:sp>
          <p:nvSpPr>
            <p:cNvPr id="24670" name="Text Box 22"/>
            <p:cNvSpPr txBox="1">
              <a:spLocks noChangeArrowheads="1"/>
            </p:cNvSpPr>
            <p:nvPr/>
          </p:nvSpPr>
          <p:spPr bwMode="auto">
            <a:xfrm>
              <a:off x="4027" y="1990"/>
              <a:ext cx="11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r>
                <a:rPr lang="da-DK" altLang="da-DK" sz="1400" i="1" dirty="0">
                  <a:solidFill>
                    <a:schemeClr val="tx2"/>
                  </a:solidFill>
                  <a:latin typeface="+mj-lt"/>
                </a:rPr>
                <a:t>   </a:t>
              </a:r>
              <a:r>
                <a:rPr lang="da-DK" altLang="da-DK" sz="1400" b="1" i="1" dirty="0">
                  <a:solidFill>
                    <a:schemeClr val="tx2"/>
                  </a:solidFill>
                  <a:latin typeface="+mj-lt"/>
                </a:rPr>
                <a:t>Vejnavne og </a:t>
              </a:r>
              <a:br>
                <a:rPr lang="da-DK" altLang="da-DK" sz="1400" b="1" i="1" dirty="0">
                  <a:solidFill>
                    <a:schemeClr val="tx2"/>
                  </a:solidFill>
                  <a:latin typeface="+mj-lt"/>
                </a:rPr>
              </a:br>
              <a:r>
                <a:rPr lang="da-DK" altLang="da-DK" sz="1400" b="1" i="1" dirty="0">
                  <a:solidFill>
                    <a:schemeClr val="tx2"/>
                  </a:solidFill>
                  <a:latin typeface="+mj-lt"/>
                </a:rPr>
                <a:t>    adresser </a:t>
              </a:r>
              <a:r>
                <a:rPr lang="da-DK" altLang="da-DK" sz="1400" i="1" dirty="0">
                  <a:solidFill>
                    <a:schemeClr val="tx2"/>
                  </a:solidFill>
                  <a:latin typeface="+mj-lt"/>
                </a:rPr>
                <a:t>(MBBL)</a:t>
              </a:r>
            </a:p>
          </p:txBody>
        </p:sp>
        <p:graphicFrame>
          <p:nvGraphicFramePr>
            <p:cNvPr id="24650" name="Object 74"/>
            <p:cNvGraphicFramePr>
              <a:graphicFrameLocks noChangeAspect="1"/>
            </p:cNvGraphicFramePr>
            <p:nvPr/>
          </p:nvGraphicFramePr>
          <p:xfrm>
            <a:off x="2179" y="1903"/>
            <a:ext cx="1622" cy="605"/>
          </p:xfrm>
          <a:graphic>
            <a:graphicData uri="http://schemas.openxmlformats.org/presentationml/2006/ole">
              <mc:AlternateContent xmlns:mc="http://schemas.openxmlformats.org/markup-compatibility/2006">
                <mc:Choice xmlns:v="urn:schemas-microsoft-com:vml" Requires="v">
                  <p:oleObj spid="_x0000_s10322" name="CorelDRAW" r:id="rId8" imgW="914400" imgH="914400" progId="CorelDraw.Graphic.9">
                    <p:embed/>
                  </p:oleObj>
                </mc:Choice>
                <mc:Fallback>
                  <p:oleObj name="CorelDRAW" r:id="rId8" imgW="914400" imgH="914400" progId="CorelDraw.Graphic.9">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9" y="1903"/>
                          <a:ext cx="1622" cy="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Magnetpladelager 16"/>
            <p:cNvSpPr/>
            <p:nvPr/>
          </p:nvSpPr>
          <p:spPr>
            <a:xfrm>
              <a:off x="3817" y="1989"/>
              <a:ext cx="272" cy="349"/>
            </a:xfrm>
            <a:prstGeom prst="flowChartMagneticDisk">
              <a:avLst/>
            </a:prstGeom>
            <a:solidFill>
              <a:schemeClr val="bg1">
                <a:lumMod val="7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i="1">
                <a:solidFill>
                  <a:schemeClr val="tx2"/>
                </a:solidFill>
                <a:latin typeface="+mj-lt"/>
              </a:endParaRPr>
            </a:p>
          </p:txBody>
        </p:sp>
      </p:grpSp>
      <p:grpSp>
        <p:nvGrpSpPr>
          <p:cNvPr id="24658" name="Group 30"/>
          <p:cNvGrpSpPr>
            <a:grpSpLocks/>
          </p:cNvGrpSpPr>
          <p:nvPr/>
        </p:nvGrpSpPr>
        <p:grpSpPr bwMode="auto">
          <a:xfrm>
            <a:off x="3163888" y="1768475"/>
            <a:ext cx="2508250" cy="3503613"/>
            <a:chOff x="2203" y="1419"/>
            <a:chExt cx="1580" cy="2207"/>
          </a:xfrm>
        </p:grpSpPr>
        <p:cxnSp>
          <p:nvCxnSpPr>
            <p:cNvPr id="19" name="Lige forbindelse 18"/>
            <p:cNvCxnSpPr/>
            <p:nvPr/>
          </p:nvCxnSpPr>
          <p:spPr>
            <a:xfrm>
              <a:off x="3783" y="1419"/>
              <a:ext cx="0" cy="1860"/>
            </a:xfrm>
            <a:prstGeom prst="line">
              <a:avLst/>
            </a:prstGeom>
            <a:ln>
              <a:solidFill>
                <a:schemeClr val="tx2">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a:xfrm>
              <a:off x="2203" y="1540"/>
              <a:ext cx="0" cy="1860"/>
            </a:xfrm>
            <a:prstGeom prst="line">
              <a:avLst/>
            </a:prstGeom>
            <a:ln>
              <a:solidFill>
                <a:schemeClr val="tx2">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a:off x="3200" y="1767"/>
              <a:ext cx="0" cy="1859"/>
            </a:xfrm>
            <a:prstGeom prst="line">
              <a:avLst/>
            </a:prstGeom>
            <a:ln>
              <a:solidFill>
                <a:schemeClr val="tx2">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659" name="Group 31"/>
          <p:cNvGrpSpPr>
            <a:grpSpLocks/>
          </p:cNvGrpSpPr>
          <p:nvPr/>
        </p:nvGrpSpPr>
        <p:grpSpPr bwMode="auto">
          <a:xfrm>
            <a:off x="635000" y="2513013"/>
            <a:ext cx="2446338" cy="2682875"/>
            <a:chOff x="610" y="1888"/>
            <a:chExt cx="1541" cy="1690"/>
          </a:xfrm>
        </p:grpSpPr>
        <p:sp>
          <p:nvSpPr>
            <p:cNvPr id="23" name="Venstre klammeparentes 22"/>
            <p:cNvSpPr>
              <a:spLocks/>
            </p:cNvSpPr>
            <p:nvPr/>
          </p:nvSpPr>
          <p:spPr bwMode="auto">
            <a:xfrm>
              <a:off x="1765" y="1888"/>
              <a:ext cx="386" cy="1690"/>
            </a:xfrm>
            <a:prstGeom prst="leftBrace">
              <a:avLst>
                <a:gd name="adj1" fmla="val 37945"/>
                <a:gd name="adj2" fmla="val 50000"/>
              </a:avLst>
            </a:prstGeom>
            <a:noFill/>
            <a:ln w="28575" algn="ctr">
              <a:solidFill>
                <a:srgbClr val="339933"/>
              </a:solidFill>
              <a:round/>
              <a:headEnd/>
              <a:tailEnd/>
            </a:ln>
            <a:extLst/>
          </p:spPr>
          <p:txBody>
            <a:bodyPr anchor="ctr"/>
            <a:lstStyle/>
            <a:p>
              <a:pPr algn="ctr">
                <a:defRPr/>
              </a:pPr>
              <a:endParaRPr lang="da-DK" sz="1600" i="1">
                <a:solidFill>
                  <a:schemeClr val="tx2"/>
                </a:solidFill>
                <a:latin typeface="+mj-lt"/>
                <a:cs typeface="+mn-cs"/>
              </a:endParaRPr>
            </a:p>
          </p:txBody>
        </p:sp>
        <p:sp>
          <p:nvSpPr>
            <p:cNvPr id="24666" name="Tekstboks 23"/>
            <p:cNvSpPr txBox="1">
              <a:spLocks noChangeArrowheads="1"/>
            </p:cNvSpPr>
            <p:nvPr/>
          </p:nvSpPr>
          <p:spPr bwMode="auto">
            <a:xfrm>
              <a:off x="610" y="2510"/>
              <a:ext cx="114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algn="r" eaLnBrk="1" hangingPunct="1">
                <a:spcAft>
                  <a:spcPts val="1200"/>
                </a:spcAft>
              </a:pPr>
              <a:r>
                <a:rPr lang="da-DK" altLang="da-DK" sz="2000" i="1" dirty="0">
                  <a:solidFill>
                    <a:schemeClr val="tx2"/>
                  </a:solidFill>
                  <a:latin typeface="+mj-lt"/>
                </a:rPr>
                <a:t>Omfatter tre dataområder</a:t>
              </a:r>
            </a:p>
          </p:txBody>
        </p:sp>
      </p:grpSp>
      <p:grpSp>
        <p:nvGrpSpPr>
          <p:cNvPr id="25" name="Group 34"/>
          <p:cNvGrpSpPr>
            <a:grpSpLocks/>
          </p:cNvGrpSpPr>
          <p:nvPr/>
        </p:nvGrpSpPr>
        <p:grpSpPr bwMode="auto">
          <a:xfrm>
            <a:off x="3706813" y="1925638"/>
            <a:ext cx="233362" cy="2898775"/>
            <a:chOff x="2545" y="1518"/>
            <a:chExt cx="147" cy="1826"/>
          </a:xfrm>
        </p:grpSpPr>
        <p:sp>
          <p:nvSpPr>
            <p:cNvPr id="24661" name="Oval 27"/>
            <p:cNvSpPr>
              <a:spLocks noChangeArrowheads="1"/>
            </p:cNvSpPr>
            <p:nvPr/>
          </p:nvSpPr>
          <p:spPr bwMode="auto">
            <a:xfrm>
              <a:off x="2545" y="1518"/>
              <a:ext cx="147" cy="147"/>
            </a:xfrm>
            <a:prstGeom prst="ellipse">
              <a:avLst/>
            </a:prstGeom>
            <a:gradFill rotWithShape="1">
              <a:gsLst>
                <a:gs pos="0">
                  <a:srgbClr val="00CCFF"/>
                </a:gs>
                <a:gs pos="100000">
                  <a:srgbClr val="00191F"/>
                </a:gs>
              </a:gsLst>
              <a:lin ang="2700000" scaled="1"/>
            </a:gradFill>
            <a:ln w="9525">
              <a:solidFill>
                <a:schemeClr val="tx1"/>
              </a:solidFill>
              <a:round/>
              <a:headEnd/>
              <a:tailEnd/>
            </a:ln>
          </p:spPr>
          <p:txBody>
            <a:bodyPr wrap="none" anchor="ctr"/>
            <a:lstStyle>
              <a:lvl1pPr eaLnBrk="0" hangingPunct="0">
                <a:defRPr sz="2400">
                  <a:solidFill>
                    <a:schemeClr val="tx1"/>
                  </a:solidFill>
                  <a:latin typeface="Calibri" pitchFamily="34" charset="0"/>
                  <a:cs typeface="Arial" charset="0"/>
                </a:defRPr>
              </a:lvl1pPr>
              <a:lvl2pPr marL="742950" indent="-285750" eaLnBrk="0" hangingPunct="0">
                <a:defRPr sz="2400">
                  <a:solidFill>
                    <a:schemeClr val="tx1"/>
                  </a:solidFill>
                  <a:latin typeface="Calibri" pitchFamily="34" charset="0"/>
                  <a:cs typeface="Arial" charset="0"/>
                </a:defRPr>
              </a:lvl2pPr>
              <a:lvl3pPr marL="1143000" indent="-228600" eaLnBrk="0" hangingPunct="0">
                <a:defRPr sz="2400">
                  <a:solidFill>
                    <a:schemeClr val="tx1"/>
                  </a:solidFill>
                  <a:latin typeface="Calibri" pitchFamily="34" charset="0"/>
                  <a:cs typeface="Arial" charset="0"/>
                </a:defRPr>
              </a:lvl3pPr>
              <a:lvl4pPr marL="1600200" indent="-228600" eaLnBrk="0" hangingPunct="0">
                <a:defRPr sz="2400">
                  <a:solidFill>
                    <a:schemeClr val="tx1"/>
                  </a:solidFill>
                  <a:latin typeface="Calibri" pitchFamily="34" charset="0"/>
                  <a:cs typeface="Arial" charset="0"/>
                </a:defRPr>
              </a:lvl4pPr>
              <a:lvl5pPr marL="2057400" indent="-228600" eaLnBrk="0" hangingPunct="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endParaRPr lang="en-US" altLang="da-DK" sz="2000">
                <a:solidFill>
                  <a:schemeClr val="tx2"/>
                </a:solidFill>
                <a:latin typeface="+mj-lt"/>
              </a:endParaRPr>
            </a:p>
          </p:txBody>
        </p:sp>
        <p:sp>
          <p:nvSpPr>
            <p:cNvPr id="24662" name="Line 28"/>
            <p:cNvSpPr>
              <a:spLocks noChangeShapeType="1"/>
            </p:cNvSpPr>
            <p:nvPr/>
          </p:nvSpPr>
          <p:spPr bwMode="auto">
            <a:xfrm>
              <a:off x="2619" y="1659"/>
              <a:ext cx="0" cy="522"/>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da-DK">
                <a:solidFill>
                  <a:schemeClr val="tx2"/>
                </a:solidFill>
                <a:latin typeface="+mj-lt"/>
              </a:endParaRPr>
            </a:p>
          </p:txBody>
        </p:sp>
        <p:sp>
          <p:nvSpPr>
            <p:cNvPr id="24663" name="Line 29"/>
            <p:cNvSpPr>
              <a:spLocks noChangeShapeType="1"/>
            </p:cNvSpPr>
            <p:nvPr/>
          </p:nvSpPr>
          <p:spPr bwMode="auto">
            <a:xfrm>
              <a:off x="2623" y="2380"/>
              <a:ext cx="3" cy="384"/>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da-DK">
                <a:solidFill>
                  <a:schemeClr val="tx2"/>
                </a:solidFill>
                <a:latin typeface="+mj-lt"/>
              </a:endParaRPr>
            </a:p>
          </p:txBody>
        </p:sp>
        <p:sp>
          <p:nvSpPr>
            <p:cNvPr id="24664" name="Line 33"/>
            <p:cNvSpPr>
              <a:spLocks noChangeShapeType="1"/>
            </p:cNvSpPr>
            <p:nvPr/>
          </p:nvSpPr>
          <p:spPr bwMode="auto">
            <a:xfrm>
              <a:off x="2624" y="2960"/>
              <a:ext cx="3" cy="384"/>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da-DK">
                <a:solidFill>
                  <a:schemeClr val="tx2"/>
                </a:solidFill>
                <a:latin typeface="+mj-lt"/>
              </a:endParaRPr>
            </a:p>
          </p:txBody>
        </p:sp>
      </p:grpSp>
      <p:sp>
        <p:nvSpPr>
          <p:cNvPr id="2" name="Titel 1"/>
          <p:cNvSpPr>
            <a:spLocks noGrp="1"/>
          </p:cNvSpPr>
          <p:nvPr>
            <p:ph type="title"/>
          </p:nvPr>
        </p:nvSpPr>
        <p:spPr>
          <a:xfrm>
            <a:off x="457200" y="260351"/>
            <a:ext cx="8229600" cy="1143000"/>
          </a:xfrm>
        </p:spPr>
        <p:txBody>
          <a:bodyPr/>
          <a:lstStyle/>
          <a:p>
            <a:r>
              <a:rPr lang="da-DK" dirty="0" smtClean="0"/>
              <a:t>Dataområder</a:t>
            </a:r>
            <a:endParaRPr lang="en-US" dirty="0"/>
          </a:p>
        </p:txBody>
      </p:sp>
    </p:spTree>
    <p:extLst>
      <p:ext uri="{BB962C8B-B14F-4D97-AF65-F5344CB8AC3E}">
        <p14:creationId xmlns:p14="http://schemas.microsoft.com/office/powerpoint/2010/main" val="366932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Problemet</a:t>
            </a:r>
            <a:endParaRPr lang="en-US" dirty="0"/>
          </a:p>
        </p:txBody>
      </p:sp>
      <p:sp>
        <p:nvSpPr>
          <p:cNvPr id="3" name="Pladsholder til indhold 2"/>
          <p:cNvSpPr>
            <a:spLocks noGrp="1"/>
          </p:cNvSpPr>
          <p:nvPr>
            <p:ph idx="1"/>
          </p:nvPr>
        </p:nvSpPr>
        <p:spPr/>
        <p:txBody>
          <a:bodyPr>
            <a:noAutofit/>
          </a:bodyPr>
          <a:lstStyle/>
          <a:p>
            <a:pPr>
              <a:spcBef>
                <a:spcPts val="0"/>
              </a:spcBef>
              <a:spcAft>
                <a:spcPts val="1200"/>
              </a:spcAft>
            </a:pPr>
            <a:r>
              <a:rPr lang="da-DK" sz="2000" dirty="0" smtClean="0">
                <a:latin typeface="+mj-lt"/>
              </a:rPr>
              <a:t>I </a:t>
            </a:r>
            <a:r>
              <a:rPr lang="da-DK" sz="2000" dirty="0">
                <a:latin typeface="+mj-lt"/>
              </a:rPr>
              <a:t>dag </a:t>
            </a:r>
            <a:r>
              <a:rPr lang="da-DK" sz="2000" dirty="0" smtClean="0">
                <a:latin typeface="+mj-lt"/>
              </a:rPr>
              <a:t>mangler der sammenhæng i grunddata </a:t>
            </a:r>
            <a:r>
              <a:rPr lang="da-DK" sz="2000" dirty="0">
                <a:latin typeface="+mj-lt"/>
              </a:rPr>
              <a:t>om </a:t>
            </a:r>
            <a:r>
              <a:rPr lang="da-DK" sz="2000" dirty="0" smtClean="0">
                <a:latin typeface="+mj-lt"/>
              </a:rPr>
              <a:t>postnumre, vejnavne, adresser</a:t>
            </a:r>
            <a:r>
              <a:rPr lang="da-DK" sz="2000" dirty="0">
                <a:latin typeface="+mj-lt"/>
              </a:rPr>
              <a:t>, stednavne og administrative områder. </a:t>
            </a:r>
            <a:endParaRPr lang="en-US" sz="2000" dirty="0">
              <a:latin typeface="+mj-lt"/>
            </a:endParaRPr>
          </a:p>
          <a:p>
            <a:pPr>
              <a:spcBef>
                <a:spcPts val="0"/>
              </a:spcBef>
              <a:spcAft>
                <a:spcPts val="1200"/>
              </a:spcAft>
            </a:pPr>
            <a:r>
              <a:rPr lang="da-DK" sz="2000" dirty="0">
                <a:latin typeface="+mj-lt"/>
              </a:rPr>
              <a:t>Adresserne vedligeholdes </a:t>
            </a:r>
            <a:r>
              <a:rPr lang="da-DK" sz="2000" dirty="0" smtClean="0">
                <a:latin typeface="+mj-lt"/>
              </a:rPr>
              <a:t>af kommunerne i BBR. </a:t>
            </a:r>
            <a:r>
              <a:rPr lang="da-DK" sz="2000" dirty="0">
                <a:latin typeface="+mj-lt"/>
              </a:rPr>
              <a:t>På trods af dette vedligeholder mange offent­lige myndigheder desuden adresser i egne </a:t>
            </a:r>
            <a:r>
              <a:rPr lang="da-DK" sz="2000" dirty="0" smtClean="0">
                <a:latin typeface="+mj-lt"/>
              </a:rPr>
              <a:t>systemer. Fejl rettes oftest kun lokalt – og ikke ved kilden. </a:t>
            </a:r>
            <a:endParaRPr lang="en-US" sz="2000" dirty="0">
              <a:latin typeface="+mj-lt"/>
            </a:endParaRPr>
          </a:p>
          <a:p>
            <a:pPr>
              <a:spcBef>
                <a:spcPts val="0"/>
              </a:spcBef>
              <a:spcAft>
                <a:spcPts val="1200"/>
              </a:spcAft>
            </a:pPr>
            <a:r>
              <a:rPr lang="da-DK" sz="2000" dirty="0" smtClean="0">
                <a:latin typeface="+mj-lt"/>
              </a:rPr>
              <a:t>Dette giver ekstra </a:t>
            </a:r>
            <a:r>
              <a:rPr lang="da-DK" sz="2000" dirty="0">
                <a:latin typeface="+mj-lt"/>
              </a:rPr>
              <a:t>omkostninger og betyder </a:t>
            </a:r>
            <a:r>
              <a:rPr lang="da-DK" sz="2000" dirty="0" smtClean="0">
                <a:latin typeface="+mj-lt"/>
              </a:rPr>
              <a:t>at data </a:t>
            </a:r>
            <a:r>
              <a:rPr lang="da-DK" sz="2000" dirty="0">
                <a:latin typeface="+mj-lt"/>
              </a:rPr>
              <a:t>om personer, virksomheder og ejendomme vanskeligt kan stilles </a:t>
            </a:r>
            <a:r>
              <a:rPr lang="da-DK" sz="2000" dirty="0" smtClean="0">
                <a:latin typeface="+mj-lt"/>
              </a:rPr>
              <a:t>sammen.</a:t>
            </a:r>
            <a:endParaRPr lang="en-US" sz="2000" dirty="0">
              <a:latin typeface="+mj-lt"/>
            </a:endParaRPr>
          </a:p>
          <a:p>
            <a:pPr>
              <a:spcBef>
                <a:spcPts val="0"/>
              </a:spcBef>
              <a:spcAft>
                <a:spcPts val="1200"/>
              </a:spcAft>
            </a:pPr>
            <a:r>
              <a:rPr lang="da-DK" sz="2000" dirty="0">
                <a:latin typeface="+mj-lt"/>
              </a:rPr>
              <a:t>Stednavne registreres både centralt og mere sporadisk af forskellige myndigheder </a:t>
            </a:r>
            <a:r>
              <a:rPr lang="da-DK" sz="2000" dirty="0" smtClean="0">
                <a:latin typeface="+mj-lt"/>
              </a:rPr>
              <a:t>– uden mulighed </a:t>
            </a:r>
            <a:r>
              <a:rPr lang="da-DK" sz="2000" dirty="0">
                <a:latin typeface="+mj-lt"/>
              </a:rPr>
              <a:t>for at dele og kombinere data. </a:t>
            </a:r>
            <a:endParaRPr lang="en-US" sz="2000" dirty="0">
              <a:latin typeface="+mj-lt"/>
            </a:endParaRPr>
          </a:p>
          <a:p>
            <a:pPr>
              <a:spcBef>
                <a:spcPts val="0"/>
              </a:spcBef>
              <a:spcAft>
                <a:spcPts val="1200"/>
              </a:spcAft>
            </a:pPr>
            <a:r>
              <a:rPr lang="da-DK" sz="2000" dirty="0" smtClean="0">
                <a:latin typeface="+mj-lt"/>
              </a:rPr>
              <a:t>Visse administrative </a:t>
            </a:r>
            <a:r>
              <a:rPr lang="da-DK" sz="2000" dirty="0">
                <a:latin typeface="+mj-lt"/>
              </a:rPr>
              <a:t>inddelinger dobbeltregistreres i dag, nemlig både i Danmarks admini­strative geografiske inddeling (DAGI ) og i CPR’s Vejregister.</a:t>
            </a:r>
            <a:endParaRPr lang="en-US" sz="2000" dirty="0">
              <a:latin typeface="+mj-lt"/>
            </a:endParaRPr>
          </a:p>
        </p:txBody>
      </p:sp>
    </p:spTree>
    <p:extLst>
      <p:ext uri="{BB962C8B-B14F-4D97-AF65-F5344CB8AC3E}">
        <p14:creationId xmlns:p14="http://schemas.microsoft.com/office/powerpoint/2010/main" val="17929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fremtidige situation</a:t>
            </a:r>
            <a:endParaRPr lang="en-US" dirty="0"/>
          </a:p>
        </p:txBody>
      </p:sp>
      <p:sp>
        <p:nvSpPr>
          <p:cNvPr id="3" name="Pladsholder til indhold 2"/>
          <p:cNvSpPr>
            <a:spLocks noGrp="1"/>
          </p:cNvSpPr>
          <p:nvPr>
            <p:ph idx="1"/>
          </p:nvPr>
        </p:nvSpPr>
        <p:spPr>
          <a:xfrm>
            <a:off x="457200" y="1628800"/>
            <a:ext cx="8229600" cy="4525963"/>
          </a:xfrm>
        </p:spPr>
        <p:txBody>
          <a:bodyPr>
            <a:normAutofit fontScale="70000" lnSpcReduction="20000"/>
          </a:bodyPr>
          <a:lstStyle/>
          <a:p>
            <a:pPr>
              <a:spcBef>
                <a:spcPts val="0"/>
              </a:spcBef>
              <a:spcAft>
                <a:spcPts val="1200"/>
              </a:spcAft>
            </a:pPr>
            <a:r>
              <a:rPr lang="da-DK" dirty="0" smtClean="0">
                <a:latin typeface="+mj-lt"/>
              </a:rPr>
              <a:t>Der etableres </a:t>
            </a:r>
            <a:r>
              <a:rPr lang="da-DK" dirty="0">
                <a:latin typeface="+mj-lt"/>
              </a:rPr>
              <a:t>et </a:t>
            </a:r>
            <a:r>
              <a:rPr lang="da-DK" dirty="0" smtClean="0">
                <a:latin typeface="+mj-lt"/>
              </a:rPr>
              <a:t>nyt autoritativt adresseregister</a:t>
            </a:r>
            <a:r>
              <a:rPr lang="da-DK" dirty="0">
                <a:latin typeface="+mj-lt"/>
              </a:rPr>
              <a:t>. Aktualiteten af adressedata øges, og eventuelle fejl og mangler skal rettes hurtigt. </a:t>
            </a:r>
            <a:r>
              <a:rPr lang="da-DK" dirty="0" smtClean="0">
                <a:latin typeface="+mj-lt"/>
              </a:rPr>
              <a:t>CPR’s Vejregister udfases efter en overgangsperiode.</a:t>
            </a:r>
          </a:p>
          <a:p>
            <a:pPr>
              <a:spcBef>
                <a:spcPts val="0"/>
              </a:spcBef>
              <a:spcAft>
                <a:spcPts val="1200"/>
              </a:spcAft>
            </a:pPr>
            <a:r>
              <a:rPr lang="da-DK" dirty="0" smtClean="0">
                <a:latin typeface="+mj-lt"/>
              </a:rPr>
              <a:t>De autoritative adressedata anvendes som </a:t>
            </a:r>
            <a:r>
              <a:rPr lang="da-DK" dirty="0">
                <a:latin typeface="+mj-lt"/>
              </a:rPr>
              <a:t>grundlag for registre­ringen i øvrige registre og løsninger, fx i CPR og CVR. </a:t>
            </a:r>
            <a:endParaRPr lang="en-US" dirty="0">
              <a:latin typeface="+mj-lt"/>
            </a:endParaRPr>
          </a:p>
          <a:p>
            <a:pPr>
              <a:spcBef>
                <a:spcPts val="0"/>
              </a:spcBef>
              <a:spcAft>
                <a:spcPts val="1200"/>
              </a:spcAft>
            </a:pPr>
            <a:r>
              <a:rPr lang="da-DK" dirty="0">
                <a:latin typeface="+mj-lt"/>
              </a:rPr>
              <a:t>Et </a:t>
            </a:r>
            <a:r>
              <a:rPr lang="da-DK" dirty="0" smtClean="0">
                <a:latin typeface="+mj-lt"/>
              </a:rPr>
              <a:t>nyt stednavnesystem </a:t>
            </a:r>
            <a:r>
              <a:rPr lang="da-DK" dirty="0">
                <a:latin typeface="+mj-lt"/>
              </a:rPr>
              <a:t>etableres. Alle myndigheder og private virksomheder har adgang til oplysningerne, som koordineres med adresseregisterets vejnavne og adresser. </a:t>
            </a:r>
            <a:endParaRPr lang="en-US" dirty="0">
              <a:latin typeface="+mj-lt"/>
            </a:endParaRPr>
          </a:p>
          <a:p>
            <a:pPr>
              <a:spcBef>
                <a:spcPts val="0"/>
              </a:spcBef>
              <a:spcAft>
                <a:spcPts val="1200"/>
              </a:spcAft>
            </a:pPr>
            <a:r>
              <a:rPr lang="da-DK" dirty="0">
                <a:latin typeface="+mj-lt"/>
              </a:rPr>
              <a:t>Danmarks administrative geografiske inddeling (DAGI ) udbygges som et </a:t>
            </a:r>
            <a:r>
              <a:rPr lang="da-DK" dirty="0" smtClean="0">
                <a:latin typeface="+mj-lt"/>
              </a:rPr>
              <a:t>grundregister, hvori relevante </a:t>
            </a:r>
            <a:r>
              <a:rPr lang="da-DK" dirty="0">
                <a:latin typeface="+mj-lt"/>
              </a:rPr>
              <a:t>myndigheder vedligeholder data. </a:t>
            </a:r>
            <a:endParaRPr lang="en-US" dirty="0">
              <a:latin typeface="+mj-lt"/>
            </a:endParaRPr>
          </a:p>
          <a:p>
            <a:pPr>
              <a:spcBef>
                <a:spcPts val="0"/>
              </a:spcBef>
              <a:spcAft>
                <a:spcPts val="1200"/>
              </a:spcAft>
            </a:pPr>
            <a:r>
              <a:rPr lang="da-DK" dirty="0">
                <a:latin typeface="+mj-lt"/>
              </a:rPr>
              <a:t>Alle </a:t>
            </a:r>
            <a:r>
              <a:rPr lang="da-DK" dirty="0" smtClean="0">
                <a:latin typeface="+mj-lt"/>
              </a:rPr>
              <a:t>adresseprogrammets gruddata </a:t>
            </a:r>
            <a:r>
              <a:rPr lang="da-DK" dirty="0">
                <a:latin typeface="+mj-lt"/>
              </a:rPr>
              <a:t>stilles frit til rådighed for offentlige og private it-løsninger og -produkter. </a:t>
            </a:r>
            <a:endParaRPr lang="en-US" dirty="0">
              <a:latin typeface="+mj-lt"/>
            </a:endParaRPr>
          </a:p>
        </p:txBody>
      </p:sp>
    </p:spTree>
    <p:extLst>
      <p:ext uri="{BB962C8B-B14F-4D97-AF65-F5344CB8AC3E}">
        <p14:creationId xmlns:p14="http://schemas.microsoft.com/office/powerpoint/2010/main" val="290893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 forretningsmæssige mål</a:t>
            </a:r>
            <a:endParaRPr lang="en-US" dirty="0"/>
          </a:p>
        </p:txBody>
      </p:sp>
      <p:sp>
        <p:nvSpPr>
          <p:cNvPr id="3" name="Pladsholder til indhold 2"/>
          <p:cNvSpPr>
            <a:spLocks noGrp="1"/>
          </p:cNvSpPr>
          <p:nvPr>
            <p:ph idx="1"/>
          </p:nvPr>
        </p:nvSpPr>
        <p:spPr>
          <a:xfrm>
            <a:off x="457200" y="1600200"/>
            <a:ext cx="8229600" cy="4709120"/>
          </a:xfrm>
        </p:spPr>
        <p:txBody>
          <a:bodyPr>
            <a:noAutofit/>
          </a:bodyPr>
          <a:lstStyle/>
          <a:p>
            <a:pPr marL="0" indent="0">
              <a:spcBef>
                <a:spcPts val="0"/>
              </a:spcBef>
              <a:spcAft>
                <a:spcPts val="1200"/>
              </a:spcAft>
              <a:buNone/>
            </a:pPr>
            <a:r>
              <a:rPr lang="da-DK" sz="2200" dirty="0" smtClean="0">
                <a:latin typeface="+mj-lt"/>
              </a:rPr>
              <a:t>Grund­data </a:t>
            </a:r>
            <a:r>
              <a:rPr lang="da-DK" sz="2200" dirty="0">
                <a:latin typeface="+mj-lt"/>
              </a:rPr>
              <a:t>om adresser, sted­navne og administrative enheder </a:t>
            </a:r>
            <a:r>
              <a:rPr lang="da-DK" sz="2200" dirty="0" smtClean="0">
                <a:latin typeface="+mj-lt"/>
              </a:rPr>
              <a:t>skal: </a:t>
            </a:r>
            <a:endParaRPr lang="en-US" sz="2200" dirty="0">
              <a:latin typeface="+mj-lt"/>
            </a:endParaRPr>
          </a:p>
          <a:p>
            <a:pPr>
              <a:spcBef>
                <a:spcPts val="0"/>
              </a:spcBef>
              <a:spcAft>
                <a:spcPts val="1200"/>
              </a:spcAft>
            </a:pPr>
            <a:r>
              <a:rPr lang="da-DK" sz="2200" dirty="0" smtClean="0">
                <a:latin typeface="+mj-lt"/>
              </a:rPr>
              <a:t>Danne </a:t>
            </a:r>
            <a:r>
              <a:rPr lang="da-DK" sz="2200" dirty="0">
                <a:latin typeface="+mj-lt"/>
              </a:rPr>
              <a:t>et fælles grundlag for en effektiv, sammen­hæn­gen­de digital for­valtning</a:t>
            </a:r>
            <a:endParaRPr lang="en-US" sz="2200" dirty="0">
              <a:latin typeface="+mj-lt"/>
            </a:endParaRPr>
          </a:p>
          <a:p>
            <a:pPr>
              <a:spcBef>
                <a:spcPts val="0"/>
              </a:spcBef>
              <a:spcAft>
                <a:spcPts val="1200"/>
              </a:spcAft>
            </a:pPr>
            <a:r>
              <a:rPr lang="da-DK" sz="2200" dirty="0" smtClean="0">
                <a:latin typeface="+mj-lt"/>
              </a:rPr>
              <a:t>Bidrage </a:t>
            </a:r>
            <a:r>
              <a:rPr lang="da-DK" sz="2200" dirty="0">
                <a:latin typeface="+mj-lt"/>
              </a:rPr>
              <a:t>til konkurrencedygtighed, vækst og innovation hos virksomhederne</a:t>
            </a:r>
            <a:endParaRPr lang="en-US" sz="2200" dirty="0">
              <a:latin typeface="+mj-lt"/>
            </a:endParaRPr>
          </a:p>
          <a:p>
            <a:pPr>
              <a:spcBef>
                <a:spcPts val="0"/>
              </a:spcBef>
              <a:spcAft>
                <a:spcPts val="1200"/>
              </a:spcAft>
            </a:pPr>
            <a:r>
              <a:rPr lang="da-DK" sz="2200" dirty="0">
                <a:latin typeface="+mj-lt"/>
              </a:rPr>
              <a:t>Anvendes som entydig reference for politi-, ulykkes- og krise­beredskab. </a:t>
            </a:r>
            <a:endParaRPr lang="en-US" sz="2200" dirty="0">
              <a:latin typeface="+mj-lt"/>
            </a:endParaRPr>
          </a:p>
          <a:p>
            <a:pPr marL="0" indent="0">
              <a:spcBef>
                <a:spcPts val="0"/>
              </a:spcBef>
              <a:spcAft>
                <a:spcPts val="1200"/>
              </a:spcAft>
              <a:buNone/>
            </a:pPr>
            <a:r>
              <a:rPr lang="da-DK" sz="2200" dirty="0" smtClean="0">
                <a:latin typeface="+mj-lt"/>
              </a:rPr>
              <a:t>Datagrundlaget skal forbedres og der skal etableres </a:t>
            </a:r>
            <a:r>
              <a:rPr lang="da-DK" sz="2200" dirty="0">
                <a:latin typeface="+mj-lt"/>
              </a:rPr>
              <a:t>en </a:t>
            </a:r>
            <a:r>
              <a:rPr lang="da-DK" sz="2200" dirty="0" smtClean="0">
                <a:latin typeface="+mj-lt"/>
              </a:rPr>
              <a:t>infra­struktur</a:t>
            </a:r>
            <a:r>
              <a:rPr lang="da-DK" sz="2200" dirty="0">
                <a:latin typeface="+mj-lt"/>
              </a:rPr>
              <a:t>, der sikrer, at data stilles rådighed for offentlige og private brugere på en effektiv og sikker måde. </a:t>
            </a:r>
            <a:endParaRPr lang="en-US" sz="2200" dirty="0">
              <a:latin typeface="+mj-lt"/>
            </a:endParaRPr>
          </a:p>
        </p:txBody>
      </p:sp>
    </p:spTree>
    <p:extLst>
      <p:ext uri="{BB962C8B-B14F-4D97-AF65-F5344CB8AC3E}">
        <p14:creationId xmlns:p14="http://schemas.microsoft.com/office/powerpoint/2010/main" val="272952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isk kontor">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smtClean="0">
            <a:latin typeface="+mj-lt"/>
          </a:defRPr>
        </a:defPPr>
      </a:lstStyle>
    </a:tx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Powerpointtema</Template>
  <TotalTime>461</TotalTime>
  <Words>1549</Words>
  <Application>Microsoft Office PowerPoint</Application>
  <PresentationFormat>Skærmshow (4:3)</PresentationFormat>
  <Paragraphs>192</Paragraphs>
  <Slides>28</Slides>
  <Notes>22</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28</vt:i4>
      </vt:variant>
    </vt:vector>
  </HeadingPairs>
  <TitlesOfParts>
    <vt:vector size="30" baseType="lpstr">
      <vt:lpstr>Powerpointtema</vt:lpstr>
      <vt:lpstr>CorelDRAW</vt:lpstr>
      <vt:lpstr>Adresseprogrammet</vt:lpstr>
      <vt:lpstr>Hvad er grunddata?</vt:lpstr>
      <vt:lpstr>Baggrund og mål</vt:lpstr>
      <vt:lpstr>Adresseprogrammet</vt:lpstr>
      <vt:lpstr>Deltagere</vt:lpstr>
      <vt:lpstr>Dataområder</vt:lpstr>
      <vt:lpstr>Problemet</vt:lpstr>
      <vt:lpstr>Den fremtidige situation</vt:lpstr>
      <vt:lpstr>De forretningsmæssige mål</vt:lpstr>
      <vt:lpstr>Fælles adressegrundlag</vt:lpstr>
      <vt:lpstr>Indhold og leverancer</vt:lpstr>
      <vt:lpstr>PowerPoint-præsentation</vt:lpstr>
      <vt:lpstr>PowerPoint-præsentation</vt:lpstr>
      <vt:lpstr>PowerPoint-præsentation</vt:lpstr>
      <vt:lpstr>Leverancer</vt:lpstr>
      <vt:lpstr>Projekterne i delprogrammet</vt:lpstr>
      <vt:lpstr>Adgang til data</vt:lpstr>
      <vt:lpstr>Adresser</vt:lpstr>
      <vt:lpstr>DAGI og stednavne</vt:lpstr>
      <vt:lpstr>Supplerende adresser</vt:lpstr>
      <vt:lpstr>Der mangler adresser i</vt:lpstr>
      <vt:lpstr>PowerPoint-præsentation</vt:lpstr>
      <vt:lpstr>Informationskampagne</vt:lpstr>
      <vt:lpstr>PowerPoint-præsentation</vt:lpstr>
      <vt:lpstr>Mere information</vt:lpstr>
      <vt:lpstr>Info om Adresseprogrammet</vt:lpstr>
      <vt:lpstr>Websted for Danmarks Adresser</vt:lpstr>
      <vt:lpstr>Kontakt</vt:lpstr>
    </vt:vector>
  </TitlesOfParts>
  <Company>Statens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Adresseprogrammet</dc:title>
  <dc:creator>Tanja Haagh Jensen</dc:creator>
  <cp:lastModifiedBy>Tanja Haagh Jensen</cp:lastModifiedBy>
  <cp:revision>38</cp:revision>
  <dcterms:created xsi:type="dcterms:W3CDTF">2014-06-02T08:22:49Z</dcterms:created>
  <dcterms:modified xsi:type="dcterms:W3CDTF">2014-06-10T09:41:11Z</dcterms:modified>
</cp:coreProperties>
</file>