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7" r:id="rId5"/>
    <p:sldId id="267" r:id="rId6"/>
    <p:sldId id="268" r:id="rId7"/>
    <p:sldId id="270" r:id="rId8"/>
    <p:sldId id="290" r:id="rId9"/>
    <p:sldId id="271" r:id="rId10"/>
    <p:sldId id="283" r:id="rId11"/>
    <p:sldId id="282" r:id="rId12"/>
    <p:sldId id="274" r:id="rId13"/>
    <p:sldId id="284" r:id="rId14"/>
    <p:sldId id="285" r:id="rId15"/>
    <p:sldId id="287" r:id="rId16"/>
    <p:sldId id="288" r:id="rId17"/>
    <p:sldId id="289" r:id="rId18"/>
    <p:sldId id="275" r:id="rId19"/>
    <p:sldId id="277" r:id="rId20"/>
    <p:sldId id="278" r:id="rId21"/>
    <p:sldId id="279" r:id="rId22"/>
    <p:sldId id="280" r:id="rId23"/>
    <p:sldId id="281" r:id="rId24"/>
  </p:sldIdLst>
  <p:sldSz cx="9148763" cy="6862763"/>
  <p:notesSz cx="6858000" cy="9144000"/>
  <p:defaultTextStyle>
    <a:defPPr>
      <a:defRPr lang="da-DK"/>
    </a:defPPr>
    <a:lvl1pPr marL="0" algn="l" defTabSz="9175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8754" algn="l" defTabSz="9175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7509" algn="l" defTabSz="9175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6263" algn="l" defTabSz="9175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35018" algn="l" defTabSz="9175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93772" algn="l" defTabSz="9175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52527" algn="l" defTabSz="9175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11281" algn="l" defTabSz="9175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70036" algn="l" defTabSz="9175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42" y="-768"/>
      </p:cViewPr>
      <p:guideLst>
        <p:guide orient="horz" pos="2162"/>
        <p:guide pos="28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2C106-1B24-4C41-A78F-CE689A2795B2}" type="datetimeFigureOut">
              <a:rPr lang="da-DK" smtClean="0"/>
              <a:t>25-01-2016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243F1-5196-459A-96C4-B1E1C6A91D0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9075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59F0D-3317-43B7-B192-922F3EB08BFC}" type="datetimeFigureOut">
              <a:rPr lang="da-DK" smtClean="0"/>
              <a:t>25-01-2016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8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01E17-9508-4F75-8DF4-D058B0EAC3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1440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75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8754" algn="l" defTabSz="9175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7509" algn="l" defTabSz="9175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6263" algn="l" defTabSz="9175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35018" algn="l" defTabSz="9175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93772" algn="l" defTabSz="9175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52527" algn="l" defTabSz="9175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11281" algn="l" defTabSz="9175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70036" algn="l" defTabSz="9175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241" y="2236918"/>
            <a:ext cx="8111764" cy="947810"/>
          </a:xfrm>
        </p:spPr>
        <p:txBody>
          <a:bodyPr anchor="t">
            <a:noAutofit/>
          </a:bodyPr>
          <a:lstStyle>
            <a:lvl1pPr algn="l">
              <a:defRPr sz="6600" b="1" cap="none" baseline="0">
                <a:solidFill>
                  <a:schemeClr val="tx1"/>
                </a:solidFill>
              </a:defRPr>
            </a:lvl1pPr>
          </a:lstStyle>
          <a:p>
            <a:r>
              <a:rPr lang="da-DK" dirty="0" err="1" smtClean="0"/>
              <a:t>Headline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447166" y="3154205"/>
            <a:ext cx="8111764" cy="2150685"/>
          </a:xfrm>
        </p:spPr>
        <p:txBody>
          <a:bodyPr tIns="0">
            <a:noAutofit/>
          </a:bodyPr>
          <a:lstStyle>
            <a:lvl1pPr marL="0" indent="0" algn="l">
              <a:buNone/>
              <a:defRPr sz="6600">
                <a:solidFill>
                  <a:schemeClr val="tx1"/>
                </a:solidFill>
              </a:defRPr>
            </a:lvl1pPr>
            <a:lvl2pPr marL="45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6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35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93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52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11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7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Overskrift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Styrelsen for Dataforsyning og Effektivisering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33" y="541479"/>
            <a:ext cx="1805370" cy="70409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661" y="443388"/>
            <a:ext cx="1225560" cy="80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130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000" y="464400"/>
            <a:ext cx="8233887" cy="891310"/>
          </a:xfrm>
        </p:spPr>
        <p:txBody>
          <a:bodyPr anchor="t">
            <a:normAutofit/>
          </a:bodyPr>
          <a:lstStyle>
            <a:lvl1pPr algn="l">
              <a:lnSpc>
                <a:spcPts val="2408"/>
              </a:lnSpc>
              <a:defRPr sz="220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Styrelsen for Dataforsyning og Effektivisering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13"/>
          </p:nvPr>
        </p:nvSpPr>
        <p:spPr>
          <a:xfrm>
            <a:off x="446208" y="1708710"/>
            <a:ext cx="3990450" cy="3942008"/>
          </a:xfrm>
        </p:spPr>
        <p:txBody>
          <a:bodyPr numCol="1" spcCol="180612">
            <a:norm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billede 3"/>
          <p:cNvSpPr>
            <a:spLocks noGrp="1"/>
          </p:cNvSpPr>
          <p:nvPr>
            <p:ph type="pic" sz="quarter" idx="14"/>
          </p:nvPr>
        </p:nvSpPr>
        <p:spPr>
          <a:xfrm>
            <a:off x="4656850" y="1802551"/>
            <a:ext cx="3950121" cy="416281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9718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overskrift og baggrunds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billede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7600" cy="68616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235600"/>
            <a:ext cx="8111764" cy="947810"/>
          </a:xfrm>
        </p:spPr>
        <p:txBody>
          <a:bodyPr anchor="t">
            <a:noAutofit/>
          </a:bodyPr>
          <a:lstStyle>
            <a:lvl1pPr algn="l">
              <a:defRPr sz="6600" b="1" cap="none" baseline="0">
                <a:solidFill>
                  <a:schemeClr val="bg1"/>
                </a:solidFill>
              </a:defRPr>
            </a:lvl1pPr>
          </a:lstStyle>
          <a:p>
            <a:r>
              <a:rPr lang="da-DK" dirty="0" err="1" smtClean="0"/>
              <a:t>Headline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446400" y="3153600"/>
            <a:ext cx="3929055" cy="2150685"/>
          </a:xfrm>
        </p:spPr>
        <p:txBody>
          <a:bodyPr tIns="0">
            <a:noAutofit/>
          </a:bodyPr>
          <a:lstStyle>
            <a:lvl1pPr marL="0" indent="0" algn="l">
              <a:buNone/>
              <a:defRPr sz="6600">
                <a:solidFill>
                  <a:schemeClr val="bg1"/>
                </a:solidFill>
              </a:defRPr>
            </a:lvl1pPr>
            <a:lvl2pPr marL="45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6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35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93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52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11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7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Overskrift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8622" y="6145399"/>
            <a:ext cx="3254127" cy="3653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26. januar 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514628" y="7173310"/>
            <a:ext cx="2897109" cy="365379"/>
          </a:xfrm>
        </p:spPr>
        <p:txBody>
          <a:bodyPr/>
          <a:lstStyle/>
          <a:p>
            <a:r>
              <a:rPr lang="da-DK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7893795" y="6145399"/>
            <a:ext cx="808210" cy="3653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Pladsholder til billede 13"/>
          <p:cNvSpPr>
            <a:spLocks noGrp="1"/>
          </p:cNvSpPr>
          <p:nvPr>
            <p:ph type="pic" sz="quarter" idx="14" hasCustomPrompt="1"/>
          </p:nvPr>
        </p:nvSpPr>
        <p:spPr>
          <a:xfrm>
            <a:off x="543600" y="540000"/>
            <a:ext cx="1807200" cy="70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16" name="Pladsholder til billede 15"/>
          <p:cNvSpPr>
            <a:spLocks noGrp="1"/>
          </p:cNvSpPr>
          <p:nvPr>
            <p:ph type="pic" sz="quarter" idx="15" hasCustomPrompt="1"/>
          </p:nvPr>
        </p:nvSpPr>
        <p:spPr>
          <a:xfrm>
            <a:off x="541933" y="5963566"/>
            <a:ext cx="3938400" cy="0"/>
          </a:xfrm>
          <a:ln w="635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20" name="Pladsholder til billede 15"/>
          <p:cNvSpPr>
            <a:spLocks noGrp="1"/>
          </p:cNvSpPr>
          <p:nvPr>
            <p:ph type="pic" sz="quarter" idx="16" hasCustomPrompt="1"/>
          </p:nvPr>
        </p:nvSpPr>
        <p:spPr>
          <a:xfrm>
            <a:off x="4665919" y="5963566"/>
            <a:ext cx="3938400" cy="0"/>
          </a:xfrm>
          <a:ln w="635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 smtClean="0"/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48438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371" y="489909"/>
            <a:ext cx="8233887" cy="1308571"/>
          </a:xfrm>
        </p:spPr>
        <p:txBody>
          <a:bodyPr tIns="0" anchor="t">
            <a:noAutofit/>
          </a:bodyPr>
          <a:lstStyle>
            <a:lvl1pPr algn="l">
              <a:lnSpc>
                <a:spcPts val="4917"/>
              </a:lnSpc>
              <a:defRPr sz="4700" b="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8669" y="1918637"/>
            <a:ext cx="8233887" cy="3996081"/>
          </a:xfrm>
        </p:spPr>
        <p:txBody>
          <a:bodyPr tIns="0">
            <a:noAutofit/>
          </a:bodyPr>
          <a:lstStyle>
            <a:lvl1pPr marL="0" indent="0">
              <a:buNone/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Styrelsen for Dataforsyning og Effektivisering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46804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0"/>
            <a:ext cx="9147600" cy="686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751" tIns="45875" rIns="91751" bIns="45875"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000" y="489600"/>
            <a:ext cx="8233887" cy="1308571"/>
          </a:xfrm>
        </p:spPr>
        <p:txBody>
          <a:bodyPr tIns="0" anchor="t">
            <a:noAutofit/>
          </a:bodyPr>
          <a:lstStyle>
            <a:lvl1pPr algn="l">
              <a:lnSpc>
                <a:spcPts val="4917"/>
              </a:lnSpc>
              <a:defRPr sz="4700" b="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18800"/>
            <a:ext cx="8233887" cy="3996081"/>
          </a:xfrm>
        </p:spPr>
        <p:txBody>
          <a:bodyPr tIns="0">
            <a:noAutofit/>
          </a:bodyPr>
          <a:lstStyle>
            <a:lvl1pPr marL="0" indent="0">
              <a:buNone/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Styrelsen for Dataforsyning og Effektivisering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13" name="Lige forbindelse 12"/>
          <p:cNvCxnSpPr/>
          <p:nvPr userDrawn="1"/>
        </p:nvCxnSpPr>
        <p:spPr>
          <a:xfrm>
            <a:off x="550459" y="6102164"/>
            <a:ext cx="39204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 userDrawn="1"/>
        </p:nvCxnSpPr>
        <p:spPr>
          <a:xfrm>
            <a:off x="4661157" y="6102164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>
            <a:off x="6719119" y="6102164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482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 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0"/>
            <a:ext cx="9147600" cy="686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751" tIns="45875" rIns="91751" bIns="45875"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000" y="489600"/>
            <a:ext cx="8233887" cy="1308571"/>
          </a:xfrm>
        </p:spPr>
        <p:txBody>
          <a:bodyPr tIns="0" anchor="t">
            <a:noAutofit/>
          </a:bodyPr>
          <a:lstStyle>
            <a:lvl1pPr algn="l">
              <a:lnSpc>
                <a:spcPts val="4917"/>
              </a:lnSpc>
              <a:defRPr sz="4700" b="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18800"/>
            <a:ext cx="8233887" cy="3996081"/>
          </a:xfrm>
        </p:spPr>
        <p:txBody>
          <a:bodyPr tIns="0">
            <a:noAutofit/>
          </a:bodyPr>
          <a:lstStyle>
            <a:lvl1pPr marL="0" indent="0">
              <a:buNone/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Styrelsen for Dataforsyning og Effektivisering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13" name="Lige forbindelse 12"/>
          <p:cNvCxnSpPr/>
          <p:nvPr userDrawn="1"/>
        </p:nvCxnSpPr>
        <p:spPr>
          <a:xfrm>
            <a:off x="550459" y="6102164"/>
            <a:ext cx="39204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 userDrawn="1"/>
        </p:nvCxnSpPr>
        <p:spPr>
          <a:xfrm>
            <a:off x="4661157" y="6102164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>
            <a:off x="6719119" y="6102164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022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372" y="499433"/>
            <a:ext cx="3848630" cy="2643916"/>
          </a:xfrm>
        </p:spPr>
        <p:txBody>
          <a:bodyPr tIns="0" anchor="t">
            <a:noAutofit/>
          </a:bodyPr>
          <a:lstStyle>
            <a:lvl1pPr algn="l">
              <a:lnSpc>
                <a:spcPts val="4917"/>
              </a:lnSpc>
              <a:defRPr sz="4700" b="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57523" y="471282"/>
            <a:ext cx="4071822" cy="5487514"/>
          </a:xfrm>
        </p:spPr>
        <p:txBody>
          <a:bodyPr tIns="0">
            <a:noAutofit/>
          </a:bodyPr>
          <a:lstStyle>
            <a:lvl1pPr marL="371146" indent="-371146">
              <a:buSzPct val="100000"/>
              <a:buFont typeface="Symbol" panose="05050102010706020507" pitchFamily="18" charset="2"/>
              <a:buChar char="¾"/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Styrelsen for Dataforsyning og Effektivisering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92619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 userDrawn="1"/>
        </p:nvSpPr>
        <p:spPr>
          <a:xfrm>
            <a:off x="4568337" y="0"/>
            <a:ext cx="4580425" cy="6862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751" tIns="45875" rIns="91751" bIns="45875"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000" y="500400"/>
            <a:ext cx="3848630" cy="2533558"/>
          </a:xfrm>
        </p:spPr>
        <p:txBody>
          <a:bodyPr tIns="0" anchor="t">
            <a:noAutofit/>
          </a:bodyPr>
          <a:lstStyle>
            <a:lvl1pPr algn="l">
              <a:lnSpc>
                <a:spcPts val="4917"/>
              </a:lnSpc>
              <a:defRPr sz="4700" b="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Styrelsen for Dataforsyning og Effektivisering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3"/>
          </p:nvPr>
        </p:nvSpPr>
        <p:spPr>
          <a:xfrm>
            <a:off x="464494" y="3131924"/>
            <a:ext cx="3772621" cy="2730380"/>
          </a:xfrm>
        </p:spPr>
        <p:txBody>
          <a:bodyPr>
            <a:noAutofit/>
          </a:bodyPr>
          <a:lstStyle>
            <a:lvl1pPr marL="0" indent="0">
              <a:buNone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cxnSp>
        <p:nvCxnSpPr>
          <p:cNvPr id="15" name="Lige forbindelse 14"/>
          <p:cNvCxnSpPr/>
          <p:nvPr userDrawn="1"/>
        </p:nvCxnSpPr>
        <p:spPr>
          <a:xfrm>
            <a:off x="4661157" y="6102164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 userDrawn="1"/>
        </p:nvCxnSpPr>
        <p:spPr>
          <a:xfrm>
            <a:off x="6719119" y="6102164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56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og baggrunds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6"/>
          <p:cNvSpPr>
            <a:spLocks noGrp="1"/>
          </p:cNvSpPr>
          <p:nvPr>
            <p:ph type="pic" sz="quarter" idx="14"/>
          </p:nvPr>
        </p:nvSpPr>
        <p:spPr>
          <a:xfrm>
            <a:off x="4568337" y="857"/>
            <a:ext cx="4580426" cy="686104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000" y="500400"/>
            <a:ext cx="3848630" cy="2533558"/>
          </a:xfrm>
        </p:spPr>
        <p:txBody>
          <a:bodyPr tIns="0" anchor="t">
            <a:noAutofit/>
          </a:bodyPr>
          <a:lstStyle>
            <a:lvl1pPr algn="l">
              <a:lnSpc>
                <a:spcPts val="4917"/>
              </a:lnSpc>
              <a:defRPr sz="4700" b="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Styrelsen for Dataforsyning og Effektivisering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3"/>
          </p:nvPr>
        </p:nvSpPr>
        <p:spPr>
          <a:xfrm>
            <a:off x="464400" y="3132000"/>
            <a:ext cx="3772621" cy="2730380"/>
          </a:xfrm>
        </p:spPr>
        <p:txBody>
          <a:bodyPr>
            <a:noAutofit/>
          </a:bodyPr>
          <a:lstStyle>
            <a:lvl1pPr marL="0" indent="0">
              <a:buNone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4" name="Pladsholder til billede 15"/>
          <p:cNvSpPr>
            <a:spLocks noGrp="1"/>
          </p:cNvSpPr>
          <p:nvPr>
            <p:ph type="pic" sz="quarter" idx="15" hasCustomPrompt="1"/>
          </p:nvPr>
        </p:nvSpPr>
        <p:spPr>
          <a:xfrm>
            <a:off x="6728848" y="6102000"/>
            <a:ext cx="1875600" cy="0"/>
          </a:xfrm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16" name="Pladsholder til billede 15"/>
          <p:cNvSpPr>
            <a:spLocks noGrp="1"/>
          </p:cNvSpPr>
          <p:nvPr>
            <p:ph type="pic" sz="quarter" idx="16" hasCustomPrompt="1"/>
          </p:nvPr>
        </p:nvSpPr>
        <p:spPr>
          <a:xfrm>
            <a:off x="4661157" y="6102000"/>
            <a:ext cx="1875600" cy="0"/>
          </a:xfrm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17" name="Pladsholder til billede 15"/>
          <p:cNvSpPr>
            <a:spLocks noGrp="1"/>
          </p:cNvSpPr>
          <p:nvPr>
            <p:ph type="pic" sz="quarter" idx="17" hasCustomPrompt="1"/>
          </p:nvPr>
        </p:nvSpPr>
        <p:spPr>
          <a:xfrm>
            <a:off x="6728848" y="834331"/>
            <a:ext cx="1875600" cy="0"/>
          </a:xfrm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 smtClean="0"/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69776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506" y="464539"/>
            <a:ext cx="8233887" cy="891310"/>
          </a:xfrm>
        </p:spPr>
        <p:txBody>
          <a:bodyPr anchor="t">
            <a:normAutofit/>
          </a:bodyPr>
          <a:lstStyle>
            <a:lvl1pPr algn="l">
              <a:lnSpc>
                <a:spcPts val="2408"/>
              </a:lnSpc>
              <a:defRPr sz="220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Styrelsen for Dataforsyning og Effektivisering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10" name="Lige forbindelse 9"/>
          <p:cNvCxnSpPr/>
          <p:nvPr userDrawn="1"/>
        </p:nvCxnSpPr>
        <p:spPr>
          <a:xfrm>
            <a:off x="4661157" y="1802553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 userDrawn="1"/>
        </p:nvCxnSpPr>
        <p:spPr>
          <a:xfrm>
            <a:off x="6710410" y="1802553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/>
          <p:cNvCxnSpPr/>
          <p:nvPr userDrawn="1"/>
        </p:nvCxnSpPr>
        <p:spPr>
          <a:xfrm>
            <a:off x="538486" y="1802553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 userDrawn="1"/>
        </p:nvCxnSpPr>
        <p:spPr>
          <a:xfrm>
            <a:off x="2609284" y="1802553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ladsholder til tekst 14"/>
          <p:cNvSpPr>
            <a:spLocks noGrp="1"/>
          </p:cNvSpPr>
          <p:nvPr>
            <p:ph type="body" sz="quarter" idx="13"/>
          </p:nvPr>
        </p:nvSpPr>
        <p:spPr>
          <a:xfrm>
            <a:off x="453465" y="2012591"/>
            <a:ext cx="8297380" cy="3674437"/>
          </a:xfrm>
        </p:spPr>
        <p:txBody>
          <a:bodyPr numCol="4" spcCol="180612">
            <a:norm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98694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439" y="274829"/>
            <a:ext cx="8233887" cy="1143794"/>
          </a:xfrm>
          <a:prstGeom prst="rect">
            <a:avLst/>
          </a:prstGeom>
        </p:spPr>
        <p:txBody>
          <a:bodyPr vert="horz" lIns="91751" tIns="45875" rIns="91751" bIns="45875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439" y="1601313"/>
            <a:ext cx="8233887" cy="4206332"/>
          </a:xfrm>
          <a:prstGeom prst="rect">
            <a:avLst/>
          </a:prstGeom>
        </p:spPr>
        <p:txBody>
          <a:bodyPr vert="horz" lIns="91751" tIns="45875" rIns="91751" bIns="45875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630698" y="6206396"/>
            <a:ext cx="1232615" cy="365379"/>
          </a:xfrm>
          <a:prstGeom prst="rect">
            <a:avLst/>
          </a:prstGeom>
        </p:spPr>
        <p:txBody>
          <a:bodyPr vert="horz" lIns="91751" tIns="45875" rIns="91751" bIns="45875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26. januar 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46048" y="6206396"/>
            <a:ext cx="2897109" cy="365379"/>
          </a:xfrm>
          <a:prstGeom prst="rect">
            <a:avLst/>
          </a:prstGeom>
        </p:spPr>
        <p:txBody>
          <a:bodyPr vert="horz" lIns="91751" tIns="45875" rIns="91751" bIns="45875" rtlCol="0" anchor="t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7878555" y="6206396"/>
            <a:ext cx="808210" cy="365379"/>
          </a:xfrm>
          <a:prstGeom prst="rect">
            <a:avLst/>
          </a:prstGeom>
        </p:spPr>
        <p:txBody>
          <a:bodyPr vert="horz" lIns="91751" tIns="45875" rIns="91751" bIns="45875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9" name="Lige forbindelse 8"/>
          <p:cNvCxnSpPr/>
          <p:nvPr/>
        </p:nvCxnSpPr>
        <p:spPr>
          <a:xfrm>
            <a:off x="550459" y="6102164"/>
            <a:ext cx="39204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/>
          <p:nvPr/>
        </p:nvCxnSpPr>
        <p:spPr>
          <a:xfrm>
            <a:off x="4661157" y="6102164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/>
        </p:nvCxnSpPr>
        <p:spPr>
          <a:xfrm>
            <a:off x="6719119" y="6102164"/>
            <a:ext cx="187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99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52" r:id="rId9"/>
    <p:sldLayoutId id="2147483666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91750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4066" indent="-344066" algn="l" defTabSz="91750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5476" indent="-286722" algn="l" defTabSz="917509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6886" indent="-229377" algn="l" defTabSz="917509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5641" indent="-229377" algn="l" defTabSz="917509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4395" indent="-229377" algn="l" defTabSz="917509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3150" indent="-229377" algn="l" defTabSz="91750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904" indent="-229377" algn="l" defTabSz="91750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40659" indent="-229377" algn="l" defTabSz="91750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99413" indent="-229377" algn="l" defTabSz="91750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7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8754" algn="l" defTabSz="917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7509" algn="l" defTabSz="917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6263" algn="l" defTabSz="917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5018" algn="l" defTabSz="917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3772" algn="l" defTabSz="917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2527" algn="l" defTabSz="917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11281" algn="l" defTabSz="917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70036" algn="l" defTabSz="917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464241" y="1559173"/>
            <a:ext cx="8111764" cy="1625555"/>
          </a:xfrm>
        </p:spPr>
        <p:txBody>
          <a:bodyPr/>
          <a:lstStyle/>
          <a:p>
            <a:pPr algn="ctr"/>
            <a:r>
              <a:rPr lang="da-DK" sz="5400" dirty="0" smtClean="0"/>
              <a:t>Projektforum for GD1</a:t>
            </a:r>
            <a:endParaRPr lang="da-DK" sz="5400" dirty="0"/>
          </a:p>
        </p:txBody>
      </p:sp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>
          <a:xfrm>
            <a:off x="397917" y="2783309"/>
            <a:ext cx="8111764" cy="2150685"/>
          </a:xfrm>
        </p:spPr>
        <p:txBody>
          <a:bodyPr/>
          <a:lstStyle/>
          <a:p>
            <a:pPr algn="ctr"/>
            <a:r>
              <a:rPr lang="da-DK" sz="3600" dirty="0" smtClean="0"/>
              <a:t>26. Januar 2016</a:t>
            </a:r>
            <a:endParaRPr lang="da-DK" sz="36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8403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>
          <a:xfrm>
            <a:off x="2486149" y="191021"/>
            <a:ext cx="4464496" cy="2150685"/>
          </a:xfrm>
        </p:spPr>
        <p:txBody>
          <a:bodyPr/>
          <a:lstStyle/>
          <a:p>
            <a:r>
              <a:rPr lang="da-DK" sz="2400" dirty="0" smtClean="0"/>
              <a:t>4. Håndtering </a:t>
            </a:r>
            <a:r>
              <a:rPr lang="da-DK" sz="2400" dirty="0"/>
              <a:t>af aktuelle emner og risici for delprogrammet </a:t>
            </a:r>
            <a:r>
              <a:rPr lang="da-DK" sz="2400" dirty="0" smtClean="0"/>
              <a:t>(2)</a:t>
            </a:r>
            <a:endParaRPr lang="da-DK" sz="2400" dirty="0"/>
          </a:p>
          <a:p>
            <a:endParaRPr lang="da-DK" sz="2400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10</a:t>
            </a:fld>
            <a:endParaRPr lang="da-D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41" y="1487165"/>
            <a:ext cx="8149084" cy="4210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69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>
          <a:xfrm>
            <a:off x="2486149" y="191021"/>
            <a:ext cx="4464496" cy="2150685"/>
          </a:xfrm>
        </p:spPr>
        <p:txBody>
          <a:bodyPr/>
          <a:lstStyle/>
          <a:p>
            <a:r>
              <a:rPr lang="da-DK" sz="2400" dirty="0" smtClean="0"/>
              <a:t>4. Håndtering </a:t>
            </a:r>
            <a:r>
              <a:rPr lang="da-DK" sz="2400" dirty="0"/>
              <a:t>af aktuelle emner og risici for delprogrammet </a:t>
            </a:r>
            <a:r>
              <a:rPr lang="da-DK" sz="2400" dirty="0" smtClean="0"/>
              <a:t>(3)</a:t>
            </a:r>
            <a:endParaRPr lang="da-DK" sz="2400" dirty="0"/>
          </a:p>
          <a:p>
            <a:endParaRPr lang="da-DK" sz="2400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11</a:t>
            </a:fld>
            <a:endParaRPr lang="da-DK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435100"/>
            <a:ext cx="877252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01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>
          <a:xfrm>
            <a:off x="2486149" y="25921"/>
            <a:ext cx="4464496" cy="2150685"/>
          </a:xfrm>
        </p:spPr>
        <p:txBody>
          <a:bodyPr/>
          <a:lstStyle/>
          <a:p>
            <a:r>
              <a:rPr lang="da-DK" sz="2400" dirty="0" smtClean="0"/>
              <a:t>4. Håndtering </a:t>
            </a:r>
            <a:r>
              <a:rPr lang="da-DK" sz="2400" dirty="0"/>
              <a:t>af aktuelle emner og risici for delprogrammet </a:t>
            </a:r>
            <a:r>
              <a:rPr lang="da-DK" sz="2400" dirty="0" smtClean="0"/>
              <a:t>(4)</a:t>
            </a:r>
            <a:endParaRPr lang="da-DK" sz="2400" dirty="0"/>
          </a:p>
          <a:p>
            <a:endParaRPr lang="da-DK" sz="2400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12</a:t>
            </a:fld>
            <a:endParaRPr lang="da-DK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73" y="839093"/>
            <a:ext cx="6894314" cy="576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1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>
          <a:xfrm>
            <a:off x="2486149" y="25921"/>
            <a:ext cx="4464496" cy="2150685"/>
          </a:xfrm>
        </p:spPr>
        <p:txBody>
          <a:bodyPr/>
          <a:lstStyle/>
          <a:p>
            <a:r>
              <a:rPr lang="da-DK" sz="2400" dirty="0" smtClean="0"/>
              <a:t>4. Håndtering </a:t>
            </a:r>
            <a:r>
              <a:rPr lang="da-DK" sz="2400" dirty="0"/>
              <a:t>af aktuelle emner og risici for delprogrammet </a:t>
            </a:r>
            <a:r>
              <a:rPr lang="da-DK" sz="2400" dirty="0" smtClean="0"/>
              <a:t>(5)</a:t>
            </a:r>
            <a:endParaRPr lang="da-DK" sz="2400" dirty="0"/>
          </a:p>
          <a:p>
            <a:endParaRPr lang="da-DK" sz="2400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13</a:t>
            </a:fld>
            <a:endParaRPr lang="da-DK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73" y="839093"/>
            <a:ext cx="6894314" cy="576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1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>
          <a:xfrm>
            <a:off x="2486149" y="25921"/>
            <a:ext cx="4464496" cy="2150685"/>
          </a:xfrm>
        </p:spPr>
        <p:txBody>
          <a:bodyPr/>
          <a:lstStyle/>
          <a:p>
            <a:r>
              <a:rPr lang="da-DK" sz="2400" dirty="0" smtClean="0"/>
              <a:t>4. Håndtering </a:t>
            </a:r>
            <a:r>
              <a:rPr lang="da-DK" sz="2400" dirty="0"/>
              <a:t>af aktuelle emner og risici for delprogrammet </a:t>
            </a:r>
            <a:r>
              <a:rPr lang="da-DK" sz="2400" dirty="0" smtClean="0"/>
              <a:t>(6)</a:t>
            </a:r>
            <a:endParaRPr lang="da-DK" sz="2400" dirty="0"/>
          </a:p>
          <a:p>
            <a:endParaRPr lang="da-DK" sz="2400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14</a:t>
            </a:fld>
            <a:endParaRPr lang="da-DK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49" y="946770"/>
            <a:ext cx="7694624" cy="5507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06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>
          <a:xfrm>
            <a:off x="1334021" y="119013"/>
            <a:ext cx="8111764" cy="2150685"/>
          </a:xfrm>
        </p:spPr>
        <p:txBody>
          <a:bodyPr/>
          <a:lstStyle/>
          <a:p>
            <a:r>
              <a:rPr lang="da-DK" sz="2400" dirty="0"/>
              <a:t>5. Ændringslog for GD1 (D)</a:t>
            </a:r>
          </a:p>
          <a:p>
            <a:endParaRPr lang="da-DK" sz="2400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15</a:t>
            </a:fld>
            <a:endParaRPr lang="da-DK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33" y="1271141"/>
            <a:ext cx="7128792" cy="5304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57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>
          <a:xfrm>
            <a:off x="397917" y="1559173"/>
            <a:ext cx="8111764" cy="2150685"/>
          </a:xfrm>
        </p:spPr>
        <p:txBody>
          <a:bodyPr/>
          <a:lstStyle/>
          <a:p>
            <a:r>
              <a:rPr lang="da-DK" sz="2400" dirty="0" smtClean="0"/>
              <a:t>6. Status </a:t>
            </a:r>
            <a:r>
              <a:rPr lang="da-DK" sz="2400" dirty="0"/>
              <a:t>på fælles testopgaver (O)</a:t>
            </a:r>
          </a:p>
          <a:p>
            <a:endParaRPr lang="da-DK" sz="2400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16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4244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>
          <a:xfrm>
            <a:off x="397917" y="1559173"/>
            <a:ext cx="8111764" cy="2150685"/>
          </a:xfrm>
        </p:spPr>
        <p:txBody>
          <a:bodyPr/>
          <a:lstStyle/>
          <a:p>
            <a:r>
              <a:rPr lang="da-DK" sz="2400" dirty="0" smtClean="0"/>
              <a:t>7. Lovprojektet </a:t>
            </a:r>
            <a:r>
              <a:rPr lang="da-DK" sz="2400" dirty="0"/>
              <a:t>– indhold og tidsplan (O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17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7298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>
          <a:xfrm>
            <a:off x="397917" y="1559173"/>
            <a:ext cx="8111764" cy="2150685"/>
          </a:xfrm>
        </p:spPr>
        <p:txBody>
          <a:bodyPr/>
          <a:lstStyle/>
          <a:p>
            <a:r>
              <a:rPr lang="da-DK" sz="2400" dirty="0"/>
              <a:t>8. Status på </a:t>
            </a:r>
            <a:r>
              <a:rPr lang="da-DK" sz="2400" dirty="0" err="1"/>
              <a:t>umatrikulerede</a:t>
            </a:r>
            <a:r>
              <a:rPr lang="da-DK" sz="2400" dirty="0"/>
              <a:t> arealer (O)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18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774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>
          <a:xfrm>
            <a:off x="397917" y="1559173"/>
            <a:ext cx="8111764" cy="2150685"/>
          </a:xfrm>
        </p:spPr>
        <p:txBody>
          <a:bodyPr/>
          <a:lstStyle/>
          <a:p>
            <a:r>
              <a:rPr lang="da-DK" sz="2400" dirty="0"/>
              <a:t>9. Status på historikanalyse i relation til ejendomme og ejerforhold (O)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19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297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469925" y="1271142"/>
            <a:ext cx="8111764" cy="864096"/>
          </a:xfrm>
        </p:spPr>
        <p:txBody>
          <a:bodyPr/>
          <a:lstStyle/>
          <a:p>
            <a:r>
              <a:rPr lang="da-DK" sz="2800" dirty="0"/>
              <a:t>D</a:t>
            </a:r>
            <a:r>
              <a:rPr lang="da-DK" sz="2800" dirty="0" smtClean="0"/>
              <a:t>agsorden</a:t>
            </a:r>
            <a:endParaRPr lang="da-DK" sz="2800" dirty="0"/>
          </a:p>
        </p:txBody>
      </p:sp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>
          <a:xfrm>
            <a:off x="469925" y="1919213"/>
            <a:ext cx="8111764" cy="2150685"/>
          </a:xfrm>
        </p:spPr>
        <p:txBody>
          <a:bodyPr/>
          <a:lstStyle/>
          <a:p>
            <a:r>
              <a:rPr lang="da-DK" sz="1400" dirty="0"/>
              <a:t>1</a:t>
            </a:r>
            <a:r>
              <a:rPr lang="da-DK" sz="2000" dirty="0"/>
              <a:t>. Godkendelse af dagsorden (B)</a:t>
            </a:r>
          </a:p>
          <a:p>
            <a:r>
              <a:rPr lang="da-DK" sz="2000" dirty="0"/>
              <a:t>2. Nyt fra programkoordinationen (O</a:t>
            </a:r>
            <a:r>
              <a:rPr lang="da-DK" sz="2000" dirty="0" smtClean="0"/>
              <a:t>)</a:t>
            </a:r>
            <a:endParaRPr lang="da-DK" sz="2000" dirty="0"/>
          </a:p>
          <a:p>
            <a:r>
              <a:rPr lang="da-DK" sz="2000" dirty="0"/>
              <a:t>3. Status for delprogrammets fremdrift (D)</a:t>
            </a:r>
          </a:p>
          <a:p>
            <a:r>
              <a:rPr lang="da-DK" sz="2000" dirty="0" smtClean="0"/>
              <a:t>4</a:t>
            </a:r>
            <a:r>
              <a:rPr lang="da-DK" sz="2000" dirty="0"/>
              <a:t>. Håndtering af aktuelle emner og risici for delprogrammet (D)</a:t>
            </a:r>
          </a:p>
          <a:p>
            <a:r>
              <a:rPr lang="da-DK" sz="2000" dirty="0" smtClean="0"/>
              <a:t>5</a:t>
            </a:r>
            <a:r>
              <a:rPr lang="da-DK" sz="2000" dirty="0"/>
              <a:t>. Ændringslog for GD1 (D)</a:t>
            </a:r>
          </a:p>
          <a:p>
            <a:r>
              <a:rPr lang="da-DK" sz="2000" dirty="0" smtClean="0"/>
              <a:t>6</a:t>
            </a:r>
            <a:r>
              <a:rPr lang="da-DK" sz="2000" dirty="0"/>
              <a:t>. Status på fælles testopgaver (O)</a:t>
            </a:r>
          </a:p>
          <a:p>
            <a:r>
              <a:rPr lang="da-DK" sz="2000" dirty="0" smtClean="0"/>
              <a:t>7</a:t>
            </a:r>
            <a:r>
              <a:rPr lang="da-DK" sz="2000" dirty="0"/>
              <a:t>. Lovprojektet – indhold og tidsplan (O)</a:t>
            </a:r>
          </a:p>
          <a:p>
            <a:r>
              <a:rPr lang="da-DK" sz="2000" dirty="0" smtClean="0"/>
              <a:t>8</a:t>
            </a:r>
            <a:r>
              <a:rPr lang="da-DK" sz="2000" dirty="0"/>
              <a:t>. Status på </a:t>
            </a:r>
            <a:r>
              <a:rPr lang="da-DK" sz="2000" dirty="0" err="1"/>
              <a:t>umatrikulerede</a:t>
            </a:r>
            <a:r>
              <a:rPr lang="da-DK" sz="2000" dirty="0"/>
              <a:t> arealer (O)</a:t>
            </a:r>
          </a:p>
          <a:p>
            <a:r>
              <a:rPr lang="da-DK" sz="2000" dirty="0" smtClean="0"/>
              <a:t>9</a:t>
            </a:r>
            <a:r>
              <a:rPr lang="da-DK" sz="2000" dirty="0"/>
              <a:t>. Status på historikanalyse i relation til ejendomme og ejerforhold (O)</a:t>
            </a:r>
          </a:p>
          <a:p>
            <a:r>
              <a:rPr lang="da-DK" sz="2000" dirty="0" smtClean="0"/>
              <a:t>10</a:t>
            </a:r>
            <a:r>
              <a:rPr lang="da-DK" sz="2000" dirty="0"/>
              <a:t>. Evt.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8758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>
          <a:xfrm>
            <a:off x="397917" y="1559173"/>
            <a:ext cx="8111764" cy="2150685"/>
          </a:xfrm>
        </p:spPr>
        <p:txBody>
          <a:bodyPr/>
          <a:lstStyle/>
          <a:p>
            <a:r>
              <a:rPr lang="da-DK" sz="2400" dirty="0"/>
              <a:t>10. </a:t>
            </a:r>
            <a:r>
              <a:rPr lang="da-DK" sz="2400"/>
              <a:t>Evt</a:t>
            </a:r>
            <a:r>
              <a:rPr lang="da-DK" sz="2400" smtClean="0"/>
              <a:t>.</a:t>
            </a:r>
            <a:endParaRPr lang="da-DK" sz="240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20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7528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>
          <a:xfrm>
            <a:off x="397917" y="1559173"/>
            <a:ext cx="8111764" cy="2150685"/>
          </a:xfrm>
        </p:spPr>
        <p:txBody>
          <a:bodyPr/>
          <a:lstStyle/>
          <a:p>
            <a:r>
              <a:rPr lang="da-DK" sz="2400" dirty="0" smtClean="0"/>
              <a:t>2. Nyt </a:t>
            </a:r>
            <a:r>
              <a:rPr lang="da-DK" sz="2400" dirty="0"/>
              <a:t>fra programkoordinationen (O)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8758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>
          <a:xfrm>
            <a:off x="397917" y="1559173"/>
            <a:ext cx="8111764" cy="2150685"/>
          </a:xfrm>
        </p:spPr>
        <p:txBody>
          <a:bodyPr/>
          <a:lstStyle/>
          <a:p>
            <a:r>
              <a:rPr lang="da-DK" sz="2400" dirty="0"/>
              <a:t>3. Status for delprogrammets fremdrift (D)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4</a:t>
            </a:fld>
            <a:endParaRPr lang="da-D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57" y="2207245"/>
            <a:ext cx="7315200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385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>
          <a:xfrm>
            <a:off x="397917" y="1559174"/>
            <a:ext cx="8111764" cy="864096"/>
          </a:xfrm>
        </p:spPr>
        <p:txBody>
          <a:bodyPr/>
          <a:lstStyle/>
          <a:p>
            <a:r>
              <a:rPr lang="da-DK" sz="2400" dirty="0"/>
              <a:t>3. Status for delprogrammets fremdrift </a:t>
            </a:r>
            <a:r>
              <a:rPr lang="da-DK" sz="2400" dirty="0" smtClean="0"/>
              <a:t>(2)</a:t>
            </a:r>
            <a:endParaRPr lang="da-DK" sz="2400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64121" y="2276872"/>
            <a:ext cx="8135302" cy="3363586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 tIns="108000" bIns="108000">
            <a:spAutoFit/>
          </a:bodyPr>
          <a:lstStyle>
            <a:lvl1pPr eaLnBrk="0" hangingPunct="0">
              <a:spcBef>
                <a:spcPct val="20000"/>
              </a:spcBef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spcAft>
                <a:spcPts val="1200"/>
              </a:spcAft>
              <a:buClrTx/>
              <a:buFontTx/>
              <a:buNone/>
              <a:defRPr/>
            </a:pPr>
            <a:r>
              <a:rPr lang="da-DK" altLang="da-DK" sz="1800" i="1" dirty="0"/>
              <a:t>Programledelsens generelle vurdering</a:t>
            </a:r>
            <a:r>
              <a:rPr lang="da-DK" altLang="da-DK" sz="1800" i="1" dirty="0" smtClean="0"/>
              <a:t>: </a:t>
            </a:r>
            <a:r>
              <a:rPr lang="da-DK" altLang="da-DK" sz="1800" i="1" dirty="0" smtClean="0">
                <a:solidFill>
                  <a:srgbClr val="FF0000"/>
                </a:solidFill>
              </a:rPr>
              <a:t>NY </a:t>
            </a:r>
            <a:r>
              <a:rPr lang="da-DK" altLang="da-DK" sz="1800" i="1" smtClean="0">
                <a:solidFill>
                  <a:srgbClr val="FF0000"/>
                </a:solidFill>
              </a:rPr>
              <a:t>TEKST HER HVIS DET SKAL MED</a:t>
            </a:r>
            <a:endParaRPr lang="da-DK" altLang="da-DK" sz="1800" i="1" dirty="0">
              <a:solidFill>
                <a:srgbClr val="FF0000"/>
              </a:solidFill>
            </a:endParaRPr>
          </a:p>
          <a:p>
            <a:pPr marL="285750" indent="-285750"/>
            <a:r>
              <a:rPr lang="da-DK" sz="1800" i="1" dirty="0"/>
              <a:t>Milepælen for registerprojekternes aflevering af </a:t>
            </a:r>
            <a:r>
              <a:rPr lang="da-DK" sz="1800" i="1" dirty="0" smtClean="0"/>
              <a:t>dataleverancespecifikationer (</a:t>
            </a:r>
            <a:r>
              <a:rPr lang="da-DK" sz="1800" i="1" dirty="0" err="1" smtClean="0"/>
              <a:t>DLS’er</a:t>
            </a:r>
            <a:r>
              <a:rPr lang="da-DK" sz="1800" i="1" dirty="0" smtClean="0"/>
              <a:t>) </a:t>
            </a:r>
            <a:r>
              <a:rPr lang="da-DK" sz="1800" i="1" dirty="0"/>
              <a:t>den 2. oktober blev nået. </a:t>
            </a:r>
          </a:p>
          <a:p>
            <a:pPr marL="285750" indent="-285750" algn="l"/>
            <a:r>
              <a:rPr lang="da-DK" sz="1800" i="1" dirty="0" smtClean="0"/>
              <a:t>GD1 følger planen og der fokus på kvalitetssikring af service- og hændelsesspecifikationer frem mod den aflevering af endelige </a:t>
            </a:r>
            <a:r>
              <a:rPr lang="da-DK" sz="1800" i="1" dirty="0" err="1" smtClean="0"/>
              <a:t>DLS’er</a:t>
            </a:r>
            <a:r>
              <a:rPr lang="da-DK" sz="1800" i="1" dirty="0" smtClean="0"/>
              <a:t> til GD7 den 30. oktober. </a:t>
            </a:r>
            <a:endParaRPr lang="da-DK" sz="1800" i="1" dirty="0"/>
          </a:p>
          <a:p>
            <a:pPr marL="285750" indent="-285750"/>
            <a:r>
              <a:rPr lang="da-DK" sz="1800" i="1" dirty="0"/>
              <a:t>Der arbejdes på at få skabt tværgående sammenhæng mellem registerprojekternes </a:t>
            </a:r>
            <a:r>
              <a:rPr lang="da-DK" sz="1800" i="1" dirty="0" smtClean="0"/>
              <a:t>prøvedata.</a:t>
            </a:r>
            <a:endParaRPr lang="da-DK" sz="1800" i="1" dirty="0"/>
          </a:p>
          <a:p>
            <a:pPr marL="285750" indent="-285750" algn="l"/>
            <a:r>
              <a:rPr lang="da-DK" sz="1800" i="1" dirty="0" smtClean="0"/>
              <a:t>I samarbejde med GD7 og GD8 arbejdes der med afklaringer ift. fælles testmiljøer og etablering af testdata.</a:t>
            </a:r>
          </a:p>
        </p:txBody>
      </p:sp>
    </p:spTree>
    <p:extLst>
      <p:ext uri="{BB962C8B-B14F-4D97-AF65-F5344CB8AC3E}">
        <p14:creationId xmlns:p14="http://schemas.microsoft.com/office/powerpoint/2010/main" val="289245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6</a:t>
            </a:fld>
            <a:endParaRPr lang="da-DK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0360"/>
            <a:ext cx="9148641" cy="5083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kstboks 9"/>
          <p:cNvSpPr txBox="1"/>
          <p:nvPr/>
        </p:nvSpPr>
        <p:spPr>
          <a:xfrm>
            <a:off x="1152824" y="4509120"/>
            <a:ext cx="357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solidFill>
                  <a:srgbClr val="008000"/>
                </a:solidFill>
              </a:rPr>
              <a:t>√</a:t>
            </a:r>
            <a:endParaRPr lang="da-DK" sz="2800" b="1" dirty="0">
              <a:solidFill>
                <a:srgbClr val="008000"/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2141499" y="4570159"/>
            <a:ext cx="357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solidFill>
                  <a:srgbClr val="008000"/>
                </a:solidFill>
              </a:rPr>
              <a:t>√</a:t>
            </a:r>
            <a:endParaRPr lang="da-DK" sz="2800" b="1" dirty="0">
              <a:solidFill>
                <a:srgbClr val="008000"/>
              </a:solidFill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2621891" y="4509120"/>
            <a:ext cx="357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solidFill>
                  <a:srgbClr val="008000"/>
                </a:solidFill>
              </a:rPr>
              <a:t>√</a:t>
            </a:r>
            <a:endParaRPr lang="da-DK" sz="2800" b="1" dirty="0">
              <a:solidFill>
                <a:srgbClr val="008000"/>
              </a:solidFill>
            </a:endParaRPr>
          </a:p>
        </p:txBody>
      </p:sp>
      <p:sp>
        <p:nvSpPr>
          <p:cNvPr id="13" name="Tekstboks 12"/>
          <p:cNvSpPr txBox="1"/>
          <p:nvPr/>
        </p:nvSpPr>
        <p:spPr>
          <a:xfrm>
            <a:off x="2961845" y="4661520"/>
            <a:ext cx="357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solidFill>
                  <a:srgbClr val="008000"/>
                </a:solidFill>
              </a:rPr>
              <a:t>√</a:t>
            </a:r>
            <a:endParaRPr lang="da-DK" sz="2800" b="1" dirty="0">
              <a:solidFill>
                <a:srgbClr val="008000"/>
              </a:solidFill>
            </a:endParaRPr>
          </a:p>
        </p:txBody>
      </p:sp>
      <p:sp>
        <p:nvSpPr>
          <p:cNvPr id="14" name="Tekstboks 13"/>
          <p:cNvSpPr txBox="1"/>
          <p:nvPr/>
        </p:nvSpPr>
        <p:spPr>
          <a:xfrm>
            <a:off x="3530292" y="4489956"/>
            <a:ext cx="357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solidFill>
                  <a:srgbClr val="008000"/>
                </a:solidFill>
              </a:rPr>
              <a:t>√</a:t>
            </a:r>
            <a:endParaRPr lang="da-DK" sz="2800" b="1" dirty="0">
              <a:solidFill>
                <a:srgbClr val="008000"/>
              </a:solidFill>
            </a:endParaRPr>
          </a:p>
        </p:txBody>
      </p:sp>
      <p:sp>
        <p:nvSpPr>
          <p:cNvPr id="15" name="Afrundet rektangulær billedforklaring 14"/>
          <p:cNvSpPr/>
          <p:nvPr/>
        </p:nvSpPr>
        <p:spPr bwMode="auto">
          <a:xfrm>
            <a:off x="5040052" y="3602294"/>
            <a:ext cx="900100" cy="510782"/>
          </a:xfrm>
          <a:prstGeom prst="wedgeRoundRectCallout">
            <a:avLst>
              <a:gd name="adj1" fmla="val -38785"/>
              <a:gd name="adj2" fmla="val 165420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Tinglysning klar til BFE</a:t>
            </a:r>
          </a:p>
        </p:txBody>
      </p:sp>
      <p:sp>
        <p:nvSpPr>
          <p:cNvPr id="16" name="Tekstboks 15"/>
          <p:cNvSpPr txBox="1"/>
          <p:nvPr/>
        </p:nvSpPr>
        <p:spPr>
          <a:xfrm>
            <a:off x="541933" y="318735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GD1 Hovedtidsplan med milepæle</a:t>
            </a:r>
            <a:endParaRPr lang="da-DK" sz="2800" dirty="0"/>
          </a:p>
        </p:txBody>
      </p:sp>
      <p:cxnSp>
        <p:nvCxnSpPr>
          <p:cNvPr id="17" name="Lige forbindelse 16"/>
          <p:cNvCxnSpPr/>
          <p:nvPr/>
        </p:nvCxnSpPr>
        <p:spPr>
          <a:xfrm>
            <a:off x="4596433" y="688067"/>
            <a:ext cx="0" cy="561662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40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7</a:t>
            </a:fld>
            <a:endParaRPr lang="da-DK" dirty="0"/>
          </a:p>
        </p:txBody>
      </p:sp>
      <p:sp>
        <p:nvSpPr>
          <p:cNvPr id="16" name="Tekstboks 15"/>
          <p:cNvSpPr txBox="1"/>
          <p:nvPr/>
        </p:nvSpPr>
        <p:spPr>
          <a:xfrm>
            <a:off x="541933" y="318735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/>
              <a:t>DAF plan</a:t>
            </a:r>
            <a:endParaRPr lang="da-DK" sz="3600" dirty="0"/>
          </a:p>
        </p:txBody>
      </p:sp>
      <p:pic>
        <p:nvPicPr>
          <p:cNvPr id="2050" name="Picture 2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0" y="1338966"/>
            <a:ext cx="914400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Lige forbindelse 18"/>
          <p:cNvCxnSpPr/>
          <p:nvPr/>
        </p:nvCxnSpPr>
        <p:spPr>
          <a:xfrm>
            <a:off x="5294461" y="688067"/>
            <a:ext cx="0" cy="5616624"/>
          </a:xfrm>
          <a:prstGeom prst="line">
            <a:avLst/>
          </a:prstGeom>
          <a:ln w="317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66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8</a:t>
            </a:fld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79053"/>
            <a:ext cx="9148763" cy="5298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Lige forbindelse 17"/>
          <p:cNvCxnSpPr/>
          <p:nvPr/>
        </p:nvCxnSpPr>
        <p:spPr>
          <a:xfrm>
            <a:off x="4502373" y="319858"/>
            <a:ext cx="0" cy="5616624"/>
          </a:xfrm>
          <a:prstGeom prst="line">
            <a:avLst/>
          </a:prstGeom>
          <a:ln w="317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57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>
          <a:xfrm>
            <a:off x="397917" y="1559173"/>
            <a:ext cx="8111764" cy="2150685"/>
          </a:xfrm>
        </p:spPr>
        <p:txBody>
          <a:bodyPr/>
          <a:lstStyle/>
          <a:p>
            <a:r>
              <a:rPr lang="da-DK" sz="2400" dirty="0" smtClean="0"/>
              <a:t>4. Håndtering </a:t>
            </a:r>
            <a:r>
              <a:rPr lang="da-DK" sz="2400" dirty="0"/>
              <a:t>af aktuelle emner og risici for delprogrammet (D)</a:t>
            </a:r>
          </a:p>
          <a:p>
            <a:endParaRPr lang="da-DK" sz="2400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26. januar 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Styrelsen for Dataforsyning og Effektivisering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8E044AEF-F590-47CE-BE8F-5C241A59BA2A}" type="slidenum">
              <a:rPr lang="da-DK" smtClean="0"/>
              <a:pPr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658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æsentation Pf 20160126">
  <a:themeElements>
    <a:clrScheme name="EFKM">
      <a:dk1>
        <a:srgbClr val="000000"/>
      </a:dk1>
      <a:lt1>
        <a:sysClr val="window" lastClr="FFFFFF"/>
      </a:lt1>
      <a:dk2>
        <a:srgbClr val="1F497D"/>
      </a:dk2>
      <a:lt2>
        <a:srgbClr val="1DE2CD"/>
      </a:lt2>
      <a:accent1>
        <a:srgbClr val="0097A7"/>
      </a:accent1>
      <a:accent2>
        <a:srgbClr val="045C65"/>
      </a:accent2>
      <a:accent3>
        <a:srgbClr val="FF5252"/>
      </a:accent3>
      <a:accent4>
        <a:srgbClr val="673AB7"/>
      </a:accent4>
      <a:accent5>
        <a:srgbClr val="0C2D83"/>
      </a:accent5>
      <a:accent6>
        <a:srgbClr val="0091EA"/>
      </a:accent6>
      <a:hlink>
        <a:srgbClr val="0000FF"/>
      </a:hlink>
      <a:folHlink>
        <a:srgbClr val="800080"/>
      </a:folHlink>
    </a:clrScheme>
    <a:fontScheme name="EFK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55F82598F6DB74FA98D7CDAC29CFD6C" ma:contentTypeVersion="1" ma:contentTypeDescription="Opret et nyt dokument." ma:contentTypeScope="" ma:versionID="61baa104a4e6b2fc15a2c8ca647c4878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f5f312dc952a6c9c97f21291658402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tartdato for planlægning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lutdato for planlægning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E93C0FB-7535-4384-B92E-62A18BABD9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FAE3DF-99DD-4DCD-9482-17581DE5142F}">
  <ds:schemaRefs>
    <ds:schemaRef ds:uri="http://schemas.microsoft.com/sharepoint/v3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20AEFCA-E632-43DB-9A01-00C607CC44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Præsentation Pf 20160126</Template>
  <TotalTime>151</TotalTime>
  <Words>576</Words>
  <Application>Microsoft Office PowerPoint</Application>
  <PresentationFormat>Brugerdefineret</PresentationFormat>
  <Paragraphs>101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20</vt:i4>
      </vt:variant>
    </vt:vector>
  </HeadingPairs>
  <TitlesOfParts>
    <vt:vector size="21" baseType="lpstr">
      <vt:lpstr>Præsentation Pf 20160126</vt:lpstr>
      <vt:lpstr>Projektforum for GD1</vt:lpstr>
      <vt:lpstr>Dagsorden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Statens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Projektforum for GD1</dc:title>
  <dc:creator>Asbjørn Lenbroch</dc:creator>
  <cp:lastModifiedBy>Asbjørn Lenbroch</cp:lastModifiedBy>
  <cp:revision>9</cp:revision>
  <dcterms:created xsi:type="dcterms:W3CDTF">2016-01-22T12:10:12Z</dcterms:created>
  <dcterms:modified xsi:type="dcterms:W3CDTF">2016-01-25T13:43:32Z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0x010100A55F82598F6DB74FA98D7CDAC29CFD6C</vt:lpwstr>
  </property>
</Properties>
</file>