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8" r:id="rId1"/>
  </p:sldMasterIdLst>
  <p:notesMasterIdLst>
    <p:notesMasterId r:id="rId23"/>
  </p:notesMasterIdLst>
  <p:handoutMasterIdLst>
    <p:handoutMasterId r:id="rId24"/>
  </p:handoutMasterIdLst>
  <p:sldIdLst>
    <p:sldId id="567" r:id="rId2"/>
    <p:sldId id="756" r:id="rId3"/>
    <p:sldId id="576" r:id="rId4"/>
    <p:sldId id="769" r:id="rId5"/>
    <p:sldId id="763" r:id="rId6"/>
    <p:sldId id="652" r:id="rId7"/>
    <p:sldId id="770" r:id="rId8"/>
    <p:sldId id="773" r:id="rId9"/>
    <p:sldId id="771" r:id="rId10"/>
    <p:sldId id="772" r:id="rId11"/>
    <p:sldId id="774" r:id="rId12"/>
    <p:sldId id="777" r:id="rId13"/>
    <p:sldId id="780" r:id="rId14"/>
    <p:sldId id="778" r:id="rId15"/>
    <p:sldId id="782" r:id="rId16"/>
    <p:sldId id="781" r:id="rId17"/>
    <p:sldId id="783" r:id="rId18"/>
    <p:sldId id="563" r:id="rId19"/>
    <p:sldId id="722" r:id="rId20"/>
    <p:sldId id="402" r:id="rId21"/>
    <p:sldId id="759" r:id="rId22"/>
  </p:sldIdLst>
  <p:sldSz cx="9144000" cy="6858000" type="screen4x3"/>
  <p:notesSz cx="6810375" cy="99425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bjørn Lenbroch" initials="ALE" lastIdx="1" clrIdx="0"/>
  <p:cmAuthor id="1" name="Peter Lindbo Larsen" initials="PL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8000"/>
    <a:srgbClr val="FF3300"/>
    <a:srgbClr val="006600"/>
    <a:srgbClr val="0066CC"/>
    <a:srgbClr val="0033CC"/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1" autoAdjust="0"/>
    <p:restoredTop sz="96828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141"/>
        <p:guide/>
      </p:guideLst>
    </p:cSldViewPr>
  </p:slideViewPr>
  <p:outlineViewPr>
    <p:cViewPr>
      <p:scale>
        <a:sx n="33" d="100"/>
        <a:sy n="33" d="100"/>
      </p:scale>
      <p:origin x="0" y="2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6" d="100"/>
          <a:sy n="36" d="100"/>
        </p:scale>
        <p:origin x="-2814" y="-7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C63F8F6-A710-45AD-8697-C4D1F879C5D4}" type="datetimeFigureOut">
              <a:rPr lang="da-DK"/>
              <a:pPr>
                <a:defRPr/>
              </a:pPr>
              <a:t>15-01-2015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B4EC878-3D53-4FD2-83AC-A37F1ACF41A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338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AF840-F777-4FBA-96EE-3F1301BD61A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156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2EC5FA-9E43-498E-82E7-D296B343A813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106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AF840-F777-4FBA-96EE-3F1301BD61AA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872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106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AF840-F777-4FBA-96EE-3F1301BD61AA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110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106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AF840-F777-4FBA-96EE-3F1301BD61AA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110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AF840-F777-4FBA-96EE-3F1301BD61AA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1865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AF840-F777-4FBA-96EE-3F1301BD61AA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4229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07D182-71AA-4D28-A6F1-FEB5BB4D51DC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da-DK" smtClean="0"/>
          </a:p>
        </p:txBody>
      </p:sp>
      <p:sp>
        <p:nvSpPr>
          <p:cNvPr id="63492" name="Pladsholder til diasnummer 3"/>
          <p:cNvSpPr txBox="1">
            <a:spLocks noGrp="1"/>
          </p:cNvSpPr>
          <p:nvPr/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3CF12C-580D-4DE4-ADCF-602296BD2CEB}" type="slidenum">
              <a:rPr lang="da-DK" altLang="da-DK"/>
              <a:pPr algn="r" eaLnBrk="1" hangingPunct="1">
                <a:spcBef>
                  <a:spcPct val="0"/>
                </a:spcBef>
              </a:pPr>
              <a:t>19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039270-0B53-436B-8D55-E1DE4E6B2005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da-DK" smtClean="0"/>
          </a:p>
        </p:txBody>
      </p:sp>
      <p:sp>
        <p:nvSpPr>
          <p:cNvPr id="64516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7235A1-AE8E-44D1-A0B9-B10AAF2B8FCC}" type="slidenum">
              <a:rPr lang="da-DK" altLang="da-DK" smtClean="0">
                <a:cs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da-DK" altLang="da-D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da-DK" smtClean="0"/>
          </a:p>
        </p:txBody>
      </p:sp>
      <p:sp>
        <p:nvSpPr>
          <p:cNvPr id="64516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7235A1-AE8E-44D1-A0B9-B10AAF2B8FCC}" type="slidenum">
              <a:rPr lang="da-DK" altLang="da-DK" smtClean="0">
                <a:cs typeface="Arial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da-DK" altLang="da-D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8F06E-4E99-4DAF-9798-9E768CB44F75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8F06E-4E99-4DAF-9798-9E768CB44F75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AF840-F777-4FBA-96EE-3F1301BD61AA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131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57A8D5-0B41-49EE-AEC4-87E28B9B8F1D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AF840-F777-4FBA-96EE-3F1301BD61AA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4174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AF840-F777-4FBA-96EE-3F1301BD61AA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467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AF840-F777-4FBA-96EE-3F1301BD61AA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160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6FD2-3BC5-4CA2-A961-37FA1D4129F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475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3B1F-F9B6-4CDC-A4F0-054CA333AAC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86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877B-E4EB-4378-906D-69F494258AE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929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B1B6-E62F-4964-AAAA-7DA294AE043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692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9DB6-6970-4481-8F0E-CE36F084A0F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578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2922-52B4-4AE6-B87B-CA0B2B14DE0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283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619A-8EF3-4251-84FC-0D8EB27E997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345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A3796-D5B9-43E8-A31D-C97DBFA691F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38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6CB7-4B8B-4AEE-B8A0-03E622C2E29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630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4D02-236D-4227-B9D7-A7B578BD204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004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4B790-40ED-4B0F-8D88-1C33A906E62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619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CD6F50-63F6-45DF-B385-E5C7E94B4FD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2" descr="\\Mbbl-fil0001\faelles\By og Land\Ejendomsdata\Samordningssekretariatet\Grunddataprogrammet GD1 GD2\GD1 - Ejendomsdataprogrammet\Kommunikation\Logo illustrationer mm\GD1_Logo3.bm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31763"/>
            <a:ext cx="17081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 descr="mbbl_logo_rgb_sto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7025"/>
            <a:ext cx="230663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Bilag%20%203-%20Issues%20forslag%20til%20behandling%2015%20januar%202015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../Bilag%204_GD1%20Issueliste%2020150113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Bilag%201_GD1-GD2_TestPID_v0.3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Bilag%202_Arbejdspakkebeskrivelser_Tvaergaaende_TEST_v0.7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a-DK" altLang="da-DK" sz="4800" smtClean="0"/>
              <a:t>Ejendomsdataprogrammet</a:t>
            </a:r>
            <a:endParaRPr lang="da-DK" altLang="da-DK" sz="4000" smtClean="0"/>
          </a:p>
        </p:txBody>
      </p:sp>
      <p:sp>
        <p:nvSpPr>
          <p:cNvPr id="5126" name="Text Box 3"/>
          <p:cNvSpPr>
            <a:spLocks noGrp="1" noChangeArrowheads="1"/>
          </p:cNvSpPr>
          <p:nvPr>
            <p:ph type="subTitle" idx="1"/>
          </p:nvPr>
        </p:nvSpPr>
        <p:spPr>
          <a:xfrm>
            <a:off x="2065544" y="3886200"/>
            <a:ext cx="5012911" cy="590931"/>
          </a:xfrm>
        </p:spPr>
        <p:txBody>
          <a:bodyPr wrap="none" rtlCol="0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a-DK" altLang="da-DK" sz="1800" dirty="0" smtClean="0">
                <a:latin typeface="Verdana" pitchFamily="34" charset="0"/>
                <a:cs typeface="Arial" charset="0"/>
              </a:rPr>
              <a:t>Møde i projektforum den 15. januar 2015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a-DK" altLang="da-DK" sz="1200" dirty="0" smtClean="0">
              <a:cs typeface="Arial" charset="0"/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GD1 Ejendomsdataprogrammet - Projektforum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072563" y="-93268"/>
            <a:ext cx="6960113" cy="534571"/>
          </a:xfrm>
        </p:spPr>
        <p:txBody>
          <a:bodyPr/>
          <a:lstStyle/>
          <a:p>
            <a:r>
              <a:rPr lang="da-DK" sz="2400" dirty="0">
                <a:solidFill>
                  <a:srgbClr val="FF0000"/>
                </a:solidFill>
              </a:rPr>
              <a:t>BBR</a:t>
            </a:r>
            <a:r>
              <a:rPr lang="da-DK" sz="2400" dirty="0" smtClean="0"/>
              <a:t>  -  Produktsammenhænge</a:t>
            </a:r>
            <a:endParaRPr lang="da-DK" sz="2400" dirty="0"/>
          </a:p>
        </p:txBody>
      </p:sp>
      <p:cxnSp>
        <p:nvCxnSpPr>
          <p:cNvPr id="20" name="Vinklet forbindelse 19"/>
          <p:cNvCxnSpPr>
            <a:stCxn id="54" idx="3"/>
            <a:endCxn id="55" idx="1"/>
          </p:cNvCxnSpPr>
          <p:nvPr/>
        </p:nvCxnSpPr>
        <p:spPr bwMode="auto">
          <a:xfrm flipV="1">
            <a:off x="3311700" y="2513431"/>
            <a:ext cx="1441127" cy="197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Vinklet forbindelse 61"/>
          <p:cNvCxnSpPr>
            <a:stCxn id="54" idx="2"/>
            <a:endCxn id="93" idx="0"/>
          </p:cNvCxnSpPr>
          <p:nvPr/>
        </p:nvCxnSpPr>
        <p:spPr bwMode="auto">
          <a:xfrm rot="16200000" flipH="1">
            <a:off x="2733809" y="2913297"/>
            <a:ext cx="263151" cy="736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3" name="Rektangel 52"/>
          <p:cNvSpPr>
            <a:spLocks/>
          </p:cNvSpPr>
          <p:nvPr/>
        </p:nvSpPr>
        <p:spPr bwMode="auto">
          <a:xfrm>
            <a:off x="3618757" y="1380476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</a:t>
            </a:r>
            <a:r>
              <a:rPr lang="da-DK" sz="900" dirty="0" smtClean="0"/>
              <a:t>4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1.5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Ajourførings-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services</a:t>
            </a:r>
          </a:p>
        </p:txBody>
      </p:sp>
      <p:sp>
        <p:nvSpPr>
          <p:cNvPr id="54" name="Rektangel 53"/>
          <p:cNvSpPr>
            <a:spLocks/>
          </p:cNvSpPr>
          <p:nvPr/>
        </p:nvSpPr>
        <p:spPr bwMode="auto">
          <a:xfrm>
            <a:off x="2411700" y="2245406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</a:t>
            </a:r>
            <a:r>
              <a:rPr lang="da-DK" sz="900" dirty="0" smtClean="0"/>
              <a:t>41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Udvikling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Rektangel 54"/>
          <p:cNvSpPr>
            <a:spLocks/>
          </p:cNvSpPr>
          <p:nvPr/>
        </p:nvSpPr>
        <p:spPr bwMode="auto">
          <a:xfrm>
            <a:off x="4752827" y="2243431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41.6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Systemt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est af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snitflader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ktangel 55"/>
          <p:cNvSpPr>
            <a:spLocks/>
          </p:cNvSpPr>
          <p:nvPr/>
        </p:nvSpPr>
        <p:spPr bwMode="auto">
          <a:xfrm>
            <a:off x="179374" y="1299499"/>
            <a:ext cx="900000" cy="540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</a:t>
            </a:r>
            <a:r>
              <a:rPr lang="da-DK" sz="900" dirty="0" smtClean="0"/>
              <a:t>41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Løsnings-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arkitektur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3" name="Rektangel 72"/>
          <p:cNvSpPr>
            <a:spLocks/>
          </p:cNvSpPr>
          <p:nvPr/>
        </p:nvSpPr>
        <p:spPr bwMode="auto">
          <a:xfrm>
            <a:off x="178671" y="2243431"/>
            <a:ext cx="900000" cy="540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</a:t>
            </a:r>
            <a:r>
              <a:rPr lang="da-DK" sz="900" dirty="0" smtClean="0"/>
              <a:t>41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Udbuds-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materiale</a:t>
            </a:r>
          </a:p>
        </p:txBody>
      </p:sp>
      <p:sp>
        <p:nvSpPr>
          <p:cNvPr id="76" name="Rektangel 75"/>
          <p:cNvSpPr>
            <a:spLocks/>
          </p:cNvSpPr>
          <p:nvPr/>
        </p:nvSpPr>
        <p:spPr bwMode="auto">
          <a:xfrm>
            <a:off x="1293446" y="2241456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</a:t>
            </a:r>
            <a:r>
              <a:rPr lang="da-DK" sz="900" dirty="0" smtClean="0"/>
              <a:t>41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Gennemførelse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/>
              <a:t>a</a:t>
            </a:r>
            <a:r>
              <a:rPr lang="da-DK" sz="900" dirty="0" smtClean="0"/>
              <a:t>f u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dbud</a:t>
            </a:r>
          </a:p>
        </p:txBody>
      </p:sp>
      <p:cxnSp>
        <p:nvCxnSpPr>
          <p:cNvPr id="79" name="Vinklet forbindelse 78"/>
          <p:cNvCxnSpPr>
            <a:stCxn id="56" idx="2"/>
            <a:endCxn id="73" idx="0"/>
          </p:cNvCxnSpPr>
          <p:nvPr/>
        </p:nvCxnSpPr>
        <p:spPr bwMode="auto">
          <a:xfrm rot="5400000">
            <a:off x="427057" y="2041114"/>
            <a:ext cx="403932" cy="70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2" name="Vinklet forbindelse 81"/>
          <p:cNvCxnSpPr>
            <a:stCxn id="73" idx="3"/>
            <a:endCxn id="76" idx="1"/>
          </p:cNvCxnSpPr>
          <p:nvPr/>
        </p:nvCxnSpPr>
        <p:spPr bwMode="auto">
          <a:xfrm flipV="1">
            <a:off x="1078671" y="2511456"/>
            <a:ext cx="214775" cy="197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1" name="Vinklet forbindelse 90"/>
          <p:cNvCxnSpPr>
            <a:stCxn id="76" idx="3"/>
            <a:endCxn id="54" idx="1"/>
          </p:cNvCxnSpPr>
          <p:nvPr/>
        </p:nvCxnSpPr>
        <p:spPr bwMode="auto">
          <a:xfrm>
            <a:off x="2193446" y="2511456"/>
            <a:ext cx="218254" cy="395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2" name="Vinklet forbindelse 91"/>
          <p:cNvCxnSpPr>
            <a:stCxn id="54" idx="0"/>
            <a:endCxn id="53" idx="1"/>
          </p:cNvCxnSpPr>
          <p:nvPr/>
        </p:nvCxnSpPr>
        <p:spPr bwMode="auto">
          <a:xfrm rot="5400000" flipH="1" flipV="1">
            <a:off x="2942763" y="1569413"/>
            <a:ext cx="594930" cy="757057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3" name="Rektangel 92"/>
          <p:cNvSpPr>
            <a:spLocks/>
          </p:cNvSpPr>
          <p:nvPr/>
        </p:nvSpPr>
        <p:spPr bwMode="auto">
          <a:xfrm>
            <a:off x="2419068" y="3048557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</a:t>
            </a:r>
            <a:r>
              <a:rPr lang="da-DK" sz="900" dirty="0" smtClean="0"/>
              <a:t>4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Etablering af</a:t>
            </a:r>
            <a:br>
              <a:rPr lang="da-DK" sz="900" dirty="0" smtClean="0"/>
            </a:br>
            <a:r>
              <a:rPr lang="da-DK" sz="900" dirty="0" smtClean="0"/>
              <a:t>Registerdata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ektangel 93"/>
          <p:cNvSpPr>
            <a:spLocks/>
          </p:cNvSpPr>
          <p:nvPr/>
        </p:nvSpPr>
        <p:spPr bwMode="auto">
          <a:xfrm>
            <a:off x="3599197" y="3931691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42.5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50" dirty="0" smtClean="0"/>
              <a:t>Etablering</a:t>
            </a:r>
            <a:r>
              <a:rPr kumimoji="0" lang="da-DK" sz="9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af </a:t>
            </a:r>
            <a:b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udstillings</a:t>
            </a:r>
            <a:r>
              <a:rPr lang="da-DK" sz="950" dirty="0" smtClean="0"/>
              <a:t>services</a:t>
            </a:r>
            <a:endParaRPr kumimoji="0" lang="da-DK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Rektangel 94"/>
          <p:cNvSpPr>
            <a:spLocks/>
          </p:cNvSpPr>
          <p:nvPr/>
        </p:nvSpPr>
        <p:spPr bwMode="auto">
          <a:xfrm>
            <a:off x="3599197" y="4911934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42.6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Etablering</a:t>
            </a:r>
            <a:r>
              <a:rPr kumimoji="0" lang="da-DK" sz="9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af </a:t>
            </a:r>
            <a:b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hændelses-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50" dirty="0" smtClean="0"/>
              <a:t>beskeder</a:t>
            </a:r>
            <a:endParaRPr kumimoji="0" lang="da-DK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6" name="Rektangel 95"/>
          <p:cNvSpPr>
            <a:spLocks/>
          </p:cNvSpPr>
          <p:nvPr/>
        </p:nvSpPr>
        <p:spPr bwMode="auto">
          <a:xfrm>
            <a:off x="2419069" y="3930964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42.2</a:t>
            </a:r>
          </a:p>
          <a:p>
            <a:r>
              <a:rPr lang="da-DK" sz="900" dirty="0" smtClean="0"/>
              <a:t>Dataleverance-</a:t>
            </a:r>
            <a:endParaRPr lang="da-DK" sz="900" dirty="0"/>
          </a:p>
          <a:p>
            <a:r>
              <a:rPr lang="da-DK" sz="900" dirty="0" smtClean="0"/>
              <a:t>aftale</a:t>
            </a:r>
            <a:endParaRPr lang="da-DK" sz="900" dirty="0"/>
          </a:p>
        </p:txBody>
      </p:sp>
      <p:sp>
        <p:nvSpPr>
          <p:cNvPr id="97" name="Rektangel 96"/>
          <p:cNvSpPr>
            <a:spLocks/>
          </p:cNvSpPr>
          <p:nvPr/>
        </p:nvSpPr>
        <p:spPr bwMode="auto">
          <a:xfrm>
            <a:off x="2421010" y="4908850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42.3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Opdatering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Rektangel 97"/>
          <p:cNvSpPr>
            <a:spLocks/>
          </p:cNvSpPr>
          <p:nvPr/>
        </p:nvSpPr>
        <p:spPr bwMode="auto">
          <a:xfrm>
            <a:off x="1307280" y="4914170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42.4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Synkronisering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9" name="Vinklet forbindelse 98"/>
          <p:cNvCxnSpPr>
            <a:stCxn id="93" idx="2"/>
            <a:endCxn id="96" idx="0"/>
          </p:cNvCxnSpPr>
          <p:nvPr/>
        </p:nvCxnSpPr>
        <p:spPr bwMode="auto">
          <a:xfrm rot="16200000" flipH="1">
            <a:off x="2697865" y="3759759"/>
            <a:ext cx="342407" cy="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Vinklet forbindelse 99"/>
          <p:cNvCxnSpPr>
            <a:stCxn id="96" idx="3"/>
            <a:endCxn id="94" idx="1"/>
          </p:cNvCxnSpPr>
          <p:nvPr/>
        </p:nvCxnSpPr>
        <p:spPr bwMode="auto">
          <a:xfrm>
            <a:off x="3319069" y="4200964"/>
            <a:ext cx="280128" cy="727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" name="Vinklet forbindelse 100"/>
          <p:cNvCxnSpPr>
            <a:stCxn id="96" idx="3"/>
            <a:endCxn id="95" idx="1"/>
          </p:cNvCxnSpPr>
          <p:nvPr/>
        </p:nvCxnSpPr>
        <p:spPr bwMode="auto">
          <a:xfrm>
            <a:off x="3319069" y="4200964"/>
            <a:ext cx="280128" cy="98097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" name="Vinklet forbindelse 101"/>
          <p:cNvCxnSpPr>
            <a:stCxn id="97" idx="1"/>
            <a:endCxn id="98" idx="3"/>
          </p:cNvCxnSpPr>
          <p:nvPr/>
        </p:nvCxnSpPr>
        <p:spPr bwMode="auto">
          <a:xfrm rot="10800000" flipV="1">
            <a:off x="2207280" y="5178850"/>
            <a:ext cx="213730" cy="5320"/>
          </a:xfrm>
          <a:prstGeom prst="bentConnector3">
            <a:avLst>
              <a:gd name="adj1" fmla="val -5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Vinklet forbindelse 102"/>
          <p:cNvCxnSpPr>
            <a:stCxn id="96" idx="2"/>
            <a:endCxn id="97" idx="0"/>
          </p:cNvCxnSpPr>
          <p:nvPr/>
        </p:nvCxnSpPr>
        <p:spPr bwMode="auto">
          <a:xfrm rot="16200000" flipH="1">
            <a:off x="2651096" y="4688936"/>
            <a:ext cx="437886" cy="194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" name="Vinklet forbindelse 103"/>
          <p:cNvCxnSpPr>
            <a:stCxn id="53" idx="3"/>
            <a:endCxn id="55" idx="0"/>
          </p:cNvCxnSpPr>
          <p:nvPr/>
        </p:nvCxnSpPr>
        <p:spPr bwMode="auto">
          <a:xfrm>
            <a:off x="4518757" y="1650476"/>
            <a:ext cx="684070" cy="592955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" name="Vinklet forbindelse 106"/>
          <p:cNvCxnSpPr>
            <a:stCxn id="94" idx="3"/>
            <a:endCxn id="55" idx="1"/>
          </p:cNvCxnSpPr>
          <p:nvPr/>
        </p:nvCxnSpPr>
        <p:spPr bwMode="auto">
          <a:xfrm flipV="1">
            <a:off x="4499197" y="2513431"/>
            <a:ext cx="253630" cy="168826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Vinklet forbindelse 109"/>
          <p:cNvCxnSpPr>
            <a:stCxn id="95" idx="3"/>
            <a:endCxn id="55" idx="1"/>
          </p:cNvCxnSpPr>
          <p:nvPr/>
        </p:nvCxnSpPr>
        <p:spPr bwMode="auto">
          <a:xfrm flipV="1">
            <a:off x="4499197" y="2513431"/>
            <a:ext cx="253630" cy="266850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Vinklet forbindelse 112"/>
          <p:cNvCxnSpPr>
            <a:stCxn id="97" idx="2"/>
            <a:endCxn id="55" idx="1"/>
          </p:cNvCxnSpPr>
          <p:nvPr/>
        </p:nvCxnSpPr>
        <p:spPr bwMode="auto">
          <a:xfrm rot="5400000" flipH="1" flipV="1">
            <a:off x="2344208" y="3040232"/>
            <a:ext cx="2935419" cy="1881817"/>
          </a:xfrm>
          <a:prstGeom prst="bentConnector4">
            <a:avLst>
              <a:gd name="adj1" fmla="val -14710"/>
              <a:gd name="adj2" fmla="val 9300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7" name="Rektangel 116"/>
          <p:cNvSpPr>
            <a:spLocks/>
          </p:cNvSpPr>
          <p:nvPr/>
        </p:nvSpPr>
        <p:spPr bwMode="auto">
          <a:xfrm>
            <a:off x="8008402" y="2663287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43.4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Forretnings-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implementering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8" name="Rektangel 117"/>
          <p:cNvSpPr>
            <a:spLocks/>
          </p:cNvSpPr>
          <p:nvPr/>
        </p:nvSpPr>
        <p:spPr bwMode="auto">
          <a:xfrm>
            <a:off x="5435615" y="5834762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43.1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Migrering af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registerdata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0" name="Rektangel 119"/>
          <p:cNvSpPr>
            <a:spLocks/>
          </p:cNvSpPr>
          <p:nvPr/>
        </p:nvSpPr>
        <p:spPr bwMode="auto">
          <a:xfrm>
            <a:off x="6723699" y="3685859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43.3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BBR 2.0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implementeret</a:t>
            </a:r>
          </a:p>
        </p:txBody>
      </p:sp>
      <p:cxnSp>
        <p:nvCxnSpPr>
          <p:cNvPr id="121" name="Vinklet forbindelse 120"/>
          <p:cNvCxnSpPr>
            <a:stCxn id="93" idx="1"/>
            <a:endCxn id="118" idx="1"/>
          </p:cNvCxnSpPr>
          <p:nvPr/>
        </p:nvCxnSpPr>
        <p:spPr bwMode="auto">
          <a:xfrm rot="10800000" flipH="1" flipV="1">
            <a:off x="2419067" y="3318556"/>
            <a:ext cx="3016547" cy="2786205"/>
          </a:xfrm>
          <a:prstGeom prst="bentConnector3">
            <a:avLst>
              <a:gd name="adj1" fmla="val -4855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Vinklet forbindelse 123"/>
          <p:cNvCxnSpPr>
            <a:stCxn id="118" idx="3"/>
            <a:endCxn id="120" idx="2"/>
          </p:cNvCxnSpPr>
          <p:nvPr/>
        </p:nvCxnSpPr>
        <p:spPr bwMode="auto">
          <a:xfrm flipV="1">
            <a:off x="6335615" y="4225859"/>
            <a:ext cx="838084" cy="1878903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3" name="Ellipse 132"/>
          <p:cNvSpPr>
            <a:spLocks/>
          </p:cNvSpPr>
          <p:nvPr/>
        </p:nvSpPr>
        <p:spPr bwMode="auto">
          <a:xfrm>
            <a:off x="5418891" y="4293505"/>
            <a:ext cx="900000" cy="540000"/>
          </a:xfrm>
          <a:prstGeom prst="ellipse">
            <a:avLst/>
          </a:prstGeom>
          <a:solidFill>
            <a:srgbClr val="99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</a:t>
            </a:r>
            <a:r>
              <a:rPr lang="da-DK" sz="900" dirty="0" smtClean="0"/>
              <a:t>x</a:t>
            </a:r>
          </a:p>
          <a:p>
            <a:r>
              <a:rPr lang="da-DK" sz="900" dirty="0" smtClean="0"/>
              <a:t>DAR 1.0</a:t>
            </a:r>
            <a:endParaRPr lang="da-DK" sz="900" dirty="0"/>
          </a:p>
        </p:txBody>
      </p:sp>
      <p:sp>
        <p:nvSpPr>
          <p:cNvPr id="142" name="Ellipse 141"/>
          <p:cNvSpPr>
            <a:spLocks/>
          </p:cNvSpPr>
          <p:nvPr/>
        </p:nvSpPr>
        <p:spPr bwMode="auto">
          <a:xfrm>
            <a:off x="5427358" y="2933060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41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Matriklens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Udvidelse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Ellipse 142"/>
          <p:cNvSpPr>
            <a:spLocks/>
          </p:cNvSpPr>
          <p:nvPr/>
        </p:nvSpPr>
        <p:spPr bwMode="auto">
          <a:xfrm>
            <a:off x="6091860" y="2243984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GD1/GD2</a:t>
            </a:r>
            <a:br>
              <a:rPr lang="da-DK" sz="900" dirty="0" smtClean="0"/>
            </a:br>
            <a:r>
              <a:rPr lang="da-DK" sz="900" dirty="0" smtClean="0"/>
              <a:t>Systemtest</a:t>
            </a:r>
          </a:p>
        </p:txBody>
      </p:sp>
      <p:cxnSp>
        <p:nvCxnSpPr>
          <p:cNvPr id="144" name="Vinklet forbindelse 143"/>
          <p:cNvCxnSpPr>
            <a:stCxn id="142" idx="2"/>
            <a:endCxn id="55" idx="2"/>
          </p:cNvCxnSpPr>
          <p:nvPr/>
        </p:nvCxnSpPr>
        <p:spPr bwMode="auto">
          <a:xfrm rot="10800000">
            <a:off x="5202828" y="2783432"/>
            <a:ext cx="224531" cy="419629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47" name="Vinklet forbindelse 146"/>
          <p:cNvCxnSpPr>
            <a:stCxn id="133" idx="2"/>
            <a:endCxn id="55" idx="2"/>
          </p:cNvCxnSpPr>
          <p:nvPr/>
        </p:nvCxnSpPr>
        <p:spPr bwMode="auto">
          <a:xfrm rot="10800000">
            <a:off x="5202827" y="2783431"/>
            <a:ext cx="216064" cy="1780074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Vinklet forbindelse 152"/>
          <p:cNvCxnSpPr>
            <a:stCxn id="142" idx="6"/>
            <a:endCxn id="143" idx="4"/>
          </p:cNvCxnSpPr>
          <p:nvPr/>
        </p:nvCxnSpPr>
        <p:spPr bwMode="auto">
          <a:xfrm flipV="1">
            <a:off x="6327358" y="2783984"/>
            <a:ext cx="214502" cy="419076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Vinklet forbindelse 155"/>
          <p:cNvCxnSpPr>
            <a:stCxn id="133" idx="6"/>
            <a:endCxn id="143" idx="4"/>
          </p:cNvCxnSpPr>
          <p:nvPr/>
        </p:nvCxnSpPr>
        <p:spPr bwMode="auto">
          <a:xfrm flipV="1">
            <a:off x="6318891" y="2783984"/>
            <a:ext cx="222969" cy="1779521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" name="Vinklet forbindelse 161"/>
          <p:cNvCxnSpPr>
            <a:stCxn id="55" idx="3"/>
            <a:endCxn id="143" idx="2"/>
          </p:cNvCxnSpPr>
          <p:nvPr/>
        </p:nvCxnSpPr>
        <p:spPr bwMode="auto">
          <a:xfrm>
            <a:off x="5652827" y="2513431"/>
            <a:ext cx="439033" cy="55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Vinklet forbindelse 164"/>
          <p:cNvCxnSpPr>
            <a:stCxn id="143" idx="6"/>
            <a:endCxn id="120" idx="0"/>
          </p:cNvCxnSpPr>
          <p:nvPr/>
        </p:nvCxnSpPr>
        <p:spPr bwMode="auto">
          <a:xfrm>
            <a:off x="6991860" y="2513984"/>
            <a:ext cx="181839" cy="1171875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2" name="Rektangel 121"/>
          <p:cNvSpPr>
            <a:spLocks/>
          </p:cNvSpPr>
          <p:nvPr/>
        </p:nvSpPr>
        <p:spPr bwMode="auto">
          <a:xfrm>
            <a:off x="1321007" y="3927496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42.7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Etablering af </a:t>
            </a:r>
            <a:br>
              <a:rPr lang="da-DK" sz="900" dirty="0" smtClean="0"/>
            </a:br>
            <a:r>
              <a:rPr lang="da-DK" sz="900" dirty="0" smtClean="0"/>
              <a:t>fildistribution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3" name="Vinklet forbindelse 122"/>
          <p:cNvCxnSpPr>
            <a:stCxn id="96" idx="1"/>
            <a:endCxn id="122" idx="3"/>
          </p:cNvCxnSpPr>
          <p:nvPr/>
        </p:nvCxnSpPr>
        <p:spPr bwMode="auto">
          <a:xfrm rot="10800000">
            <a:off x="2221007" y="4197496"/>
            <a:ext cx="198062" cy="346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1" name="Ellipse 60"/>
          <p:cNvSpPr>
            <a:spLocks/>
          </p:cNvSpPr>
          <p:nvPr/>
        </p:nvSpPr>
        <p:spPr bwMode="auto">
          <a:xfrm>
            <a:off x="5418885" y="3607672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31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Ejerfortegnelse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3" name="Vinklet forbindelse 62"/>
          <p:cNvCxnSpPr>
            <a:stCxn id="61" idx="2"/>
            <a:endCxn id="55" idx="2"/>
          </p:cNvCxnSpPr>
          <p:nvPr/>
        </p:nvCxnSpPr>
        <p:spPr bwMode="auto">
          <a:xfrm rot="10800000">
            <a:off x="5202827" y="2783432"/>
            <a:ext cx="216058" cy="1094241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Vinklet forbindelse 63"/>
          <p:cNvCxnSpPr>
            <a:stCxn id="61" idx="6"/>
            <a:endCxn id="143" idx="4"/>
          </p:cNvCxnSpPr>
          <p:nvPr/>
        </p:nvCxnSpPr>
        <p:spPr bwMode="auto">
          <a:xfrm flipV="1">
            <a:off x="6318885" y="2783984"/>
            <a:ext cx="222975" cy="1093688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" name="Lige pilforbindelse 2"/>
          <p:cNvCxnSpPr>
            <a:stCxn id="97" idx="3"/>
            <a:endCxn id="95" idx="1"/>
          </p:cNvCxnSpPr>
          <p:nvPr/>
        </p:nvCxnSpPr>
        <p:spPr bwMode="auto">
          <a:xfrm>
            <a:off x="3321010" y="5178850"/>
            <a:ext cx="278187" cy="308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5" name="Ellipse 64"/>
          <p:cNvSpPr>
            <a:spLocks/>
          </p:cNvSpPr>
          <p:nvPr/>
        </p:nvSpPr>
        <p:spPr bwMode="auto">
          <a:xfrm>
            <a:off x="1827096" y="788730"/>
            <a:ext cx="900000" cy="540000"/>
          </a:xfrm>
          <a:prstGeom prst="ellipse">
            <a:avLst/>
          </a:prstGeom>
          <a:solidFill>
            <a:srgbClr val="99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GD8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Sikkerheds-</a:t>
            </a:r>
            <a:br>
              <a:rPr lang="da-DK" sz="900" dirty="0" smtClean="0"/>
            </a:br>
            <a:r>
              <a:rPr lang="da-DK" sz="900" dirty="0" smtClean="0"/>
              <a:t>model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6" name="Vinklet forbindelse 65"/>
          <p:cNvCxnSpPr>
            <a:stCxn id="65" idx="4"/>
            <a:endCxn id="54" idx="1"/>
          </p:cNvCxnSpPr>
          <p:nvPr/>
        </p:nvCxnSpPr>
        <p:spPr bwMode="auto">
          <a:xfrm rot="16200000" flipH="1">
            <a:off x="1751060" y="1854766"/>
            <a:ext cx="1186676" cy="134604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7" name="Rektangel 66"/>
          <p:cNvSpPr>
            <a:spLocks/>
          </p:cNvSpPr>
          <p:nvPr/>
        </p:nvSpPr>
        <p:spPr bwMode="auto">
          <a:xfrm>
            <a:off x="7015265" y="903431"/>
            <a:ext cx="900000" cy="540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900" dirty="0"/>
              <a:t># 43.1</a:t>
            </a:r>
          </a:p>
          <a:p>
            <a:pPr algn="ctr"/>
            <a:r>
              <a:rPr lang="da-DK" sz="900" dirty="0"/>
              <a:t>BBR 1.7</a:t>
            </a:r>
          </a:p>
          <a:p>
            <a:pPr algn="ctr"/>
            <a:r>
              <a:rPr lang="da-DK" sz="900" dirty="0"/>
              <a:t>implementeret</a:t>
            </a:r>
          </a:p>
        </p:txBody>
      </p:sp>
      <p:sp>
        <p:nvSpPr>
          <p:cNvPr id="68" name="Ellipse 67"/>
          <p:cNvSpPr>
            <a:spLocks/>
          </p:cNvSpPr>
          <p:nvPr/>
        </p:nvSpPr>
        <p:spPr bwMode="auto">
          <a:xfrm>
            <a:off x="5823699" y="911898"/>
            <a:ext cx="900000" cy="540000"/>
          </a:xfrm>
          <a:prstGeom prst="ellipse">
            <a:avLst/>
          </a:prstGeom>
          <a:solidFill>
            <a:srgbClr val="99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</a:t>
            </a:r>
            <a:r>
              <a:rPr lang="da-DK" sz="900" dirty="0" smtClean="0"/>
              <a:t>x</a:t>
            </a:r>
            <a:endParaRPr lang="da-DK" sz="900" dirty="0"/>
          </a:p>
          <a:p>
            <a:r>
              <a:rPr lang="da-DK" sz="900" dirty="0" smtClean="0"/>
              <a:t>DAR 0.9</a:t>
            </a:r>
          </a:p>
          <a:p>
            <a:r>
              <a:rPr lang="da-DK" sz="900" dirty="0" smtClean="0"/>
              <a:t>implementeret</a:t>
            </a:r>
            <a:endParaRPr lang="da-DK" sz="900" dirty="0"/>
          </a:p>
        </p:txBody>
      </p:sp>
      <p:cxnSp>
        <p:nvCxnSpPr>
          <p:cNvPr id="69" name="Vinklet forbindelse 68"/>
          <p:cNvCxnSpPr>
            <a:stCxn id="68" idx="6"/>
            <a:endCxn id="67" idx="1"/>
          </p:cNvCxnSpPr>
          <p:nvPr/>
        </p:nvCxnSpPr>
        <p:spPr bwMode="auto">
          <a:xfrm flipV="1">
            <a:off x="6723699" y="1173431"/>
            <a:ext cx="291566" cy="8467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7" name="Ellipse 76"/>
          <p:cNvSpPr>
            <a:spLocks/>
          </p:cNvSpPr>
          <p:nvPr/>
        </p:nvSpPr>
        <p:spPr bwMode="auto">
          <a:xfrm>
            <a:off x="8008402" y="4662706"/>
            <a:ext cx="900000" cy="540000"/>
          </a:xfrm>
          <a:prstGeom prst="ellipse">
            <a:avLst/>
          </a:prstGeom>
          <a:solidFill>
            <a:srgbClr val="99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</a:t>
            </a:r>
            <a:r>
              <a:rPr lang="da-DK" sz="900" dirty="0" smtClean="0"/>
              <a:t>x</a:t>
            </a:r>
            <a:endParaRPr lang="da-DK" sz="900" dirty="0"/>
          </a:p>
          <a:p>
            <a:r>
              <a:rPr lang="da-DK" sz="900" dirty="0" smtClean="0"/>
              <a:t>DAR 1.0</a:t>
            </a:r>
          </a:p>
          <a:p>
            <a:r>
              <a:rPr lang="da-DK" sz="900" dirty="0" smtClean="0"/>
              <a:t>implementeret</a:t>
            </a:r>
            <a:endParaRPr lang="da-DK" sz="900" dirty="0"/>
          </a:p>
        </p:txBody>
      </p:sp>
      <p:sp>
        <p:nvSpPr>
          <p:cNvPr id="80" name="Ellipse 79"/>
          <p:cNvSpPr>
            <a:spLocks/>
          </p:cNvSpPr>
          <p:nvPr/>
        </p:nvSpPr>
        <p:spPr bwMode="auto">
          <a:xfrm>
            <a:off x="8008402" y="3382299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23.3.2</a:t>
            </a:r>
          </a:p>
          <a:p>
            <a:r>
              <a:rPr lang="da-DK" sz="900" dirty="0"/>
              <a:t>Ejerlejligheder </a:t>
            </a:r>
          </a:p>
          <a:p>
            <a:r>
              <a:rPr lang="da-DK" sz="900" dirty="0" smtClean="0"/>
              <a:t>implementeret</a:t>
            </a:r>
            <a:endParaRPr lang="da-DK" sz="900" dirty="0"/>
          </a:p>
        </p:txBody>
      </p:sp>
      <p:sp>
        <p:nvSpPr>
          <p:cNvPr id="83" name="Ellipse 82"/>
          <p:cNvSpPr>
            <a:spLocks/>
          </p:cNvSpPr>
          <p:nvPr/>
        </p:nvSpPr>
        <p:spPr bwMode="auto">
          <a:xfrm>
            <a:off x="8008402" y="4021119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33.2</a:t>
            </a:r>
          </a:p>
          <a:p>
            <a:r>
              <a:rPr lang="da-DK" sz="900" dirty="0"/>
              <a:t>Ejerfortegnelsen</a:t>
            </a:r>
          </a:p>
          <a:p>
            <a:r>
              <a:rPr lang="da-DK" sz="900" dirty="0" smtClean="0"/>
              <a:t>implementeret</a:t>
            </a:r>
            <a:endParaRPr lang="da-DK" sz="900" dirty="0"/>
          </a:p>
        </p:txBody>
      </p:sp>
      <p:cxnSp>
        <p:nvCxnSpPr>
          <p:cNvPr id="84" name="Vinklet forbindelse 83"/>
          <p:cNvCxnSpPr>
            <a:stCxn id="77" idx="2"/>
            <a:endCxn id="120" idx="3"/>
          </p:cNvCxnSpPr>
          <p:nvPr/>
        </p:nvCxnSpPr>
        <p:spPr bwMode="auto">
          <a:xfrm rot="10800000">
            <a:off x="7623700" y="3955860"/>
            <a:ext cx="384703" cy="976847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5" name="Vinklet forbindelse 84"/>
          <p:cNvCxnSpPr>
            <a:stCxn id="83" idx="2"/>
            <a:endCxn id="120" idx="3"/>
          </p:cNvCxnSpPr>
          <p:nvPr/>
        </p:nvCxnSpPr>
        <p:spPr bwMode="auto">
          <a:xfrm rot="10800000">
            <a:off x="7623700" y="3955859"/>
            <a:ext cx="384703" cy="33526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6" name="Vinklet forbindelse 85"/>
          <p:cNvCxnSpPr>
            <a:stCxn id="80" idx="2"/>
            <a:endCxn id="120" idx="3"/>
          </p:cNvCxnSpPr>
          <p:nvPr/>
        </p:nvCxnSpPr>
        <p:spPr bwMode="auto">
          <a:xfrm rot="10800000" flipV="1">
            <a:off x="7623700" y="3652299"/>
            <a:ext cx="384703" cy="30356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9" name="Vinklet forbindelse 88"/>
          <p:cNvCxnSpPr>
            <a:stCxn id="117" idx="1"/>
            <a:endCxn id="120" idx="3"/>
          </p:cNvCxnSpPr>
          <p:nvPr/>
        </p:nvCxnSpPr>
        <p:spPr bwMode="auto">
          <a:xfrm rot="10800000" flipV="1">
            <a:off x="7623700" y="2933287"/>
            <a:ext cx="384703" cy="1022572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0" name="Tekstboks 69"/>
          <p:cNvSpPr txBox="1"/>
          <p:nvPr/>
        </p:nvSpPr>
        <p:spPr>
          <a:xfrm>
            <a:off x="1079374" y="1239067"/>
            <a:ext cx="844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 smtClean="0">
                <a:solidFill>
                  <a:srgbClr val="008000"/>
                </a:solidFill>
              </a:rPr>
              <a:t>(√)</a:t>
            </a:r>
            <a:endParaRPr lang="da-DK" sz="4000" b="1" dirty="0">
              <a:solidFill>
                <a:srgbClr val="008000"/>
              </a:solidFill>
            </a:endParaRPr>
          </a:p>
        </p:txBody>
      </p:sp>
      <p:sp>
        <p:nvSpPr>
          <p:cNvPr id="71" name="Tekstboks 70"/>
          <p:cNvSpPr txBox="1"/>
          <p:nvPr/>
        </p:nvSpPr>
        <p:spPr>
          <a:xfrm>
            <a:off x="8008403" y="841914"/>
            <a:ext cx="528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 smtClean="0">
                <a:solidFill>
                  <a:srgbClr val="008000"/>
                </a:solidFill>
              </a:rPr>
              <a:t>√</a:t>
            </a:r>
            <a:endParaRPr lang="da-DK" sz="4000" b="1" dirty="0">
              <a:solidFill>
                <a:srgbClr val="008000"/>
              </a:solidFill>
            </a:endParaRPr>
          </a:p>
        </p:txBody>
      </p:sp>
      <p:sp>
        <p:nvSpPr>
          <p:cNvPr id="72" name="Tekstboks 71"/>
          <p:cNvSpPr txBox="1"/>
          <p:nvPr/>
        </p:nvSpPr>
        <p:spPr>
          <a:xfrm>
            <a:off x="188807" y="2643717"/>
            <a:ext cx="1154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</a:t>
            </a:r>
            <a:r>
              <a:rPr lang="da-DK" sz="4000" b="1" dirty="0" smtClean="0">
                <a:solidFill>
                  <a:srgbClr val="008000"/>
                </a:solidFill>
              </a:rPr>
              <a:t>√</a:t>
            </a:r>
            <a:endParaRPr lang="da-DK" sz="4000" b="1" dirty="0">
              <a:solidFill>
                <a:srgbClr val="008000"/>
              </a:solidFill>
            </a:endParaRPr>
          </a:p>
        </p:txBody>
      </p:sp>
      <p:sp>
        <p:nvSpPr>
          <p:cNvPr id="74" name="Rektangel 73"/>
          <p:cNvSpPr>
            <a:spLocks/>
          </p:cNvSpPr>
          <p:nvPr/>
        </p:nvSpPr>
        <p:spPr bwMode="auto">
          <a:xfrm>
            <a:off x="178671" y="211820"/>
            <a:ext cx="900000" cy="540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Igangværende</a:t>
            </a:r>
          </a:p>
        </p:txBody>
      </p:sp>
      <p:sp>
        <p:nvSpPr>
          <p:cNvPr id="78" name="Rektangel 77"/>
          <p:cNvSpPr>
            <a:spLocks/>
          </p:cNvSpPr>
          <p:nvPr/>
        </p:nvSpPr>
        <p:spPr bwMode="auto">
          <a:xfrm>
            <a:off x="1186058" y="236704"/>
            <a:ext cx="900000" cy="540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Afsluttet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97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7" y="1274762"/>
            <a:ext cx="8229600" cy="1143000"/>
          </a:xfrm>
        </p:spPr>
        <p:txBody>
          <a:bodyPr/>
          <a:lstStyle/>
          <a:p>
            <a:r>
              <a:rPr lang="da-DK" dirty="0" smtClean="0"/>
              <a:t>BBR, fortsat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6" y="2481263"/>
            <a:ext cx="6142037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boks 6"/>
          <p:cNvSpPr txBox="1"/>
          <p:nvPr/>
        </p:nvSpPr>
        <p:spPr>
          <a:xfrm>
            <a:off x="7085010" y="2537742"/>
            <a:ext cx="643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</a:t>
            </a:r>
            <a:r>
              <a:rPr lang="da-DK" sz="2000" b="1" dirty="0" smtClean="0">
                <a:solidFill>
                  <a:srgbClr val="008000"/>
                </a:solidFill>
              </a:rPr>
              <a:t>√</a:t>
            </a:r>
            <a:endParaRPr lang="da-DK" sz="2000" b="1" dirty="0">
              <a:solidFill>
                <a:srgbClr val="008000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7093741" y="2891685"/>
            <a:ext cx="643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</a:t>
            </a:r>
            <a:r>
              <a:rPr lang="da-DK" sz="2000" b="1" dirty="0" smtClean="0">
                <a:solidFill>
                  <a:srgbClr val="008000"/>
                </a:solidFill>
              </a:rPr>
              <a:t>√</a:t>
            </a:r>
            <a:endParaRPr lang="da-DK" sz="2000" b="1" dirty="0">
              <a:solidFill>
                <a:srgbClr val="008000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6981022" y="3145615"/>
            <a:ext cx="3330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</a:t>
            </a:r>
            <a:r>
              <a:rPr lang="da-DK" sz="2000" dirty="0" smtClean="0"/>
              <a:t>Forventet 16.2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4662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072563" y="42204"/>
            <a:ext cx="6960113" cy="534571"/>
          </a:xfrm>
        </p:spPr>
        <p:txBody>
          <a:bodyPr/>
          <a:lstStyle/>
          <a:p>
            <a:r>
              <a:rPr lang="da-DK" sz="2400" dirty="0" smtClean="0">
                <a:solidFill>
                  <a:srgbClr val="FF0000"/>
                </a:solidFill>
              </a:rPr>
              <a:t>Matriklens Udvidelse  </a:t>
            </a:r>
            <a:r>
              <a:rPr lang="da-DK" sz="2400" dirty="0" smtClean="0"/>
              <a:t>-  Produktsammenhænge</a:t>
            </a:r>
            <a:endParaRPr lang="da-DK" sz="2400" dirty="0"/>
          </a:p>
        </p:txBody>
      </p:sp>
      <p:cxnSp>
        <p:nvCxnSpPr>
          <p:cNvPr id="20" name="Vinklet forbindelse 19"/>
          <p:cNvCxnSpPr>
            <a:stCxn id="54" idx="3"/>
            <a:endCxn id="55" idx="1"/>
          </p:cNvCxnSpPr>
          <p:nvPr/>
        </p:nvCxnSpPr>
        <p:spPr bwMode="auto">
          <a:xfrm flipV="1">
            <a:off x="3311687" y="2079756"/>
            <a:ext cx="1432660" cy="197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Vinklet forbindelse 61"/>
          <p:cNvCxnSpPr>
            <a:stCxn id="54" idx="2"/>
            <a:endCxn id="93" idx="0"/>
          </p:cNvCxnSpPr>
          <p:nvPr/>
        </p:nvCxnSpPr>
        <p:spPr bwMode="auto">
          <a:xfrm rot="5400000">
            <a:off x="2729563" y="2482757"/>
            <a:ext cx="263151" cy="1099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3" name="Rektangel 52"/>
          <p:cNvSpPr>
            <a:spLocks/>
          </p:cNvSpPr>
          <p:nvPr/>
        </p:nvSpPr>
        <p:spPr bwMode="auto">
          <a:xfrm>
            <a:off x="3610277" y="946801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21.4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Ajourførings-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services</a:t>
            </a:r>
          </a:p>
        </p:txBody>
      </p:sp>
      <p:sp>
        <p:nvSpPr>
          <p:cNvPr id="54" name="Rektangel 53"/>
          <p:cNvSpPr>
            <a:spLocks/>
          </p:cNvSpPr>
          <p:nvPr/>
        </p:nvSpPr>
        <p:spPr bwMode="auto">
          <a:xfrm>
            <a:off x="2411687" y="1811731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</a:t>
            </a:r>
            <a:r>
              <a:rPr lang="da-DK" sz="900" dirty="0" smtClean="0"/>
              <a:t>1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Udvikling af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MU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Rektangel 54"/>
          <p:cNvSpPr>
            <a:spLocks/>
          </p:cNvSpPr>
          <p:nvPr/>
        </p:nvSpPr>
        <p:spPr bwMode="auto">
          <a:xfrm>
            <a:off x="4744347" y="1809756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21.6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Systemt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est af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snitflader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3" name="Rektangel 72"/>
          <p:cNvSpPr>
            <a:spLocks/>
          </p:cNvSpPr>
          <p:nvPr/>
        </p:nvSpPr>
        <p:spPr bwMode="auto">
          <a:xfrm>
            <a:off x="161724" y="1809756"/>
            <a:ext cx="900000" cy="540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900" dirty="0"/>
              <a:t># 21.1</a:t>
            </a:r>
          </a:p>
          <a:p>
            <a:pPr algn="ctr"/>
            <a:r>
              <a:rPr lang="da-DK" sz="900" dirty="0"/>
              <a:t>Udarbejdelse af</a:t>
            </a:r>
            <a:br>
              <a:rPr lang="da-DK" sz="900" dirty="0"/>
            </a:br>
            <a:r>
              <a:rPr lang="da-DK" sz="900" dirty="0"/>
              <a:t> udbudsmateriale</a:t>
            </a:r>
          </a:p>
        </p:txBody>
      </p:sp>
      <p:sp>
        <p:nvSpPr>
          <p:cNvPr id="76" name="Rektangel 75"/>
          <p:cNvSpPr>
            <a:spLocks/>
          </p:cNvSpPr>
          <p:nvPr/>
        </p:nvSpPr>
        <p:spPr bwMode="auto">
          <a:xfrm>
            <a:off x="1268032" y="1807781"/>
            <a:ext cx="900000" cy="540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900" dirty="0"/>
              <a:t># 21.2</a:t>
            </a:r>
          </a:p>
          <a:p>
            <a:pPr algn="ctr"/>
            <a:r>
              <a:rPr lang="da-DK" sz="900" dirty="0"/>
              <a:t>Gennemførelse</a:t>
            </a:r>
          </a:p>
          <a:p>
            <a:pPr algn="ctr"/>
            <a:r>
              <a:rPr lang="da-DK" sz="900" dirty="0"/>
              <a:t>af udbud</a:t>
            </a:r>
          </a:p>
        </p:txBody>
      </p:sp>
      <p:cxnSp>
        <p:nvCxnSpPr>
          <p:cNvPr id="82" name="Vinklet forbindelse 81"/>
          <p:cNvCxnSpPr>
            <a:stCxn id="73" idx="3"/>
            <a:endCxn id="76" idx="1"/>
          </p:cNvCxnSpPr>
          <p:nvPr/>
        </p:nvCxnSpPr>
        <p:spPr bwMode="auto">
          <a:xfrm flipV="1">
            <a:off x="1061724" y="2077781"/>
            <a:ext cx="206308" cy="197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1" name="Vinklet forbindelse 90"/>
          <p:cNvCxnSpPr>
            <a:stCxn id="76" idx="3"/>
            <a:endCxn id="54" idx="1"/>
          </p:cNvCxnSpPr>
          <p:nvPr/>
        </p:nvCxnSpPr>
        <p:spPr bwMode="auto">
          <a:xfrm>
            <a:off x="2168032" y="2077781"/>
            <a:ext cx="243655" cy="395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2" name="Vinklet forbindelse 91"/>
          <p:cNvCxnSpPr>
            <a:stCxn id="54" idx="0"/>
            <a:endCxn id="53" idx="1"/>
          </p:cNvCxnSpPr>
          <p:nvPr/>
        </p:nvCxnSpPr>
        <p:spPr bwMode="auto">
          <a:xfrm rot="5400000" flipH="1" flipV="1">
            <a:off x="2938517" y="1139971"/>
            <a:ext cx="594930" cy="748590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3" name="Rektangel 92"/>
          <p:cNvSpPr>
            <a:spLocks/>
          </p:cNvSpPr>
          <p:nvPr/>
        </p:nvSpPr>
        <p:spPr bwMode="auto">
          <a:xfrm>
            <a:off x="2410588" y="2614882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22.1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Etablering af</a:t>
            </a:r>
            <a:br>
              <a:rPr lang="da-DK" sz="900" dirty="0" smtClean="0"/>
            </a:br>
            <a:r>
              <a:rPr lang="da-DK" sz="900" dirty="0" smtClean="0"/>
              <a:t>Registerdata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ektangel 93"/>
          <p:cNvSpPr>
            <a:spLocks/>
          </p:cNvSpPr>
          <p:nvPr/>
        </p:nvSpPr>
        <p:spPr bwMode="auto">
          <a:xfrm>
            <a:off x="3590717" y="3498016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22.5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50" dirty="0" smtClean="0"/>
              <a:t>Etablering</a:t>
            </a:r>
            <a:r>
              <a:rPr kumimoji="0" lang="da-DK" sz="9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af </a:t>
            </a:r>
            <a:b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udstillings</a:t>
            </a:r>
            <a:r>
              <a:rPr lang="da-DK" sz="950" dirty="0" smtClean="0"/>
              <a:t>services</a:t>
            </a:r>
            <a:endParaRPr kumimoji="0" lang="da-DK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Rektangel 94"/>
          <p:cNvSpPr>
            <a:spLocks/>
          </p:cNvSpPr>
          <p:nvPr/>
        </p:nvSpPr>
        <p:spPr bwMode="auto">
          <a:xfrm>
            <a:off x="3590717" y="4478259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22.6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Etablering</a:t>
            </a:r>
            <a:r>
              <a:rPr kumimoji="0" lang="da-DK" sz="9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af </a:t>
            </a:r>
            <a:b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hændelses-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50" dirty="0" smtClean="0"/>
              <a:t>beskeder</a:t>
            </a:r>
            <a:endParaRPr kumimoji="0" lang="da-DK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6" name="Rektangel 95"/>
          <p:cNvSpPr>
            <a:spLocks/>
          </p:cNvSpPr>
          <p:nvPr/>
        </p:nvSpPr>
        <p:spPr bwMode="auto">
          <a:xfrm>
            <a:off x="2410589" y="3497289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22.2</a:t>
            </a:r>
          </a:p>
          <a:p>
            <a:r>
              <a:rPr lang="da-DK" sz="900" dirty="0" smtClean="0"/>
              <a:t>Dataleverance-</a:t>
            </a:r>
            <a:endParaRPr lang="da-DK" sz="900" dirty="0"/>
          </a:p>
          <a:p>
            <a:r>
              <a:rPr lang="da-DK" sz="900" dirty="0" smtClean="0"/>
              <a:t>aftale</a:t>
            </a:r>
            <a:endParaRPr lang="da-DK" sz="900" dirty="0"/>
          </a:p>
        </p:txBody>
      </p:sp>
      <p:sp>
        <p:nvSpPr>
          <p:cNvPr id="97" name="Rektangel 96"/>
          <p:cNvSpPr>
            <a:spLocks/>
          </p:cNvSpPr>
          <p:nvPr/>
        </p:nvSpPr>
        <p:spPr bwMode="auto">
          <a:xfrm>
            <a:off x="2412530" y="4475175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22.3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Opdatering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Rektangel 97"/>
          <p:cNvSpPr>
            <a:spLocks/>
          </p:cNvSpPr>
          <p:nvPr/>
        </p:nvSpPr>
        <p:spPr bwMode="auto">
          <a:xfrm>
            <a:off x="1298800" y="4480495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22.4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Synkronisering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9" name="Vinklet forbindelse 98"/>
          <p:cNvCxnSpPr>
            <a:stCxn id="93" idx="2"/>
            <a:endCxn id="96" idx="0"/>
          </p:cNvCxnSpPr>
          <p:nvPr/>
        </p:nvCxnSpPr>
        <p:spPr bwMode="auto">
          <a:xfrm rot="16200000" flipH="1">
            <a:off x="2689385" y="3326084"/>
            <a:ext cx="342407" cy="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Vinklet forbindelse 99"/>
          <p:cNvCxnSpPr>
            <a:stCxn id="96" idx="3"/>
            <a:endCxn id="94" idx="1"/>
          </p:cNvCxnSpPr>
          <p:nvPr/>
        </p:nvCxnSpPr>
        <p:spPr bwMode="auto">
          <a:xfrm>
            <a:off x="3310589" y="3767289"/>
            <a:ext cx="280128" cy="727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" name="Vinklet forbindelse 100"/>
          <p:cNvCxnSpPr>
            <a:stCxn id="96" idx="3"/>
            <a:endCxn id="95" idx="1"/>
          </p:cNvCxnSpPr>
          <p:nvPr/>
        </p:nvCxnSpPr>
        <p:spPr bwMode="auto">
          <a:xfrm>
            <a:off x="3310589" y="3767289"/>
            <a:ext cx="280128" cy="98097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" name="Vinklet forbindelse 101"/>
          <p:cNvCxnSpPr>
            <a:stCxn id="97" idx="1"/>
            <a:endCxn id="98" idx="3"/>
          </p:cNvCxnSpPr>
          <p:nvPr/>
        </p:nvCxnSpPr>
        <p:spPr bwMode="auto">
          <a:xfrm rot="10800000" flipV="1">
            <a:off x="2198800" y="4745175"/>
            <a:ext cx="213730" cy="5320"/>
          </a:xfrm>
          <a:prstGeom prst="bentConnector3">
            <a:avLst>
              <a:gd name="adj1" fmla="val -5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Vinklet forbindelse 102"/>
          <p:cNvCxnSpPr>
            <a:stCxn id="96" idx="2"/>
            <a:endCxn id="97" idx="0"/>
          </p:cNvCxnSpPr>
          <p:nvPr/>
        </p:nvCxnSpPr>
        <p:spPr bwMode="auto">
          <a:xfrm rot="16200000" flipH="1">
            <a:off x="2642616" y="4255261"/>
            <a:ext cx="437886" cy="194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" name="Vinklet forbindelse 103"/>
          <p:cNvCxnSpPr>
            <a:stCxn id="53" idx="3"/>
            <a:endCxn id="55" idx="0"/>
          </p:cNvCxnSpPr>
          <p:nvPr/>
        </p:nvCxnSpPr>
        <p:spPr bwMode="auto">
          <a:xfrm>
            <a:off x="4510277" y="1216801"/>
            <a:ext cx="684070" cy="592955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" name="Vinklet forbindelse 106"/>
          <p:cNvCxnSpPr>
            <a:stCxn id="94" idx="3"/>
            <a:endCxn id="55" idx="1"/>
          </p:cNvCxnSpPr>
          <p:nvPr/>
        </p:nvCxnSpPr>
        <p:spPr bwMode="auto">
          <a:xfrm flipV="1">
            <a:off x="4490717" y="2079756"/>
            <a:ext cx="253630" cy="168826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Vinklet forbindelse 109"/>
          <p:cNvCxnSpPr>
            <a:stCxn id="95" idx="3"/>
            <a:endCxn id="55" idx="1"/>
          </p:cNvCxnSpPr>
          <p:nvPr/>
        </p:nvCxnSpPr>
        <p:spPr bwMode="auto">
          <a:xfrm flipV="1">
            <a:off x="4490717" y="2079756"/>
            <a:ext cx="253630" cy="266850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Vinklet forbindelse 112"/>
          <p:cNvCxnSpPr>
            <a:stCxn id="97" idx="2"/>
            <a:endCxn id="55" idx="1"/>
          </p:cNvCxnSpPr>
          <p:nvPr/>
        </p:nvCxnSpPr>
        <p:spPr bwMode="auto">
          <a:xfrm rot="5400000" flipH="1" flipV="1">
            <a:off x="2335728" y="2606557"/>
            <a:ext cx="2935419" cy="1881817"/>
          </a:xfrm>
          <a:prstGeom prst="bentConnector4">
            <a:avLst>
              <a:gd name="adj1" fmla="val -14710"/>
              <a:gd name="adj2" fmla="val 9300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7" name="Rektangel 116"/>
          <p:cNvSpPr>
            <a:spLocks/>
          </p:cNvSpPr>
          <p:nvPr/>
        </p:nvSpPr>
        <p:spPr bwMode="auto">
          <a:xfrm>
            <a:off x="8120603" y="2479460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23.3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Forretnings-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implementering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8" name="Rektangel 117"/>
          <p:cNvSpPr>
            <a:spLocks/>
          </p:cNvSpPr>
          <p:nvPr/>
        </p:nvSpPr>
        <p:spPr bwMode="auto">
          <a:xfrm>
            <a:off x="5427135" y="5705899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23.1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Migrering af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registerdata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1" name="Vinklet forbindelse 120"/>
          <p:cNvCxnSpPr/>
          <p:nvPr/>
        </p:nvCxnSpPr>
        <p:spPr bwMode="auto">
          <a:xfrm rot="10800000" flipH="1" flipV="1">
            <a:off x="2410587" y="2918749"/>
            <a:ext cx="3016547" cy="3091017"/>
          </a:xfrm>
          <a:prstGeom prst="bentConnector3">
            <a:avLst>
              <a:gd name="adj1" fmla="val -4546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Vinklet forbindelse 123"/>
          <p:cNvCxnSpPr>
            <a:stCxn id="118" idx="3"/>
            <a:endCxn id="83" idx="1"/>
          </p:cNvCxnSpPr>
          <p:nvPr/>
        </p:nvCxnSpPr>
        <p:spPr bwMode="auto">
          <a:xfrm flipV="1">
            <a:off x="6327135" y="2753306"/>
            <a:ext cx="709545" cy="322259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3" name="Ellipse 132"/>
          <p:cNvSpPr>
            <a:spLocks/>
          </p:cNvSpPr>
          <p:nvPr/>
        </p:nvSpPr>
        <p:spPr bwMode="auto">
          <a:xfrm>
            <a:off x="5410411" y="2530511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41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BBR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1" name="Ellipse 140"/>
          <p:cNvSpPr>
            <a:spLocks/>
          </p:cNvSpPr>
          <p:nvPr/>
        </p:nvSpPr>
        <p:spPr bwMode="auto">
          <a:xfrm>
            <a:off x="5400183" y="4406262"/>
            <a:ext cx="900000" cy="540000"/>
          </a:xfrm>
          <a:prstGeom prst="ellipse">
            <a:avLst/>
          </a:prstGeom>
          <a:solidFill>
            <a:srgbClr val="99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m</a:t>
            </a:r>
          </a:p>
          <a:p>
            <a:r>
              <a:rPr lang="da-DK" sz="900" dirty="0"/>
              <a:t>DAR 1.0</a:t>
            </a:r>
          </a:p>
        </p:txBody>
      </p:sp>
      <p:sp>
        <p:nvSpPr>
          <p:cNvPr id="143" name="Ellipse 142"/>
          <p:cNvSpPr>
            <a:spLocks/>
          </p:cNvSpPr>
          <p:nvPr/>
        </p:nvSpPr>
        <p:spPr bwMode="auto">
          <a:xfrm>
            <a:off x="6057979" y="1810309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GD1/GD2</a:t>
            </a:r>
            <a:br>
              <a:rPr lang="da-DK" sz="900" dirty="0" smtClean="0"/>
            </a:br>
            <a:r>
              <a:rPr lang="da-DK" sz="900" dirty="0" smtClean="0"/>
              <a:t>Systemtest</a:t>
            </a:r>
          </a:p>
        </p:txBody>
      </p:sp>
      <p:cxnSp>
        <p:nvCxnSpPr>
          <p:cNvPr id="147" name="Vinklet forbindelse 146"/>
          <p:cNvCxnSpPr>
            <a:stCxn id="133" idx="2"/>
            <a:endCxn id="55" idx="2"/>
          </p:cNvCxnSpPr>
          <p:nvPr/>
        </p:nvCxnSpPr>
        <p:spPr bwMode="auto">
          <a:xfrm rot="10800000">
            <a:off x="5194347" y="2349757"/>
            <a:ext cx="216064" cy="450755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" name="Vinklet forbindelse 149"/>
          <p:cNvCxnSpPr>
            <a:stCxn id="141" idx="2"/>
            <a:endCxn id="55" idx="2"/>
          </p:cNvCxnSpPr>
          <p:nvPr/>
        </p:nvCxnSpPr>
        <p:spPr bwMode="auto">
          <a:xfrm rot="10800000">
            <a:off x="5194347" y="2349756"/>
            <a:ext cx="205836" cy="2326506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Vinklet forbindelse 155"/>
          <p:cNvCxnSpPr>
            <a:stCxn id="133" idx="6"/>
            <a:endCxn id="143" idx="4"/>
          </p:cNvCxnSpPr>
          <p:nvPr/>
        </p:nvCxnSpPr>
        <p:spPr bwMode="auto">
          <a:xfrm flipV="1">
            <a:off x="6310411" y="2350309"/>
            <a:ext cx="197568" cy="450202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Vinklet forbindelse 158"/>
          <p:cNvCxnSpPr>
            <a:stCxn id="141" idx="6"/>
            <a:endCxn id="143" idx="4"/>
          </p:cNvCxnSpPr>
          <p:nvPr/>
        </p:nvCxnSpPr>
        <p:spPr bwMode="auto">
          <a:xfrm flipV="1">
            <a:off x="6300183" y="2350309"/>
            <a:ext cx="207796" cy="2325953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" name="Vinklet forbindelse 161"/>
          <p:cNvCxnSpPr>
            <a:stCxn id="55" idx="3"/>
            <a:endCxn id="143" idx="2"/>
          </p:cNvCxnSpPr>
          <p:nvPr/>
        </p:nvCxnSpPr>
        <p:spPr bwMode="auto">
          <a:xfrm>
            <a:off x="5644347" y="2079756"/>
            <a:ext cx="413632" cy="55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Vinklet forbindelse 164"/>
          <p:cNvCxnSpPr>
            <a:stCxn id="143" idx="6"/>
            <a:endCxn id="83" idx="0"/>
          </p:cNvCxnSpPr>
          <p:nvPr/>
        </p:nvCxnSpPr>
        <p:spPr bwMode="auto">
          <a:xfrm>
            <a:off x="6957979" y="2080309"/>
            <a:ext cx="528701" cy="402997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8" name="Ellipse 57"/>
          <p:cNvSpPr>
            <a:spLocks/>
          </p:cNvSpPr>
          <p:nvPr/>
        </p:nvSpPr>
        <p:spPr bwMode="auto">
          <a:xfrm>
            <a:off x="5401777" y="3785256"/>
            <a:ext cx="900000" cy="540000"/>
          </a:xfrm>
          <a:prstGeom prst="ellipse">
            <a:avLst/>
          </a:prstGeom>
          <a:solidFill>
            <a:srgbClr val="99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# 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Snitflade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til eTL</a:t>
            </a:r>
          </a:p>
        </p:txBody>
      </p:sp>
      <p:cxnSp>
        <p:nvCxnSpPr>
          <p:cNvPr id="59" name="Vinklet forbindelse 58"/>
          <p:cNvCxnSpPr>
            <a:stCxn id="58" idx="2"/>
            <a:endCxn id="55" idx="2"/>
          </p:cNvCxnSpPr>
          <p:nvPr/>
        </p:nvCxnSpPr>
        <p:spPr bwMode="auto">
          <a:xfrm rot="10800000">
            <a:off x="5194347" y="2349756"/>
            <a:ext cx="207430" cy="1705500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Vinklet forbindelse 59"/>
          <p:cNvCxnSpPr>
            <a:stCxn id="58" idx="6"/>
            <a:endCxn id="143" idx="4"/>
          </p:cNvCxnSpPr>
          <p:nvPr/>
        </p:nvCxnSpPr>
        <p:spPr bwMode="auto">
          <a:xfrm flipV="1">
            <a:off x="6301777" y="2350309"/>
            <a:ext cx="206202" cy="1704947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2" name="Rektangel 121"/>
          <p:cNvSpPr>
            <a:spLocks/>
          </p:cNvSpPr>
          <p:nvPr/>
        </p:nvSpPr>
        <p:spPr bwMode="auto">
          <a:xfrm>
            <a:off x="1312527" y="3493821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22.7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Etablering af </a:t>
            </a:r>
            <a:br>
              <a:rPr lang="da-DK" sz="900" dirty="0" smtClean="0"/>
            </a:br>
            <a:r>
              <a:rPr lang="da-DK" sz="900" dirty="0" smtClean="0"/>
              <a:t>fildistribution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3" name="Vinklet forbindelse 122"/>
          <p:cNvCxnSpPr>
            <a:stCxn id="96" idx="1"/>
            <a:endCxn id="122" idx="3"/>
          </p:cNvCxnSpPr>
          <p:nvPr/>
        </p:nvCxnSpPr>
        <p:spPr bwMode="auto">
          <a:xfrm rot="10800000">
            <a:off x="2212527" y="3763821"/>
            <a:ext cx="198062" cy="346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1" name="Ellipse 60"/>
          <p:cNvSpPr>
            <a:spLocks/>
          </p:cNvSpPr>
          <p:nvPr/>
        </p:nvSpPr>
        <p:spPr bwMode="auto">
          <a:xfrm>
            <a:off x="5410405" y="3157063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31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Ejerfortegnelse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3" name="Vinklet forbindelse 62"/>
          <p:cNvCxnSpPr>
            <a:stCxn id="61" idx="2"/>
            <a:endCxn id="55" idx="2"/>
          </p:cNvCxnSpPr>
          <p:nvPr/>
        </p:nvCxnSpPr>
        <p:spPr bwMode="auto">
          <a:xfrm rot="10800000">
            <a:off x="5194347" y="2349757"/>
            <a:ext cx="216058" cy="1077307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Vinklet forbindelse 63"/>
          <p:cNvCxnSpPr>
            <a:stCxn id="61" idx="6"/>
            <a:endCxn id="143" idx="4"/>
          </p:cNvCxnSpPr>
          <p:nvPr/>
        </p:nvCxnSpPr>
        <p:spPr bwMode="auto">
          <a:xfrm flipV="1">
            <a:off x="6310405" y="2350309"/>
            <a:ext cx="197574" cy="1076754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" name="Lige pilforbindelse 2"/>
          <p:cNvCxnSpPr>
            <a:stCxn id="97" idx="3"/>
            <a:endCxn id="95" idx="1"/>
          </p:cNvCxnSpPr>
          <p:nvPr/>
        </p:nvCxnSpPr>
        <p:spPr bwMode="auto">
          <a:xfrm>
            <a:off x="3312530" y="4745175"/>
            <a:ext cx="278187" cy="308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5" name="Ellipse 64"/>
          <p:cNvSpPr>
            <a:spLocks/>
          </p:cNvSpPr>
          <p:nvPr/>
        </p:nvSpPr>
        <p:spPr bwMode="auto">
          <a:xfrm>
            <a:off x="1801682" y="676801"/>
            <a:ext cx="900000" cy="540000"/>
          </a:xfrm>
          <a:prstGeom prst="ellipse">
            <a:avLst/>
          </a:prstGeom>
          <a:solidFill>
            <a:srgbClr val="99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GD8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Sikkerheds-</a:t>
            </a:r>
            <a:br>
              <a:rPr lang="da-DK" sz="900" dirty="0" smtClean="0"/>
            </a:br>
            <a:r>
              <a:rPr lang="da-DK" sz="900" dirty="0" smtClean="0"/>
              <a:t>model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6" name="Vinklet forbindelse 65"/>
          <p:cNvCxnSpPr>
            <a:stCxn id="65" idx="4"/>
            <a:endCxn id="54" idx="1"/>
          </p:cNvCxnSpPr>
          <p:nvPr/>
        </p:nvCxnSpPr>
        <p:spPr bwMode="auto">
          <a:xfrm rot="16200000" flipH="1">
            <a:off x="1899219" y="1569263"/>
            <a:ext cx="864930" cy="160005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0" name="Rektangel 79"/>
          <p:cNvSpPr>
            <a:spLocks/>
          </p:cNvSpPr>
          <p:nvPr/>
        </p:nvSpPr>
        <p:spPr bwMode="auto">
          <a:xfrm>
            <a:off x="7041478" y="4077072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</a:t>
            </a:r>
            <a:r>
              <a:rPr lang="da-DK" sz="900" dirty="0" smtClean="0"/>
              <a:t>23.3.3</a:t>
            </a:r>
            <a:endParaRPr lang="da-DK" sz="900" dirty="0"/>
          </a:p>
          <a:p>
            <a:r>
              <a:rPr lang="da-DK" sz="900" dirty="0" smtClean="0"/>
              <a:t>BPFG </a:t>
            </a:r>
            <a:br>
              <a:rPr lang="da-DK" sz="900" dirty="0" smtClean="0"/>
            </a:br>
            <a:r>
              <a:rPr lang="da-DK" sz="900" dirty="0" smtClean="0"/>
              <a:t>implementeret </a:t>
            </a:r>
            <a:endParaRPr lang="da-DK" sz="900" dirty="0"/>
          </a:p>
        </p:txBody>
      </p:sp>
      <p:sp>
        <p:nvSpPr>
          <p:cNvPr id="83" name="Rektangel 82"/>
          <p:cNvSpPr>
            <a:spLocks/>
          </p:cNvSpPr>
          <p:nvPr/>
        </p:nvSpPr>
        <p:spPr bwMode="auto">
          <a:xfrm>
            <a:off x="7036680" y="2483306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</a:t>
            </a:r>
            <a:r>
              <a:rPr lang="da-DK" sz="900" dirty="0" smtClean="0"/>
              <a:t>23.3.1</a:t>
            </a:r>
            <a:endParaRPr lang="da-DK" sz="900" dirty="0"/>
          </a:p>
          <a:p>
            <a:r>
              <a:rPr lang="da-DK" sz="900" dirty="0" smtClean="0"/>
              <a:t>SFE</a:t>
            </a:r>
          </a:p>
          <a:p>
            <a:r>
              <a:rPr lang="da-DK" sz="900" dirty="0" smtClean="0"/>
              <a:t>implementeret</a:t>
            </a:r>
            <a:endParaRPr lang="da-DK" sz="900" dirty="0"/>
          </a:p>
        </p:txBody>
      </p:sp>
      <p:sp>
        <p:nvSpPr>
          <p:cNvPr id="86" name="Rektangel 85"/>
          <p:cNvSpPr>
            <a:spLocks/>
          </p:cNvSpPr>
          <p:nvPr/>
        </p:nvSpPr>
        <p:spPr bwMode="auto">
          <a:xfrm>
            <a:off x="7038114" y="3235155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</a:t>
            </a:r>
            <a:r>
              <a:rPr lang="da-DK" sz="900" dirty="0" smtClean="0"/>
              <a:t>23.3.2</a:t>
            </a:r>
            <a:endParaRPr lang="da-DK" sz="900" dirty="0"/>
          </a:p>
          <a:p>
            <a:r>
              <a:rPr lang="da-DK" sz="900" dirty="0" smtClean="0"/>
              <a:t>Ejerlejligheder </a:t>
            </a:r>
          </a:p>
          <a:p>
            <a:r>
              <a:rPr lang="da-DK" sz="900" dirty="0" smtClean="0"/>
              <a:t>implementeret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8" name="Vinklet forbindelse 87"/>
          <p:cNvCxnSpPr>
            <a:stCxn id="83" idx="2"/>
            <a:endCxn id="86" idx="0"/>
          </p:cNvCxnSpPr>
          <p:nvPr/>
        </p:nvCxnSpPr>
        <p:spPr bwMode="auto">
          <a:xfrm rot="16200000" flipH="1">
            <a:off x="7381473" y="3128513"/>
            <a:ext cx="211849" cy="1434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Vinklet forbindelse 89"/>
          <p:cNvCxnSpPr>
            <a:stCxn id="86" idx="2"/>
            <a:endCxn id="80" idx="0"/>
          </p:cNvCxnSpPr>
          <p:nvPr/>
        </p:nvCxnSpPr>
        <p:spPr bwMode="auto">
          <a:xfrm rot="16200000" flipH="1">
            <a:off x="7338838" y="3924431"/>
            <a:ext cx="301917" cy="3364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" name="Vinklet forbindelse 104"/>
          <p:cNvCxnSpPr>
            <a:stCxn id="118" idx="3"/>
            <a:endCxn id="86" idx="1"/>
          </p:cNvCxnSpPr>
          <p:nvPr/>
        </p:nvCxnSpPr>
        <p:spPr bwMode="auto">
          <a:xfrm flipV="1">
            <a:off x="6327135" y="3505155"/>
            <a:ext cx="710979" cy="2470744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" name="Vinklet forbindelse 105"/>
          <p:cNvCxnSpPr>
            <a:stCxn id="118" idx="3"/>
            <a:endCxn id="80" idx="1"/>
          </p:cNvCxnSpPr>
          <p:nvPr/>
        </p:nvCxnSpPr>
        <p:spPr bwMode="auto">
          <a:xfrm flipV="1">
            <a:off x="6327135" y="4347072"/>
            <a:ext cx="714343" cy="1628827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08" name="Ellipse 107"/>
          <p:cNvSpPr>
            <a:spLocks/>
          </p:cNvSpPr>
          <p:nvPr/>
        </p:nvSpPr>
        <p:spPr bwMode="auto">
          <a:xfrm>
            <a:off x="8121013" y="4073051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33.2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EF </a:t>
            </a:r>
            <a:r>
              <a:rPr lang="da-DK" sz="900" dirty="0" smtClean="0"/>
              <a:t>Klar til </a:t>
            </a:r>
            <a:br>
              <a:rPr lang="da-DK" sz="900" dirty="0" smtClean="0"/>
            </a:br>
            <a:r>
              <a:rPr lang="da-DK" sz="900" dirty="0" smtClean="0"/>
              <a:t>i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driftsættelse</a:t>
            </a:r>
          </a:p>
        </p:txBody>
      </p:sp>
      <p:sp>
        <p:nvSpPr>
          <p:cNvPr id="109" name="Ellipse 108"/>
          <p:cNvSpPr>
            <a:spLocks/>
          </p:cNvSpPr>
          <p:nvPr/>
        </p:nvSpPr>
        <p:spPr bwMode="auto">
          <a:xfrm>
            <a:off x="7045673" y="4843759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43.2</a:t>
            </a:r>
            <a:br>
              <a:rPr lang="da-DK" sz="900" dirty="0" smtClean="0"/>
            </a:br>
            <a:r>
              <a:rPr lang="da-DK" sz="900" dirty="0" smtClean="0"/>
              <a:t>BBR klar til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idriftsættelse</a:t>
            </a:r>
          </a:p>
        </p:txBody>
      </p:sp>
      <p:cxnSp>
        <p:nvCxnSpPr>
          <p:cNvPr id="112" name="Vinklet forbindelse 111"/>
          <p:cNvCxnSpPr>
            <a:stCxn id="109" idx="0"/>
            <a:endCxn id="80" idx="2"/>
          </p:cNvCxnSpPr>
          <p:nvPr/>
        </p:nvCxnSpPr>
        <p:spPr bwMode="auto">
          <a:xfrm rot="16200000" flipV="1">
            <a:off x="7380233" y="4728318"/>
            <a:ext cx="226687" cy="419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Vinklet forbindelse 114"/>
          <p:cNvCxnSpPr>
            <a:stCxn id="108" idx="2"/>
            <a:endCxn id="80" idx="3"/>
          </p:cNvCxnSpPr>
          <p:nvPr/>
        </p:nvCxnSpPr>
        <p:spPr bwMode="auto">
          <a:xfrm rot="10800000" flipV="1">
            <a:off x="7941479" y="4343050"/>
            <a:ext cx="179535" cy="402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9" name="Rektangel 118"/>
          <p:cNvSpPr>
            <a:spLocks/>
          </p:cNvSpPr>
          <p:nvPr/>
        </p:nvSpPr>
        <p:spPr bwMode="auto">
          <a:xfrm>
            <a:off x="7053879" y="5696799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21.7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Datavask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5" name="Vinklet forbindelse 124"/>
          <p:cNvCxnSpPr>
            <a:stCxn id="119" idx="2"/>
            <a:endCxn id="118" idx="2"/>
          </p:cNvCxnSpPr>
          <p:nvPr/>
        </p:nvCxnSpPr>
        <p:spPr bwMode="auto">
          <a:xfrm rot="5400000">
            <a:off x="6685957" y="5427977"/>
            <a:ext cx="9100" cy="1626744"/>
          </a:xfrm>
          <a:prstGeom prst="bentConnector3">
            <a:avLst>
              <a:gd name="adj1" fmla="val 261208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Vinklet forbindelse 66"/>
          <p:cNvCxnSpPr>
            <a:stCxn id="117" idx="1"/>
            <a:endCxn id="83" idx="3"/>
          </p:cNvCxnSpPr>
          <p:nvPr/>
        </p:nvCxnSpPr>
        <p:spPr bwMode="auto">
          <a:xfrm rot="10800000" flipV="1">
            <a:off x="7936681" y="2749460"/>
            <a:ext cx="183923" cy="3846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7" name="Vinklet forbindelse 86"/>
          <p:cNvCxnSpPr>
            <a:stCxn id="117" idx="2"/>
            <a:endCxn id="86" idx="3"/>
          </p:cNvCxnSpPr>
          <p:nvPr/>
        </p:nvCxnSpPr>
        <p:spPr bwMode="auto">
          <a:xfrm rot="5400000">
            <a:off x="8011512" y="2946063"/>
            <a:ext cx="485695" cy="632489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8" name="Rektangel 67"/>
          <p:cNvSpPr>
            <a:spLocks/>
          </p:cNvSpPr>
          <p:nvPr/>
        </p:nvSpPr>
        <p:spPr bwMode="auto">
          <a:xfrm>
            <a:off x="161724" y="6236799"/>
            <a:ext cx="900000" cy="540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Igangværende</a:t>
            </a:r>
          </a:p>
        </p:txBody>
      </p:sp>
      <p:sp>
        <p:nvSpPr>
          <p:cNvPr id="69" name="Rektangel 68"/>
          <p:cNvSpPr>
            <a:spLocks/>
          </p:cNvSpPr>
          <p:nvPr/>
        </p:nvSpPr>
        <p:spPr bwMode="auto">
          <a:xfrm>
            <a:off x="1268032" y="6245899"/>
            <a:ext cx="900000" cy="540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Afsluttet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Tekstboks 69"/>
          <p:cNvSpPr txBox="1"/>
          <p:nvPr/>
        </p:nvSpPr>
        <p:spPr>
          <a:xfrm>
            <a:off x="147802" y="2315419"/>
            <a:ext cx="577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</a:t>
            </a:r>
            <a:r>
              <a:rPr lang="da-DK" sz="4000" b="1" dirty="0" smtClean="0">
                <a:solidFill>
                  <a:srgbClr val="008000"/>
                </a:solidFill>
              </a:rPr>
              <a:t>√</a:t>
            </a:r>
            <a:endParaRPr lang="da-DK" sz="4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50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7" y="1274762"/>
            <a:ext cx="8229600" cy="1143000"/>
          </a:xfrm>
        </p:spPr>
        <p:txBody>
          <a:bodyPr/>
          <a:lstStyle/>
          <a:p>
            <a:r>
              <a:rPr lang="da-DK" dirty="0" smtClean="0"/>
              <a:t>MU, fortsat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085010" y="2709192"/>
            <a:ext cx="643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</a:t>
            </a:r>
            <a:r>
              <a:rPr lang="da-DK" sz="2000" b="1" dirty="0" smtClean="0">
                <a:solidFill>
                  <a:srgbClr val="008000"/>
                </a:solidFill>
              </a:rPr>
              <a:t>√</a:t>
            </a:r>
            <a:endParaRPr lang="da-DK" sz="2000" b="1" dirty="0">
              <a:solidFill>
                <a:srgbClr val="008000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6981022" y="3145615"/>
            <a:ext cx="3330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</a:t>
            </a:r>
            <a:endParaRPr lang="da-DK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0" y="2352675"/>
            <a:ext cx="7048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3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072563" y="42204"/>
            <a:ext cx="6960113" cy="534571"/>
          </a:xfrm>
        </p:spPr>
        <p:txBody>
          <a:bodyPr/>
          <a:lstStyle/>
          <a:p>
            <a:r>
              <a:rPr lang="da-DK" sz="2400" dirty="0" smtClean="0">
                <a:solidFill>
                  <a:srgbClr val="FF0000"/>
                </a:solidFill>
              </a:rPr>
              <a:t>Ejerfortegnelse</a:t>
            </a:r>
            <a:r>
              <a:rPr lang="da-DK" sz="2400" dirty="0" smtClean="0"/>
              <a:t>  -  Produktsammenhænge</a:t>
            </a:r>
            <a:endParaRPr lang="da-DK" sz="2400" dirty="0"/>
          </a:p>
        </p:txBody>
      </p:sp>
      <p:cxnSp>
        <p:nvCxnSpPr>
          <p:cNvPr id="20" name="Vinklet forbindelse 19"/>
          <p:cNvCxnSpPr>
            <a:stCxn id="54" idx="3"/>
            <a:endCxn id="55" idx="1"/>
          </p:cNvCxnSpPr>
          <p:nvPr/>
        </p:nvCxnSpPr>
        <p:spPr bwMode="auto">
          <a:xfrm flipV="1">
            <a:off x="4742610" y="2943390"/>
            <a:ext cx="1441127" cy="197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Vinklet forbindelse 61"/>
          <p:cNvCxnSpPr>
            <a:stCxn id="54" idx="2"/>
            <a:endCxn id="93" idx="0"/>
          </p:cNvCxnSpPr>
          <p:nvPr/>
        </p:nvCxnSpPr>
        <p:spPr bwMode="auto">
          <a:xfrm rot="16200000" flipH="1">
            <a:off x="4164719" y="3343256"/>
            <a:ext cx="263151" cy="736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3" name="Rektangel 52"/>
          <p:cNvSpPr>
            <a:spLocks/>
          </p:cNvSpPr>
          <p:nvPr/>
        </p:nvSpPr>
        <p:spPr bwMode="auto">
          <a:xfrm>
            <a:off x="5049667" y="1810435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31.6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Ajourførings-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services</a:t>
            </a:r>
          </a:p>
        </p:txBody>
      </p:sp>
      <p:sp>
        <p:nvSpPr>
          <p:cNvPr id="54" name="Rektangel 53"/>
          <p:cNvSpPr>
            <a:spLocks/>
          </p:cNvSpPr>
          <p:nvPr/>
        </p:nvSpPr>
        <p:spPr bwMode="auto">
          <a:xfrm>
            <a:off x="3842610" y="2675365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</a:t>
            </a:r>
            <a:r>
              <a:rPr lang="da-DK" sz="900" dirty="0" smtClean="0"/>
              <a:t>1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Udvikling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Rektangel 54"/>
          <p:cNvSpPr>
            <a:spLocks/>
          </p:cNvSpPr>
          <p:nvPr/>
        </p:nvSpPr>
        <p:spPr bwMode="auto">
          <a:xfrm>
            <a:off x="6183737" y="2673390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31.7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Systemt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est af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snitflader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Rektangel 55"/>
          <p:cNvSpPr>
            <a:spLocks/>
          </p:cNvSpPr>
          <p:nvPr/>
        </p:nvSpPr>
        <p:spPr bwMode="auto">
          <a:xfrm>
            <a:off x="865188" y="1729458"/>
            <a:ext cx="900000" cy="540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900" dirty="0"/>
              <a:t># 31.2</a:t>
            </a:r>
          </a:p>
          <a:p>
            <a:pPr algn="ctr"/>
            <a:r>
              <a:rPr lang="da-DK" sz="900" dirty="0"/>
              <a:t>Løsnings-</a:t>
            </a:r>
          </a:p>
          <a:p>
            <a:pPr algn="ctr"/>
            <a:r>
              <a:rPr lang="da-DK" sz="900" dirty="0"/>
              <a:t>arkitektur</a:t>
            </a:r>
          </a:p>
        </p:txBody>
      </p:sp>
      <p:sp>
        <p:nvSpPr>
          <p:cNvPr id="57" name="Rektangel 56"/>
          <p:cNvSpPr>
            <a:spLocks/>
          </p:cNvSpPr>
          <p:nvPr/>
        </p:nvSpPr>
        <p:spPr bwMode="auto">
          <a:xfrm>
            <a:off x="202394" y="2675365"/>
            <a:ext cx="900000" cy="540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900" dirty="0"/>
              <a:t># 31.1</a:t>
            </a:r>
          </a:p>
          <a:p>
            <a:pPr algn="ctr"/>
            <a:r>
              <a:rPr lang="da-DK" sz="900" dirty="0"/>
              <a:t>Forretnings-</a:t>
            </a:r>
          </a:p>
          <a:p>
            <a:pPr algn="ctr"/>
            <a:r>
              <a:rPr lang="da-DK" sz="900" dirty="0"/>
              <a:t>afklaring</a:t>
            </a:r>
          </a:p>
        </p:txBody>
      </p:sp>
      <p:sp>
        <p:nvSpPr>
          <p:cNvPr id="73" name="Rektangel 72"/>
          <p:cNvSpPr>
            <a:spLocks/>
          </p:cNvSpPr>
          <p:nvPr/>
        </p:nvSpPr>
        <p:spPr bwMode="auto">
          <a:xfrm>
            <a:off x="1499510" y="2673390"/>
            <a:ext cx="900000" cy="540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900" dirty="0"/>
              <a:t># 31.3</a:t>
            </a:r>
          </a:p>
          <a:p>
            <a:pPr algn="ctr"/>
            <a:r>
              <a:rPr lang="da-DK" sz="900" dirty="0"/>
              <a:t>Udbuds-</a:t>
            </a:r>
          </a:p>
          <a:p>
            <a:pPr algn="ctr"/>
            <a:r>
              <a:rPr lang="da-DK" sz="900" dirty="0"/>
              <a:t>materiale</a:t>
            </a:r>
          </a:p>
        </p:txBody>
      </p:sp>
      <p:sp>
        <p:nvSpPr>
          <p:cNvPr id="76" name="Rektangel 75"/>
          <p:cNvSpPr>
            <a:spLocks/>
          </p:cNvSpPr>
          <p:nvPr/>
        </p:nvSpPr>
        <p:spPr bwMode="auto">
          <a:xfrm>
            <a:off x="2682021" y="2671415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</a:t>
            </a:r>
            <a:r>
              <a:rPr lang="da-DK" sz="900" dirty="0" smtClean="0"/>
              <a:t>1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Gennemførelse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/>
              <a:t>a</a:t>
            </a:r>
            <a:r>
              <a:rPr lang="da-DK" sz="900" dirty="0" smtClean="0"/>
              <a:t>f u</a:t>
            </a: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dbud</a:t>
            </a:r>
          </a:p>
        </p:txBody>
      </p:sp>
      <p:cxnSp>
        <p:nvCxnSpPr>
          <p:cNvPr id="78" name="Vinklet forbindelse 77"/>
          <p:cNvCxnSpPr>
            <a:stCxn id="57" idx="0"/>
            <a:endCxn id="56" idx="1"/>
          </p:cNvCxnSpPr>
          <p:nvPr/>
        </p:nvCxnSpPr>
        <p:spPr bwMode="auto">
          <a:xfrm rot="5400000" flipH="1" flipV="1">
            <a:off x="420838" y="2231015"/>
            <a:ext cx="675907" cy="212794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9" name="Vinklet forbindelse 78"/>
          <p:cNvCxnSpPr>
            <a:stCxn id="56" idx="3"/>
            <a:endCxn id="73" idx="0"/>
          </p:cNvCxnSpPr>
          <p:nvPr/>
        </p:nvCxnSpPr>
        <p:spPr bwMode="auto">
          <a:xfrm>
            <a:off x="1765188" y="1999458"/>
            <a:ext cx="184322" cy="673932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1" name="Vinklet forbindelse 80"/>
          <p:cNvCxnSpPr>
            <a:stCxn id="57" idx="3"/>
            <a:endCxn id="73" idx="1"/>
          </p:cNvCxnSpPr>
          <p:nvPr/>
        </p:nvCxnSpPr>
        <p:spPr bwMode="auto">
          <a:xfrm flipV="1">
            <a:off x="1102394" y="2943390"/>
            <a:ext cx="397116" cy="197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2" name="Vinklet forbindelse 81"/>
          <p:cNvCxnSpPr>
            <a:stCxn id="73" idx="3"/>
            <a:endCxn id="76" idx="1"/>
          </p:cNvCxnSpPr>
          <p:nvPr/>
        </p:nvCxnSpPr>
        <p:spPr bwMode="auto">
          <a:xfrm flipV="1">
            <a:off x="2399510" y="2941415"/>
            <a:ext cx="282511" cy="1975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1" name="Vinklet forbindelse 90"/>
          <p:cNvCxnSpPr>
            <a:stCxn id="76" idx="3"/>
            <a:endCxn id="54" idx="1"/>
          </p:cNvCxnSpPr>
          <p:nvPr/>
        </p:nvCxnSpPr>
        <p:spPr bwMode="auto">
          <a:xfrm>
            <a:off x="3582021" y="2941415"/>
            <a:ext cx="260589" cy="395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2" name="Vinklet forbindelse 91"/>
          <p:cNvCxnSpPr>
            <a:stCxn id="54" idx="0"/>
            <a:endCxn id="53" idx="1"/>
          </p:cNvCxnSpPr>
          <p:nvPr/>
        </p:nvCxnSpPr>
        <p:spPr bwMode="auto">
          <a:xfrm rot="5400000" flipH="1" flipV="1">
            <a:off x="4373673" y="1999372"/>
            <a:ext cx="594930" cy="757057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3" name="Rektangel 92"/>
          <p:cNvSpPr>
            <a:spLocks/>
          </p:cNvSpPr>
          <p:nvPr/>
        </p:nvSpPr>
        <p:spPr bwMode="auto">
          <a:xfrm>
            <a:off x="3849978" y="3478516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32.1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Etablering af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Registerdata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ektangel 93"/>
          <p:cNvSpPr>
            <a:spLocks/>
          </p:cNvSpPr>
          <p:nvPr/>
        </p:nvSpPr>
        <p:spPr bwMode="auto">
          <a:xfrm>
            <a:off x="5030107" y="4361650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32.5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50" dirty="0" smtClean="0"/>
              <a:t>Etablering</a:t>
            </a:r>
            <a:r>
              <a:rPr kumimoji="0" lang="da-DK" sz="9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af </a:t>
            </a:r>
            <a:b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udstillings</a:t>
            </a:r>
            <a:r>
              <a:rPr lang="da-DK" sz="950" dirty="0" smtClean="0"/>
              <a:t>services</a:t>
            </a:r>
            <a:endParaRPr kumimoji="0" lang="da-DK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Rektangel 94"/>
          <p:cNvSpPr>
            <a:spLocks/>
          </p:cNvSpPr>
          <p:nvPr/>
        </p:nvSpPr>
        <p:spPr bwMode="auto">
          <a:xfrm>
            <a:off x="5030107" y="5341893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32.6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Etablering</a:t>
            </a:r>
            <a:r>
              <a:rPr kumimoji="0" lang="da-DK" sz="9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af </a:t>
            </a:r>
            <a:b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da-DK" sz="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hændelses-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50" dirty="0" smtClean="0"/>
              <a:t>beskeder</a:t>
            </a:r>
            <a:endParaRPr kumimoji="0" lang="da-DK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6" name="Rektangel 95"/>
          <p:cNvSpPr>
            <a:spLocks/>
          </p:cNvSpPr>
          <p:nvPr/>
        </p:nvSpPr>
        <p:spPr bwMode="auto">
          <a:xfrm>
            <a:off x="3849979" y="4360923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32.2</a:t>
            </a:r>
          </a:p>
          <a:p>
            <a:r>
              <a:rPr lang="da-DK" sz="900" dirty="0" smtClean="0"/>
              <a:t>Dataleverance-</a:t>
            </a:r>
            <a:endParaRPr lang="da-DK" sz="900" dirty="0"/>
          </a:p>
          <a:p>
            <a:r>
              <a:rPr lang="da-DK" sz="900" dirty="0" smtClean="0"/>
              <a:t>aftale</a:t>
            </a:r>
            <a:endParaRPr lang="da-DK" sz="900" dirty="0"/>
          </a:p>
        </p:txBody>
      </p:sp>
      <p:sp>
        <p:nvSpPr>
          <p:cNvPr id="97" name="Rektangel 96"/>
          <p:cNvSpPr>
            <a:spLocks/>
          </p:cNvSpPr>
          <p:nvPr/>
        </p:nvSpPr>
        <p:spPr bwMode="auto">
          <a:xfrm>
            <a:off x="3851920" y="5338809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32.3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Opdatering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Rektangel 97"/>
          <p:cNvSpPr>
            <a:spLocks/>
          </p:cNvSpPr>
          <p:nvPr/>
        </p:nvSpPr>
        <p:spPr bwMode="auto">
          <a:xfrm>
            <a:off x="2738190" y="5344129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32.4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Synkronisering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9" name="Vinklet forbindelse 98"/>
          <p:cNvCxnSpPr>
            <a:stCxn id="93" idx="2"/>
            <a:endCxn id="96" idx="0"/>
          </p:cNvCxnSpPr>
          <p:nvPr/>
        </p:nvCxnSpPr>
        <p:spPr bwMode="auto">
          <a:xfrm rot="16200000" flipH="1">
            <a:off x="4128775" y="4189718"/>
            <a:ext cx="342407" cy="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Vinklet forbindelse 99"/>
          <p:cNvCxnSpPr>
            <a:stCxn id="96" idx="3"/>
            <a:endCxn id="94" idx="1"/>
          </p:cNvCxnSpPr>
          <p:nvPr/>
        </p:nvCxnSpPr>
        <p:spPr bwMode="auto">
          <a:xfrm>
            <a:off x="4749979" y="4630923"/>
            <a:ext cx="280128" cy="727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" name="Vinklet forbindelse 100"/>
          <p:cNvCxnSpPr>
            <a:stCxn id="96" idx="3"/>
            <a:endCxn id="95" idx="1"/>
          </p:cNvCxnSpPr>
          <p:nvPr/>
        </p:nvCxnSpPr>
        <p:spPr bwMode="auto">
          <a:xfrm>
            <a:off x="4749979" y="4630923"/>
            <a:ext cx="280128" cy="98097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" name="Vinklet forbindelse 101"/>
          <p:cNvCxnSpPr>
            <a:stCxn id="97" idx="1"/>
            <a:endCxn id="98" idx="3"/>
          </p:cNvCxnSpPr>
          <p:nvPr/>
        </p:nvCxnSpPr>
        <p:spPr bwMode="auto">
          <a:xfrm rot="10800000" flipV="1">
            <a:off x="3638190" y="5608809"/>
            <a:ext cx="213730" cy="5320"/>
          </a:xfrm>
          <a:prstGeom prst="bentConnector3">
            <a:avLst>
              <a:gd name="adj1" fmla="val -5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Vinklet forbindelse 102"/>
          <p:cNvCxnSpPr>
            <a:stCxn id="96" idx="2"/>
            <a:endCxn id="97" idx="0"/>
          </p:cNvCxnSpPr>
          <p:nvPr/>
        </p:nvCxnSpPr>
        <p:spPr bwMode="auto">
          <a:xfrm rot="16200000" flipH="1">
            <a:off x="4082006" y="5118895"/>
            <a:ext cx="437886" cy="1941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4" name="Vinklet forbindelse 103"/>
          <p:cNvCxnSpPr>
            <a:stCxn id="53" idx="3"/>
            <a:endCxn id="55" idx="0"/>
          </p:cNvCxnSpPr>
          <p:nvPr/>
        </p:nvCxnSpPr>
        <p:spPr bwMode="auto">
          <a:xfrm>
            <a:off x="5949667" y="2080435"/>
            <a:ext cx="684070" cy="592955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" name="Vinklet forbindelse 106"/>
          <p:cNvCxnSpPr>
            <a:stCxn id="94" idx="3"/>
            <a:endCxn id="55" idx="1"/>
          </p:cNvCxnSpPr>
          <p:nvPr/>
        </p:nvCxnSpPr>
        <p:spPr bwMode="auto">
          <a:xfrm flipV="1">
            <a:off x="5930107" y="2943390"/>
            <a:ext cx="253630" cy="1688260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Vinklet forbindelse 109"/>
          <p:cNvCxnSpPr>
            <a:stCxn id="95" idx="3"/>
            <a:endCxn id="55" idx="1"/>
          </p:cNvCxnSpPr>
          <p:nvPr/>
        </p:nvCxnSpPr>
        <p:spPr bwMode="auto">
          <a:xfrm flipV="1">
            <a:off x="5930107" y="2943390"/>
            <a:ext cx="253630" cy="266850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Vinklet forbindelse 112"/>
          <p:cNvCxnSpPr>
            <a:stCxn id="97" idx="2"/>
            <a:endCxn id="55" idx="1"/>
          </p:cNvCxnSpPr>
          <p:nvPr/>
        </p:nvCxnSpPr>
        <p:spPr bwMode="auto">
          <a:xfrm rot="5400000" flipH="1" flipV="1">
            <a:off x="3775118" y="3470191"/>
            <a:ext cx="2935419" cy="1881817"/>
          </a:xfrm>
          <a:prstGeom prst="bentConnector4">
            <a:avLst>
              <a:gd name="adj1" fmla="val -7499"/>
              <a:gd name="adj2" fmla="val 9300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7" name="Rektangel 116"/>
          <p:cNvSpPr>
            <a:spLocks/>
          </p:cNvSpPr>
          <p:nvPr/>
        </p:nvSpPr>
        <p:spPr bwMode="auto">
          <a:xfrm>
            <a:off x="7563409" y="906938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33.3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Forretnings-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implementering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8" name="Rektangel 117"/>
          <p:cNvSpPr>
            <a:spLocks/>
          </p:cNvSpPr>
          <p:nvPr/>
        </p:nvSpPr>
        <p:spPr bwMode="auto">
          <a:xfrm>
            <a:off x="6866525" y="6137716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33.1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Migrering af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registerdata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0" name="Rektangel 119"/>
          <p:cNvSpPr>
            <a:spLocks/>
          </p:cNvSpPr>
          <p:nvPr/>
        </p:nvSpPr>
        <p:spPr bwMode="auto">
          <a:xfrm>
            <a:off x="7563501" y="1725455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33.2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Ejerfortegnelsen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implementeret</a:t>
            </a:r>
          </a:p>
        </p:txBody>
      </p:sp>
      <p:cxnSp>
        <p:nvCxnSpPr>
          <p:cNvPr id="121" name="Vinklet forbindelse 120"/>
          <p:cNvCxnSpPr>
            <a:stCxn id="93" idx="1"/>
            <a:endCxn id="118" idx="1"/>
          </p:cNvCxnSpPr>
          <p:nvPr/>
        </p:nvCxnSpPr>
        <p:spPr bwMode="auto">
          <a:xfrm rot="10800000" flipH="1" flipV="1">
            <a:off x="3849977" y="3748516"/>
            <a:ext cx="3016547" cy="2659200"/>
          </a:xfrm>
          <a:prstGeom prst="bentConnector3">
            <a:avLst>
              <a:gd name="adj1" fmla="val -527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Vinklet forbindelse 123"/>
          <p:cNvCxnSpPr>
            <a:stCxn id="118" idx="3"/>
            <a:endCxn id="120" idx="3"/>
          </p:cNvCxnSpPr>
          <p:nvPr/>
        </p:nvCxnSpPr>
        <p:spPr bwMode="auto">
          <a:xfrm flipV="1">
            <a:off x="7766525" y="1995455"/>
            <a:ext cx="696976" cy="4412261"/>
          </a:xfrm>
          <a:prstGeom prst="bentConnector3">
            <a:avLst>
              <a:gd name="adj1" fmla="val 13279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3" name="Ellipse 132"/>
          <p:cNvSpPr>
            <a:spLocks/>
          </p:cNvSpPr>
          <p:nvPr/>
        </p:nvSpPr>
        <p:spPr bwMode="auto">
          <a:xfrm>
            <a:off x="6849801" y="4029170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41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BBR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1" name="Ellipse 140"/>
          <p:cNvSpPr>
            <a:spLocks/>
          </p:cNvSpPr>
          <p:nvPr/>
        </p:nvSpPr>
        <p:spPr bwMode="auto">
          <a:xfrm>
            <a:off x="6839573" y="5363033"/>
            <a:ext cx="900000" cy="540000"/>
          </a:xfrm>
          <a:prstGeom prst="ellipse">
            <a:avLst/>
          </a:prstGeom>
          <a:solidFill>
            <a:srgbClr val="99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da-DK" sz="900" dirty="0"/>
              <a:t># m</a:t>
            </a:r>
          </a:p>
          <a:p>
            <a:r>
              <a:rPr lang="da-DK" sz="900" dirty="0"/>
              <a:t>DAR</a:t>
            </a:r>
          </a:p>
        </p:txBody>
      </p:sp>
      <p:sp>
        <p:nvSpPr>
          <p:cNvPr id="142" name="Ellipse 141"/>
          <p:cNvSpPr>
            <a:spLocks/>
          </p:cNvSpPr>
          <p:nvPr/>
        </p:nvSpPr>
        <p:spPr bwMode="auto">
          <a:xfrm>
            <a:off x="6858268" y="3363019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21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Matriklens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Udvidelse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Ellipse 142"/>
          <p:cNvSpPr>
            <a:spLocks/>
          </p:cNvSpPr>
          <p:nvPr/>
        </p:nvSpPr>
        <p:spPr bwMode="auto">
          <a:xfrm>
            <a:off x="7565105" y="2673943"/>
            <a:ext cx="900000" cy="540000"/>
          </a:xfrm>
          <a:prstGeom prst="ellipse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# GD1/GD2</a:t>
            </a:r>
            <a:br>
              <a:rPr lang="da-DK" sz="900" dirty="0" smtClean="0"/>
            </a:br>
            <a:r>
              <a:rPr lang="da-DK" sz="900" dirty="0" smtClean="0"/>
              <a:t>systemtest</a:t>
            </a:r>
          </a:p>
        </p:txBody>
      </p:sp>
      <p:cxnSp>
        <p:nvCxnSpPr>
          <p:cNvPr id="144" name="Vinklet forbindelse 143"/>
          <p:cNvCxnSpPr>
            <a:stCxn id="142" idx="2"/>
            <a:endCxn id="55" idx="2"/>
          </p:cNvCxnSpPr>
          <p:nvPr/>
        </p:nvCxnSpPr>
        <p:spPr bwMode="auto">
          <a:xfrm rot="10800000">
            <a:off x="6633738" y="3213391"/>
            <a:ext cx="224531" cy="419629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47" name="Vinklet forbindelse 146"/>
          <p:cNvCxnSpPr>
            <a:stCxn id="133" idx="2"/>
            <a:endCxn id="55" idx="2"/>
          </p:cNvCxnSpPr>
          <p:nvPr/>
        </p:nvCxnSpPr>
        <p:spPr bwMode="auto">
          <a:xfrm rot="10800000">
            <a:off x="6633737" y="3213390"/>
            <a:ext cx="216064" cy="1085780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0" name="Vinklet forbindelse 149"/>
          <p:cNvCxnSpPr>
            <a:stCxn id="141" idx="2"/>
            <a:endCxn id="55" idx="2"/>
          </p:cNvCxnSpPr>
          <p:nvPr/>
        </p:nvCxnSpPr>
        <p:spPr bwMode="auto">
          <a:xfrm rot="10800000">
            <a:off x="6633737" y="3213391"/>
            <a:ext cx="205836" cy="2419643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Vinklet forbindelse 152"/>
          <p:cNvCxnSpPr>
            <a:stCxn id="142" idx="6"/>
            <a:endCxn id="143" idx="4"/>
          </p:cNvCxnSpPr>
          <p:nvPr/>
        </p:nvCxnSpPr>
        <p:spPr bwMode="auto">
          <a:xfrm flipV="1">
            <a:off x="7758268" y="3213943"/>
            <a:ext cx="256837" cy="419076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Vinklet forbindelse 155"/>
          <p:cNvCxnSpPr>
            <a:stCxn id="133" idx="6"/>
            <a:endCxn id="143" idx="4"/>
          </p:cNvCxnSpPr>
          <p:nvPr/>
        </p:nvCxnSpPr>
        <p:spPr bwMode="auto">
          <a:xfrm flipV="1">
            <a:off x="7749801" y="3213943"/>
            <a:ext cx="265304" cy="1085227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Vinklet forbindelse 158"/>
          <p:cNvCxnSpPr>
            <a:stCxn id="141" idx="6"/>
            <a:endCxn id="143" idx="4"/>
          </p:cNvCxnSpPr>
          <p:nvPr/>
        </p:nvCxnSpPr>
        <p:spPr bwMode="auto">
          <a:xfrm flipV="1">
            <a:off x="7739573" y="3213943"/>
            <a:ext cx="275532" cy="2419090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2" name="Vinklet forbindelse 161"/>
          <p:cNvCxnSpPr>
            <a:stCxn id="55" idx="3"/>
            <a:endCxn id="143" idx="2"/>
          </p:cNvCxnSpPr>
          <p:nvPr/>
        </p:nvCxnSpPr>
        <p:spPr bwMode="auto">
          <a:xfrm>
            <a:off x="7083737" y="2943390"/>
            <a:ext cx="481368" cy="55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Vinklet forbindelse 164"/>
          <p:cNvCxnSpPr>
            <a:stCxn id="143" idx="0"/>
            <a:endCxn id="120" idx="2"/>
          </p:cNvCxnSpPr>
          <p:nvPr/>
        </p:nvCxnSpPr>
        <p:spPr bwMode="auto">
          <a:xfrm rot="16200000" flipV="1">
            <a:off x="7810059" y="2468897"/>
            <a:ext cx="408488" cy="1604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8" name="Ellipse 57"/>
          <p:cNvSpPr>
            <a:spLocks/>
          </p:cNvSpPr>
          <p:nvPr/>
        </p:nvSpPr>
        <p:spPr bwMode="auto">
          <a:xfrm>
            <a:off x="6841167" y="4699692"/>
            <a:ext cx="900000" cy="540000"/>
          </a:xfrm>
          <a:prstGeom prst="ellipse">
            <a:avLst/>
          </a:prstGeom>
          <a:solidFill>
            <a:srgbClr val="99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# 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Snitflade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til eTL</a:t>
            </a:r>
          </a:p>
        </p:txBody>
      </p:sp>
      <p:cxnSp>
        <p:nvCxnSpPr>
          <p:cNvPr id="59" name="Vinklet forbindelse 58"/>
          <p:cNvCxnSpPr>
            <a:stCxn id="58" idx="2"/>
            <a:endCxn id="55" idx="2"/>
          </p:cNvCxnSpPr>
          <p:nvPr/>
        </p:nvCxnSpPr>
        <p:spPr bwMode="auto">
          <a:xfrm rot="10800000">
            <a:off x="6633737" y="3213390"/>
            <a:ext cx="207430" cy="1756302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Vinklet forbindelse 59"/>
          <p:cNvCxnSpPr>
            <a:stCxn id="58" idx="6"/>
            <a:endCxn id="143" idx="4"/>
          </p:cNvCxnSpPr>
          <p:nvPr/>
        </p:nvCxnSpPr>
        <p:spPr bwMode="auto">
          <a:xfrm flipV="1">
            <a:off x="7741167" y="3213943"/>
            <a:ext cx="273938" cy="1755749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2" name="Rektangel 121"/>
          <p:cNvSpPr>
            <a:spLocks/>
          </p:cNvSpPr>
          <p:nvPr/>
        </p:nvSpPr>
        <p:spPr bwMode="auto">
          <a:xfrm>
            <a:off x="2751917" y="4357455"/>
            <a:ext cx="900000" cy="54000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 32.7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Etablering af </a:t>
            </a:r>
            <a:br>
              <a:rPr lang="da-DK" sz="900" dirty="0" smtClean="0"/>
            </a:br>
            <a:r>
              <a:rPr lang="da-DK" sz="900" dirty="0" smtClean="0"/>
              <a:t>fildistribution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3" name="Vinklet forbindelse 122"/>
          <p:cNvCxnSpPr>
            <a:stCxn id="96" idx="1"/>
            <a:endCxn id="122" idx="3"/>
          </p:cNvCxnSpPr>
          <p:nvPr/>
        </p:nvCxnSpPr>
        <p:spPr bwMode="auto">
          <a:xfrm rot="10800000">
            <a:off x="3651917" y="4627455"/>
            <a:ext cx="198062" cy="3468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" name="Lige pilforbindelse 2"/>
          <p:cNvCxnSpPr>
            <a:stCxn id="97" idx="3"/>
            <a:endCxn id="95" idx="1"/>
          </p:cNvCxnSpPr>
          <p:nvPr/>
        </p:nvCxnSpPr>
        <p:spPr bwMode="auto">
          <a:xfrm>
            <a:off x="4751920" y="5608809"/>
            <a:ext cx="278187" cy="308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Vinklet forbindelse 60"/>
          <p:cNvCxnSpPr>
            <a:stCxn id="117" idx="2"/>
            <a:endCxn id="120" idx="0"/>
          </p:cNvCxnSpPr>
          <p:nvPr/>
        </p:nvCxnSpPr>
        <p:spPr bwMode="auto">
          <a:xfrm rot="16200000" flipH="1">
            <a:off x="7874197" y="1586150"/>
            <a:ext cx="278517" cy="92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3" name="Rektangel 62"/>
          <p:cNvSpPr>
            <a:spLocks/>
          </p:cNvSpPr>
          <p:nvPr/>
        </p:nvSpPr>
        <p:spPr bwMode="auto">
          <a:xfrm>
            <a:off x="161724" y="6236799"/>
            <a:ext cx="900000" cy="540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Igangværende</a:t>
            </a:r>
          </a:p>
        </p:txBody>
      </p:sp>
      <p:sp>
        <p:nvSpPr>
          <p:cNvPr id="64" name="Rektangel 63"/>
          <p:cNvSpPr>
            <a:spLocks/>
          </p:cNvSpPr>
          <p:nvPr/>
        </p:nvSpPr>
        <p:spPr bwMode="auto">
          <a:xfrm>
            <a:off x="1268032" y="6245899"/>
            <a:ext cx="900000" cy="5400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900" dirty="0" smtClean="0"/>
              <a:t>Afsluttet</a:t>
            </a:r>
            <a:endParaRPr kumimoji="0" lang="da-DK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Tekstboks 64"/>
          <p:cNvSpPr txBox="1"/>
          <p:nvPr/>
        </p:nvSpPr>
        <p:spPr>
          <a:xfrm>
            <a:off x="211476" y="3112538"/>
            <a:ext cx="577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√</a:t>
            </a:r>
          </a:p>
        </p:txBody>
      </p:sp>
      <p:sp>
        <p:nvSpPr>
          <p:cNvPr id="66" name="Tekstboks 65"/>
          <p:cNvSpPr txBox="1"/>
          <p:nvPr/>
        </p:nvSpPr>
        <p:spPr>
          <a:xfrm>
            <a:off x="1796938" y="1176938"/>
            <a:ext cx="577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√</a:t>
            </a:r>
          </a:p>
        </p:txBody>
      </p:sp>
      <p:sp>
        <p:nvSpPr>
          <p:cNvPr id="67" name="Tekstboks 66"/>
          <p:cNvSpPr txBox="1"/>
          <p:nvPr/>
        </p:nvSpPr>
        <p:spPr>
          <a:xfrm>
            <a:off x="1565120" y="3232278"/>
            <a:ext cx="577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√</a:t>
            </a:r>
          </a:p>
        </p:txBody>
      </p:sp>
    </p:spTree>
    <p:extLst>
      <p:ext uri="{BB962C8B-B14F-4D97-AF65-F5344CB8AC3E}">
        <p14:creationId xmlns:p14="http://schemas.microsoft.com/office/powerpoint/2010/main" val="22450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7" y="1274762"/>
            <a:ext cx="8229600" cy="1143000"/>
          </a:xfrm>
        </p:spPr>
        <p:txBody>
          <a:bodyPr/>
          <a:lstStyle/>
          <a:p>
            <a:r>
              <a:rPr lang="da-DK" dirty="0" smtClean="0"/>
              <a:t>EF, fortsat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856531" y="2657474"/>
            <a:ext cx="668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 </a:t>
            </a:r>
            <a:r>
              <a:rPr lang="da-DK" sz="2000" b="1" dirty="0" smtClean="0">
                <a:solidFill>
                  <a:srgbClr val="008000"/>
                </a:solidFill>
              </a:rPr>
              <a:t>√</a:t>
            </a:r>
            <a:endParaRPr lang="da-DK" sz="2000" b="1" dirty="0">
              <a:solidFill>
                <a:srgbClr val="00800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2" y="2257425"/>
            <a:ext cx="68008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4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3860" y="1112838"/>
            <a:ext cx="8229600" cy="1143000"/>
          </a:xfrm>
        </p:spPr>
        <p:txBody>
          <a:bodyPr/>
          <a:lstStyle/>
          <a:p>
            <a:r>
              <a:rPr lang="da-DK" dirty="0" smtClean="0"/>
              <a:t>Projekternes indmeldte Risici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5" name="Tekstboks 4"/>
          <p:cNvSpPr txBox="1"/>
          <p:nvPr/>
        </p:nvSpPr>
        <p:spPr>
          <a:xfrm>
            <a:off x="457200" y="2179320"/>
            <a:ext cx="80391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 smtClean="0"/>
              <a:t>Pt</a:t>
            </a:r>
            <a:r>
              <a:rPr lang="da-DK" sz="1800" dirty="0"/>
              <a:t>. kan konstateres at de forudsatte skabeloner til specificering af Udstillings-services og Hændelses-service med absolut deadline pr 31.12.2014 ikke er leveret, - ligesom der stadig ikke er givet en endeligt tilsagn om at Hændelseshåndtering i Datafordelen kan imødekomme delprogrammets målarkitektur og projektets løsningsarkitektur.</a:t>
            </a:r>
          </a:p>
          <a:p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/>
              <a:t>Potentielt ses etableringen af det af DIGST formulerede sikkerhedskoncept og den tilhørende </a:t>
            </a:r>
            <a:r>
              <a:rPr lang="da-DK" sz="1800" dirty="0" err="1"/>
              <a:t>governancestruktur</a:t>
            </a:r>
            <a:r>
              <a:rPr lang="da-DK" sz="1800" dirty="0"/>
              <a:t> at være en risiko</a:t>
            </a:r>
            <a:r>
              <a:rPr lang="da-DK" sz="1800" dirty="0" smtClean="0"/>
              <a:t>. Sikkerhedsaspektet vigtigt i EF</a:t>
            </a:r>
            <a:endParaRPr lang="da-DK" sz="1800" dirty="0"/>
          </a:p>
          <a:p>
            <a:endParaRPr lang="da-D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/>
              <a:t>At endelig afklaring af udeståender(inkl. felter) med ESR ikke er helt afsluttet.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3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676275"/>
          </a:xfrm>
        </p:spPr>
        <p:txBody>
          <a:bodyPr/>
          <a:lstStyle/>
          <a:p>
            <a:r>
              <a:rPr lang="da-DK" sz="3600" dirty="0" smtClean="0"/>
              <a:t>Aktuelle eksterne afhængigheder</a:t>
            </a:r>
            <a:endParaRPr lang="da-DK" sz="36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228725"/>
            <a:ext cx="75819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6924675" y="180022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>
                <a:solidFill>
                  <a:srgbClr val="FF0000"/>
                </a:solidFill>
              </a:rPr>
              <a:t>?</a:t>
            </a:r>
            <a:endParaRPr lang="da-DK" sz="1800" dirty="0">
              <a:solidFill>
                <a:srgbClr val="FF0000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6788118" y="32385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>
                <a:solidFill>
                  <a:srgbClr val="FF0000"/>
                </a:solidFill>
              </a:rPr>
              <a:t>?</a:t>
            </a:r>
            <a:endParaRPr lang="da-DK" sz="1800" dirty="0">
              <a:solidFill>
                <a:srgbClr val="FF0000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6724602" y="370153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>
                <a:solidFill>
                  <a:srgbClr val="FF0000"/>
                </a:solidFill>
              </a:rPr>
              <a:t>?</a:t>
            </a:r>
            <a:endParaRPr lang="da-DK" sz="1800" dirty="0">
              <a:solidFill>
                <a:srgbClr val="FF0000"/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7315104" y="41529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>
                <a:solidFill>
                  <a:srgbClr val="FF0000"/>
                </a:solidFill>
              </a:rPr>
              <a:t>?</a:t>
            </a:r>
            <a:endParaRPr lang="da-DK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ctrTitle"/>
          </p:nvPr>
        </p:nvSpPr>
        <p:spPr>
          <a:xfrm>
            <a:off x="518160" y="1695450"/>
            <a:ext cx="8199120" cy="1470025"/>
          </a:xfrm>
        </p:spPr>
        <p:txBody>
          <a:bodyPr/>
          <a:lstStyle/>
          <a:p>
            <a:pPr marL="342900" indent="-342900"/>
            <a:r>
              <a:rPr lang="da-DK" sz="3200" dirty="0" smtClean="0"/>
              <a:t>6. Løsningsarkitektur </a:t>
            </a:r>
            <a:r>
              <a:rPr lang="da-DK" sz="3200" dirty="0"/>
              <a:t>for Ejendomsskatte- og ejendomsbidragssystemet v. KOMBIT (O) </a:t>
            </a:r>
            <a:br>
              <a:rPr lang="da-DK" sz="3200" dirty="0"/>
            </a:br>
            <a:endParaRPr lang="da-DK" sz="3200" dirty="0" smtClean="0"/>
          </a:p>
        </p:txBody>
      </p:sp>
      <p:sp>
        <p:nvSpPr>
          <p:cNvPr id="9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 dirty="0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GD1 Ejendomsdataprogrammet - Projektforum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6"/>
          <p:cNvSpPr>
            <a:spLocks noGrp="1"/>
          </p:cNvSpPr>
          <p:nvPr>
            <p:ph type="ctrTitle"/>
          </p:nvPr>
        </p:nvSpPr>
        <p:spPr>
          <a:xfrm>
            <a:off x="530225" y="1620838"/>
            <a:ext cx="8059738" cy="1470025"/>
          </a:xfrm>
        </p:spPr>
        <p:txBody>
          <a:bodyPr/>
          <a:lstStyle/>
          <a:p>
            <a:pPr eaLnBrk="1" hangingPunct="1"/>
            <a:r>
              <a:rPr lang="da-DK" altLang="da-DK" sz="3600" dirty="0" smtClean="0"/>
              <a:t>7. </a:t>
            </a:r>
            <a:r>
              <a:rPr lang="da-DK" sz="3600" dirty="0" smtClean="0"/>
              <a:t>Behandling af aktuelle </a:t>
            </a:r>
            <a:r>
              <a:rPr lang="da-DK" sz="3600" dirty="0" err="1" smtClean="0"/>
              <a:t>issues</a:t>
            </a:r>
            <a:r>
              <a:rPr lang="da-DK" sz="3600" dirty="0" smtClean="0"/>
              <a:t>. </a:t>
            </a:r>
            <a:br>
              <a:rPr lang="da-DK" sz="3600" dirty="0" smtClean="0"/>
            </a:br>
            <a:r>
              <a:rPr lang="da-DK" sz="3600" dirty="0" smtClean="0"/>
              <a:t>Jf. bilag </a:t>
            </a:r>
            <a:r>
              <a:rPr lang="da-DK" sz="3600" dirty="0">
                <a:hlinkClick r:id="rId3" action="ppaction://hlinkfile"/>
              </a:rPr>
              <a:t>3</a:t>
            </a:r>
            <a:r>
              <a:rPr lang="da-DK" sz="3600" dirty="0" smtClean="0"/>
              <a:t> og </a:t>
            </a:r>
            <a:r>
              <a:rPr lang="da-DK" sz="3600" dirty="0" smtClean="0">
                <a:hlinkClick r:id="rId4" action="ppaction://hlinkfile"/>
              </a:rPr>
              <a:t>4</a:t>
            </a:r>
            <a:r>
              <a:rPr lang="da-DK" sz="3600" dirty="0" smtClean="0"/>
              <a:t>(B)</a:t>
            </a:r>
            <a:endParaRPr lang="da-DK" altLang="da-DK" sz="3600" dirty="0" smtClean="0"/>
          </a:p>
        </p:txBody>
      </p:sp>
      <p:sp>
        <p:nvSpPr>
          <p:cNvPr id="9" name="Pladsholder til dato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 dirty="0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GD1 Ejendomsdataprogrammet - Projektforum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-130175" y="400050"/>
            <a:ext cx="8229600" cy="698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altLang="da-DK" smtClean="0"/>
              <a:t>Dagsorden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quarter" idx="10"/>
          </p:nvPr>
        </p:nvSpPr>
        <p:spPr>
          <a:xfrm>
            <a:off x="469900" y="64865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 dirty="0"/>
          </a:p>
        </p:txBody>
      </p:sp>
      <p:sp>
        <p:nvSpPr>
          <p:cNvPr id="4101" name="Pladsholder til sidefod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200" smtClean="0">
                <a:solidFill>
                  <a:srgbClr val="333333"/>
                </a:solidFill>
              </a:rPr>
              <a:t>GD1 Ejendomsdataprogrammet - Projektforum </a:t>
            </a:r>
          </a:p>
        </p:txBody>
      </p:sp>
      <p:sp>
        <p:nvSpPr>
          <p:cNvPr id="2" name="Rektangel 1"/>
          <p:cNvSpPr/>
          <p:nvPr/>
        </p:nvSpPr>
        <p:spPr>
          <a:xfrm>
            <a:off x="1104900" y="1499027"/>
            <a:ext cx="78247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Godkendelse </a:t>
            </a:r>
            <a:r>
              <a:rPr lang="da-DK" dirty="0"/>
              <a:t>af </a:t>
            </a:r>
            <a:r>
              <a:rPr lang="da-DK" dirty="0" smtClean="0"/>
              <a:t>dagsorden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Orientering </a:t>
            </a:r>
            <a:r>
              <a:rPr lang="da-DK" dirty="0"/>
              <a:t>fra </a:t>
            </a:r>
            <a:r>
              <a:rPr lang="da-DK" dirty="0" smtClean="0"/>
              <a:t>programledelsen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Fælles </a:t>
            </a:r>
            <a:r>
              <a:rPr lang="da-DK" dirty="0"/>
              <a:t>test i GD1 og </a:t>
            </a:r>
            <a:r>
              <a:rPr lang="da-DK" dirty="0" smtClean="0"/>
              <a:t>GD2 (D)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Status </a:t>
            </a:r>
            <a:r>
              <a:rPr lang="da-DK" dirty="0"/>
              <a:t>på udredning af videreførelse af visse ESR data i grunddataregistrene (</a:t>
            </a:r>
            <a:r>
              <a:rPr lang="da-DK" dirty="0" smtClean="0"/>
              <a:t>O)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Fremdrift </a:t>
            </a:r>
            <a:r>
              <a:rPr lang="da-DK" dirty="0"/>
              <a:t>i GD1 (</a:t>
            </a:r>
            <a:r>
              <a:rPr lang="da-DK" dirty="0" smtClean="0"/>
              <a:t>O)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Løsningsarkitektur </a:t>
            </a:r>
            <a:r>
              <a:rPr lang="da-DK" dirty="0"/>
              <a:t>for Ejendomsskatte- og ejendomsbidragssystemet v. KOMBIT (O</a:t>
            </a:r>
            <a:r>
              <a:rPr lang="da-DK" dirty="0" smtClean="0"/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Behandling </a:t>
            </a:r>
            <a:r>
              <a:rPr lang="da-DK" dirty="0"/>
              <a:t>af aktuelle </a:t>
            </a:r>
            <a:r>
              <a:rPr lang="da-DK" dirty="0" err="1"/>
              <a:t>issues</a:t>
            </a:r>
            <a:r>
              <a:rPr lang="da-DK" dirty="0"/>
              <a:t>. Jf. bilag </a:t>
            </a:r>
            <a:r>
              <a:rPr lang="da-DK" dirty="0" smtClean="0"/>
              <a:t>4 </a:t>
            </a:r>
            <a:r>
              <a:rPr lang="da-DK" dirty="0"/>
              <a:t>og </a:t>
            </a:r>
            <a:r>
              <a:rPr lang="da-DK" dirty="0" smtClean="0"/>
              <a:t>5 </a:t>
            </a:r>
            <a:r>
              <a:rPr lang="da-DK" dirty="0"/>
              <a:t>(</a:t>
            </a:r>
            <a:r>
              <a:rPr lang="da-DK" dirty="0" smtClean="0"/>
              <a:t>B)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Næste møde</a:t>
            </a:r>
            <a:r>
              <a:rPr lang="da-DK" dirty="0"/>
              <a:t>	</a:t>
            </a: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Evt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11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dato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da-DK"/>
              <a:t>GD1 Ejendomsdataprogrammet - Projektforum </a:t>
            </a:r>
            <a:endParaRPr lang="da-DK" dirty="0"/>
          </a:p>
        </p:txBody>
      </p:sp>
      <p:sp>
        <p:nvSpPr>
          <p:cNvPr id="32773" name="Titel 6"/>
          <p:cNvSpPr>
            <a:spLocks noGrp="1"/>
          </p:cNvSpPr>
          <p:nvPr>
            <p:ph type="ctrTitle" idx="4294967295"/>
          </p:nvPr>
        </p:nvSpPr>
        <p:spPr>
          <a:xfrm>
            <a:off x="714375" y="2330450"/>
            <a:ext cx="7772400" cy="1730375"/>
          </a:xfrm>
        </p:spPr>
        <p:txBody>
          <a:bodyPr/>
          <a:lstStyle/>
          <a:p>
            <a:pPr lvl="0" algn="l"/>
            <a:r>
              <a:rPr lang="da-DK" altLang="da-DK" sz="3600" dirty="0" smtClean="0"/>
              <a:t/>
            </a:r>
            <a:br>
              <a:rPr lang="da-DK" altLang="da-DK" sz="3600" dirty="0" smtClean="0"/>
            </a:br>
            <a:r>
              <a:rPr lang="da-DK" altLang="da-DK" sz="3600" dirty="0" smtClean="0"/>
              <a:t>8. Næste møde /M</a:t>
            </a:r>
            <a:r>
              <a:rPr lang="da-DK" sz="3600" dirty="0" smtClean="0"/>
              <a:t>øderække for 1. halvår 2015</a:t>
            </a:r>
            <a:br>
              <a:rPr lang="da-DK" sz="3600" dirty="0" smtClean="0"/>
            </a:br>
            <a:r>
              <a:rPr lang="da-DK" sz="3600" dirty="0"/>
              <a:t/>
            </a:r>
            <a:br>
              <a:rPr lang="da-DK" sz="3600" dirty="0"/>
            </a:br>
            <a:r>
              <a:rPr lang="da-DK" sz="2800" dirty="0">
                <a:solidFill>
                  <a:srgbClr val="FF0000"/>
                </a:solidFill>
              </a:rPr>
              <a:t>Torsdag den 5. marts	9:00 – 11:30</a:t>
            </a: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/>
              <a:t>Torsdag den 9. april	</a:t>
            </a:r>
            <a:r>
              <a:rPr lang="da-DK" sz="2800" dirty="0" smtClean="0"/>
              <a:t>9:00 </a:t>
            </a:r>
            <a:r>
              <a:rPr lang="da-DK" sz="2800" dirty="0"/>
              <a:t>– 11:30</a:t>
            </a:r>
            <a:br>
              <a:rPr lang="da-DK" sz="2800" dirty="0"/>
            </a:br>
            <a:r>
              <a:rPr lang="da-DK" sz="2800" dirty="0"/>
              <a:t>Torsdag den 7. maj	</a:t>
            </a:r>
            <a:r>
              <a:rPr lang="da-DK" sz="2800" dirty="0" smtClean="0"/>
              <a:t>	9:00 </a:t>
            </a:r>
            <a:r>
              <a:rPr lang="da-DK" sz="2800" dirty="0"/>
              <a:t>– 11:30</a:t>
            </a:r>
            <a:br>
              <a:rPr lang="da-DK" sz="2800" dirty="0"/>
            </a:br>
            <a:r>
              <a:rPr lang="da-DK" sz="2800" dirty="0"/>
              <a:t>Torsdag den 11. juni	9:00 – 11:30</a:t>
            </a:r>
            <a:r>
              <a:rPr lang="da-DK" sz="2800" dirty="0" smtClean="0"/>
              <a:t/>
            </a:r>
            <a:br>
              <a:rPr lang="da-DK" sz="2800" dirty="0" smtClean="0"/>
            </a:br>
            <a:endParaRPr lang="da-DK" altLang="da-D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dato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da-DK"/>
              <a:t>GD1 Ejendomsdataprogrammet - Projektforum </a:t>
            </a:r>
            <a:endParaRPr lang="da-DK" dirty="0"/>
          </a:p>
        </p:txBody>
      </p:sp>
      <p:sp>
        <p:nvSpPr>
          <p:cNvPr id="32773" name="Titel 6"/>
          <p:cNvSpPr>
            <a:spLocks noGrp="1"/>
          </p:cNvSpPr>
          <p:nvPr>
            <p:ph type="ctrTitle" idx="4294967295"/>
          </p:nvPr>
        </p:nvSpPr>
        <p:spPr>
          <a:xfrm>
            <a:off x="714375" y="2330450"/>
            <a:ext cx="7772400" cy="1730375"/>
          </a:xfrm>
        </p:spPr>
        <p:txBody>
          <a:bodyPr/>
          <a:lstStyle/>
          <a:p>
            <a:pPr eaLnBrk="1" hangingPunct="1"/>
            <a:r>
              <a:rPr lang="da-DK" altLang="da-DK" sz="3600" dirty="0"/>
              <a:t>9</a:t>
            </a:r>
            <a:r>
              <a:rPr lang="da-DK" altLang="da-DK" sz="3600" dirty="0" smtClean="0"/>
              <a:t>. </a:t>
            </a:r>
            <a:r>
              <a:rPr lang="da-DK" altLang="da-DK" sz="3600" dirty="0" err="1" smtClean="0"/>
              <a:t>Evt</a:t>
            </a:r>
            <a:endParaRPr lang="da-DK" altLang="da-DK" sz="3600" dirty="0" smtClean="0"/>
          </a:p>
        </p:txBody>
      </p:sp>
    </p:spTree>
    <p:extLst>
      <p:ext uri="{BB962C8B-B14F-4D97-AF65-F5344CB8AC3E}">
        <p14:creationId xmlns:p14="http://schemas.microsoft.com/office/powerpoint/2010/main" val="38506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4"/>
          <p:cNvSpPr>
            <a:spLocks noGrp="1"/>
          </p:cNvSpPr>
          <p:nvPr>
            <p:ph type="title"/>
          </p:nvPr>
        </p:nvSpPr>
        <p:spPr>
          <a:xfrm>
            <a:off x="358140" y="983298"/>
            <a:ext cx="8229600" cy="1143000"/>
          </a:xfrm>
        </p:spPr>
        <p:txBody>
          <a:bodyPr/>
          <a:lstStyle/>
          <a:p>
            <a:pPr eaLnBrk="1" hangingPunct="1"/>
            <a:r>
              <a:rPr lang="da-DK" altLang="da-DK" sz="3200" dirty="0" smtClean="0"/>
              <a:t>2. Orientering fra Programledelsen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56360" y="1897380"/>
            <a:ext cx="7330440" cy="4228783"/>
          </a:xfrm>
        </p:spPr>
        <p:txBody>
          <a:bodyPr/>
          <a:lstStyle/>
          <a:p>
            <a:pPr lvl="0">
              <a:buFontTx/>
              <a:buChar char="-"/>
            </a:pPr>
            <a:r>
              <a:rPr lang="da-DK" sz="2400" smtClean="0"/>
              <a:t>Løsningsarkitektur </a:t>
            </a:r>
            <a:r>
              <a:rPr lang="da-DK" sz="2400" dirty="0" smtClean="0"/>
              <a:t>for Ejerfortegnelsen</a:t>
            </a:r>
            <a:br>
              <a:rPr lang="da-DK" sz="2400" dirty="0" smtClean="0"/>
            </a:br>
            <a:r>
              <a:rPr lang="da-DK" sz="2400" dirty="0" smtClean="0"/>
              <a:t>  -  </a:t>
            </a:r>
            <a:r>
              <a:rPr lang="da-DK" sz="2000" dirty="0" smtClean="0"/>
              <a:t>QA </a:t>
            </a:r>
            <a:r>
              <a:rPr lang="da-DK" sz="2000" dirty="0"/>
              <a:t>møde </a:t>
            </a:r>
            <a:r>
              <a:rPr lang="da-DK" sz="2000" dirty="0" smtClean="0"/>
              <a:t>indkaldes</a:t>
            </a:r>
          </a:p>
          <a:p>
            <a:pPr lvl="0">
              <a:buFontTx/>
              <a:buChar char="-"/>
            </a:pPr>
            <a:r>
              <a:rPr lang="da-DK" sz="2400" dirty="0"/>
              <a:t>Løsningsarkitektur for Beliggenhedsadressen</a:t>
            </a:r>
          </a:p>
          <a:p>
            <a:pPr lvl="0">
              <a:buFontTx/>
              <a:buChar char="-"/>
            </a:pPr>
            <a:r>
              <a:rPr lang="da-DK" sz="2400" dirty="0" smtClean="0"/>
              <a:t>Booking af statusmøder med projekter i GD1</a:t>
            </a:r>
          </a:p>
          <a:p>
            <a:pPr lvl="1">
              <a:buFontTx/>
              <a:buChar char="-"/>
            </a:pPr>
            <a:r>
              <a:rPr lang="da-DK" sz="2000" dirty="0" smtClean="0"/>
              <a:t>14 dages møder for registerprojekter, andre efter behov.</a:t>
            </a:r>
          </a:p>
          <a:p>
            <a:pPr lvl="0">
              <a:buFontTx/>
              <a:buChar char="-"/>
            </a:pPr>
            <a:r>
              <a:rPr lang="da-DK" sz="2400" dirty="0" smtClean="0"/>
              <a:t>Næste møde i Anvenderforum 18. februar</a:t>
            </a:r>
          </a:p>
          <a:p>
            <a:pPr lvl="1">
              <a:buFontTx/>
              <a:buChar char="-"/>
            </a:pPr>
            <a:r>
              <a:rPr lang="da-DK" sz="2000" dirty="0" smtClean="0"/>
              <a:t>Præsentation af GD1 implementeringsplan</a:t>
            </a:r>
          </a:p>
          <a:p>
            <a:pPr lvl="1">
              <a:buFontTx/>
              <a:buChar char="-"/>
            </a:pPr>
            <a:r>
              <a:rPr lang="da-DK" sz="2000" dirty="0" smtClean="0"/>
              <a:t>Præsentation af GD7 implementeringsplan</a:t>
            </a:r>
          </a:p>
          <a:p>
            <a:pPr lvl="1">
              <a:buFontTx/>
              <a:buChar char="-"/>
            </a:pPr>
            <a:r>
              <a:rPr lang="da-DK" sz="2000" dirty="0" smtClean="0"/>
              <a:t>Forretningskrav til sammensatte services</a:t>
            </a:r>
          </a:p>
          <a:p>
            <a:pPr lvl="1">
              <a:buFontTx/>
              <a:buChar char="-"/>
            </a:pPr>
            <a:r>
              <a:rPr lang="da-DK" sz="2000" dirty="0" smtClean="0"/>
              <a:t>Test – forretningsmæssige krav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GD1 Ejendomsdataprogrammet - Projektforum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4"/>
          <p:cNvSpPr>
            <a:spLocks noGrp="1"/>
          </p:cNvSpPr>
          <p:nvPr>
            <p:ph type="title"/>
          </p:nvPr>
        </p:nvSpPr>
        <p:spPr>
          <a:xfrm>
            <a:off x="381000" y="990918"/>
            <a:ext cx="8229600" cy="1143000"/>
          </a:xfrm>
        </p:spPr>
        <p:txBody>
          <a:bodyPr/>
          <a:lstStyle/>
          <a:p>
            <a:pPr eaLnBrk="1" hangingPunct="1"/>
            <a:r>
              <a:rPr lang="da-DK" altLang="da-DK" sz="3200" dirty="0" smtClean="0"/>
              <a:t>2. Orientering fra Programledelsen, fortsat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17320" y="1897380"/>
            <a:ext cx="7269480" cy="4228783"/>
          </a:xfrm>
        </p:spPr>
        <p:txBody>
          <a:bodyPr/>
          <a:lstStyle/>
          <a:p>
            <a:pPr marL="0" lvl="0" indent="0">
              <a:buNone/>
            </a:pPr>
            <a:endParaRPr lang="da-DK" sz="2400" dirty="0" smtClean="0"/>
          </a:p>
          <a:p>
            <a:pPr>
              <a:buFontTx/>
              <a:buChar char="-"/>
            </a:pPr>
            <a:r>
              <a:rPr lang="da-DK" sz="2400" dirty="0" smtClean="0"/>
              <a:t>Opdatering </a:t>
            </a:r>
            <a:r>
              <a:rPr lang="da-DK" sz="2400" dirty="0"/>
              <a:t>af </a:t>
            </a:r>
            <a:r>
              <a:rPr lang="da-DK" sz="2400" dirty="0" smtClean="0"/>
              <a:t>risikoregister</a:t>
            </a:r>
          </a:p>
          <a:p>
            <a:pPr>
              <a:buFontTx/>
              <a:buChar char="-"/>
            </a:pPr>
            <a:endParaRPr lang="da-DK" sz="2400" dirty="0"/>
          </a:p>
          <a:p>
            <a:pPr>
              <a:buFontTx/>
              <a:buChar char="-"/>
            </a:pPr>
            <a:r>
              <a:rPr lang="da-DK" sz="2400" dirty="0" smtClean="0"/>
              <a:t>Status </a:t>
            </a:r>
            <a:r>
              <a:rPr lang="da-DK" sz="2400" dirty="0"/>
              <a:t>på </a:t>
            </a:r>
            <a:r>
              <a:rPr lang="da-DK" sz="2400" dirty="0" smtClean="0"/>
              <a:t>lovgivningsprojektet</a:t>
            </a:r>
          </a:p>
          <a:p>
            <a:pPr marL="0" indent="0">
              <a:buNone/>
            </a:pPr>
            <a:endParaRPr lang="da-DK" sz="2400" dirty="0"/>
          </a:p>
          <a:p>
            <a:pPr>
              <a:buFontTx/>
              <a:buChar char="-"/>
            </a:pPr>
            <a:r>
              <a:rPr lang="da-DK" sz="2400" dirty="0" smtClean="0"/>
              <a:t>Nyt </a:t>
            </a:r>
            <a:r>
              <a:rPr lang="da-DK" sz="2400" dirty="0"/>
              <a:t>fra Programkoordinationen</a:t>
            </a:r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GD1 Ejendomsdataprogrammet - Projektforum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29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4380" y="2428875"/>
            <a:ext cx="7193280" cy="1167765"/>
          </a:xfrm>
        </p:spPr>
        <p:txBody>
          <a:bodyPr/>
          <a:lstStyle/>
          <a:p>
            <a:r>
              <a:rPr lang="da-DK" sz="2800" dirty="0" smtClean="0"/>
              <a:t>Jf. bilag </a:t>
            </a:r>
            <a:r>
              <a:rPr lang="da-DK" sz="2800" dirty="0" smtClean="0">
                <a:hlinkClick r:id="rId3" action="ppaction://hlinkfile"/>
              </a:rPr>
              <a:t>1</a:t>
            </a:r>
            <a:r>
              <a:rPr lang="da-DK" sz="2800" dirty="0" smtClean="0"/>
              <a:t> og</a:t>
            </a:r>
            <a:r>
              <a:rPr lang="da-DK" sz="2800" dirty="0" smtClean="0">
                <a:hlinkClick r:id="rId4" action="ppaction://hlinkfile"/>
              </a:rPr>
              <a:t> 2</a:t>
            </a: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19100" y="1562418"/>
            <a:ext cx="8229600" cy="1143000"/>
          </a:xfrm>
        </p:spPr>
        <p:txBody>
          <a:bodyPr/>
          <a:lstStyle/>
          <a:p>
            <a:r>
              <a:rPr lang="da-DK" sz="3200" dirty="0" smtClean="0"/>
              <a:t>3. Fælles </a:t>
            </a:r>
            <a:r>
              <a:rPr lang="da-DK" sz="3200" dirty="0"/>
              <a:t>test i GD1 og GD2 (D)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51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380" y="1112838"/>
            <a:ext cx="8229600" cy="1143000"/>
          </a:xfrm>
        </p:spPr>
        <p:txBody>
          <a:bodyPr/>
          <a:lstStyle/>
          <a:p>
            <a:r>
              <a:rPr lang="da-DK" sz="2400" dirty="0" smtClean="0"/>
              <a:t>4. Status </a:t>
            </a:r>
            <a:r>
              <a:rPr lang="da-DK" sz="2400" dirty="0"/>
              <a:t>på udredning af videreførelse af visse ESR data i grunddataregistrene (O</a:t>
            </a:r>
            <a:r>
              <a:rPr lang="da-DK" sz="2400" dirty="0" smtClean="0"/>
              <a:t>)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1940" y="2179321"/>
            <a:ext cx="8923020" cy="1325879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 smtClean="0"/>
              <a:t>Udredningsopgaven:</a:t>
            </a:r>
          </a:p>
          <a:p>
            <a:r>
              <a:rPr lang="da-DK" sz="1800" dirty="0" smtClean="0"/>
              <a:t>Fordeling af ansvar for </a:t>
            </a:r>
            <a:r>
              <a:rPr lang="da-DK" sz="1800" dirty="0" err="1" smtClean="0"/>
              <a:t>ESR’s</a:t>
            </a:r>
            <a:r>
              <a:rPr lang="da-DK" sz="1800" dirty="0" smtClean="0"/>
              <a:t> datafelter</a:t>
            </a:r>
          </a:p>
          <a:p>
            <a:r>
              <a:rPr lang="da-DK" sz="1800" dirty="0" smtClean="0"/>
              <a:t>Regler for tilbagekonvertering fra grunddataregister til ESR</a:t>
            </a:r>
          </a:p>
          <a:p>
            <a:r>
              <a:rPr lang="da-DK" sz="1800" dirty="0" smtClean="0"/>
              <a:t>Fælles aftale for GD1 ansvar for at videreføre ESR-data</a:t>
            </a:r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Status:</a:t>
            </a:r>
          </a:p>
          <a:p>
            <a:r>
              <a:rPr lang="da-DK" sz="1800" dirty="0" smtClean="0"/>
              <a:t>Møder afholdt med Matriklen og </a:t>
            </a:r>
            <a:r>
              <a:rPr lang="da-DK" sz="1800" dirty="0" err="1" smtClean="0"/>
              <a:t>Ejerfortegelsen</a:t>
            </a:r>
            <a:endParaRPr lang="da-DK" sz="1800" dirty="0" smtClean="0"/>
          </a:p>
          <a:p>
            <a:r>
              <a:rPr lang="da-DK" sz="1800" dirty="0"/>
              <a:t>R</a:t>
            </a:r>
            <a:r>
              <a:rPr lang="da-DK" sz="1800" dirty="0" smtClean="0"/>
              <a:t>apportering af </a:t>
            </a:r>
            <a:r>
              <a:rPr lang="da-DK" sz="1800" dirty="0"/>
              <a:t>Matriklens og Ejerfortegnelsens </a:t>
            </a:r>
            <a:r>
              <a:rPr lang="da-DK" sz="1800" dirty="0" smtClean="0"/>
              <a:t>dataansvar og konverteringsregler pågår</a:t>
            </a:r>
          </a:p>
          <a:p>
            <a:r>
              <a:rPr lang="da-DK" sz="1800" dirty="0" smtClean="0"/>
              <a:t>Foreløbige resultater vedr. tilbagekonvertering til ESR fra Matriklen og Ejerfortegnelsen:</a:t>
            </a:r>
          </a:p>
          <a:p>
            <a:pPr lvl="1"/>
            <a:r>
              <a:rPr lang="da-DK" sz="1400" b="1" dirty="0" smtClean="0"/>
              <a:t>SFE: </a:t>
            </a:r>
            <a:r>
              <a:rPr lang="da-DK" sz="1400" dirty="0" smtClean="0"/>
              <a:t>Digitalt som i dag via GST/ESR snitflade</a:t>
            </a:r>
          </a:p>
          <a:p>
            <a:pPr lvl="1"/>
            <a:r>
              <a:rPr lang="da-DK" sz="1400" b="1" dirty="0" smtClean="0"/>
              <a:t>Ejerlejligheder: </a:t>
            </a:r>
            <a:r>
              <a:rPr lang="da-DK" sz="1400" dirty="0" smtClean="0"/>
              <a:t>Digitalt som i dag via Tinglysningshændelsen, som behandles/godkendes af kommunen</a:t>
            </a:r>
          </a:p>
          <a:p>
            <a:pPr lvl="1"/>
            <a:r>
              <a:rPr lang="da-DK" sz="1400" b="1" dirty="0" smtClean="0"/>
              <a:t>BPFG: </a:t>
            </a:r>
            <a:r>
              <a:rPr lang="da-DK" sz="1400" dirty="0" smtClean="0"/>
              <a:t>Manuelt som i dag</a:t>
            </a:r>
          </a:p>
          <a:p>
            <a:pPr lvl="1"/>
            <a:r>
              <a:rPr lang="da-DK" sz="1400" b="1" dirty="0" smtClean="0"/>
              <a:t>Ejerskifter: </a:t>
            </a:r>
            <a:r>
              <a:rPr lang="da-DK" sz="1400" dirty="0" smtClean="0"/>
              <a:t>Digitalt som i dag via Tinglysningshændelsen, som behandles automatik i kommunen.  </a:t>
            </a:r>
            <a:endParaRPr lang="da-DK" sz="1800" dirty="0"/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15-01-2015</a:t>
            </a:r>
            <a:endParaRPr lang="da-DK" dirty="0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GD1 Ejendomsdataprogrammet - Projektforum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7180" y="1219518"/>
            <a:ext cx="8229600" cy="1143000"/>
          </a:xfrm>
        </p:spPr>
        <p:txBody>
          <a:bodyPr/>
          <a:lstStyle/>
          <a:p>
            <a:r>
              <a:rPr lang="da-DK" dirty="0" smtClean="0"/>
              <a:t>5. Fremdrift </a:t>
            </a:r>
            <a:r>
              <a:rPr lang="da-DK" dirty="0"/>
              <a:t>i GD1 (O)</a:t>
            </a:r>
            <a:br>
              <a:rPr lang="da-DK" dirty="0"/>
            </a:b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20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4" y="-83865"/>
            <a:ext cx="8916353" cy="6527483"/>
          </a:xfrm>
          <a:prstGeom prst="rect">
            <a:avLst/>
          </a:prstGeom>
        </p:spPr>
      </p:pic>
      <p:cxnSp>
        <p:nvCxnSpPr>
          <p:cNvPr id="8" name="Lige forbindelse 7"/>
          <p:cNvCxnSpPr/>
          <p:nvPr/>
        </p:nvCxnSpPr>
        <p:spPr>
          <a:xfrm>
            <a:off x="2014538" y="-23881"/>
            <a:ext cx="57150" cy="685899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boks 8"/>
          <p:cNvSpPr txBox="1"/>
          <p:nvPr/>
        </p:nvSpPr>
        <p:spPr>
          <a:xfrm>
            <a:off x="1207295" y="5208235"/>
            <a:ext cx="528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 smtClean="0">
                <a:solidFill>
                  <a:srgbClr val="008000"/>
                </a:solidFill>
              </a:rPr>
              <a:t>√</a:t>
            </a:r>
            <a:endParaRPr lang="da-DK" sz="4000" b="1" dirty="0">
              <a:solidFill>
                <a:srgbClr val="008000"/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1528767" y="5201532"/>
            <a:ext cx="821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>
                <a:solidFill>
                  <a:srgbClr val="008000"/>
                </a:solidFill>
              </a:rPr>
              <a:t>(√)</a:t>
            </a:r>
          </a:p>
        </p:txBody>
      </p:sp>
    </p:spTree>
    <p:extLst>
      <p:ext uri="{BB962C8B-B14F-4D97-AF65-F5344CB8AC3E}">
        <p14:creationId xmlns:p14="http://schemas.microsoft.com/office/powerpoint/2010/main" val="15027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475" y="1360488"/>
            <a:ext cx="8229600" cy="1143000"/>
          </a:xfrm>
        </p:spPr>
        <p:txBody>
          <a:bodyPr/>
          <a:lstStyle/>
          <a:p>
            <a:r>
              <a:rPr lang="da-DK" dirty="0" smtClean="0"/>
              <a:t>Registerprojekter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15-01-2015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GD1 Ejendomsdataprogrammet - Projektforum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56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13263</TotalTime>
  <Words>792</Words>
  <Application>Microsoft Office PowerPoint</Application>
  <PresentationFormat>Skærmshow (4:3)</PresentationFormat>
  <Paragraphs>331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Brugerdefineret design</vt:lpstr>
      <vt:lpstr>Ejendomsdataprogrammet</vt:lpstr>
      <vt:lpstr>Dagsorden</vt:lpstr>
      <vt:lpstr>2. Orientering fra Programledelsen</vt:lpstr>
      <vt:lpstr>2. Orientering fra Programledelsen, fortsat</vt:lpstr>
      <vt:lpstr>3. Fælles test i GD1 og GD2 (D) </vt:lpstr>
      <vt:lpstr>4. Status på udredning af videreførelse af visse ESR data i grunddataregistrene (O)</vt:lpstr>
      <vt:lpstr>5. Fremdrift i GD1 (O) </vt:lpstr>
      <vt:lpstr>PowerPoint-præsentation</vt:lpstr>
      <vt:lpstr>Registerprojekter</vt:lpstr>
      <vt:lpstr>BBR  -  Produktsammenhænge</vt:lpstr>
      <vt:lpstr>BBR, fortsat</vt:lpstr>
      <vt:lpstr>Matriklens Udvidelse  -  Produktsammenhænge</vt:lpstr>
      <vt:lpstr>MU, fortsat</vt:lpstr>
      <vt:lpstr>Ejerfortegnelse  -  Produktsammenhænge</vt:lpstr>
      <vt:lpstr>EF, fortsat</vt:lpstr>
      <vt:lpstr>Projekternes indmeldte Risici</vt:lpstr>
      <vt:lpstr>Aktuelle eksterne afhængigheder</vt:lpstr>
      <vt:lpstr>6. Løsningsarkitektur for Ejendomsskatte- og ejendomsbidragssystemet v. KOMBIT (O)  </vt:lpstr>
      <vt:lpstr>7. Behandling af aktuelle issues.  Jf. bilag 3 og 4(B)</vt:lpstr>
      <vt:lpstr> 8. Næste møde /Møderække for 1. halvår 2015  Torsdag den 5. marts 9:00 – 11:30 Torsdag den 9. april 9:00 – 11:30 Torsdag den 7. maj  9:00 – 11:30 Torsdag den 11. juni 9:00 – 11:30 </vt:lpstr>
      <vt:lpstr>9. Evt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Asbjørn Lenbroch</cp:lastModifiedBy>
  <cp:revision>805</cp:revision>
  <cp:lastPrinted>2014-10-23T06:35:50Z</cp:lastPrinted>
  <dcterms:created xsi:type="dcterms:W3CDTF">2011-10-31T13:45:58Z</dcterms:created>
  <dcterms:modified xsi:type="dcterms:W3CDTF">2015-01-15T14:46:20Z</dcterms:modified>
</cp:coreProperties>
</file>