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74" r:id="rId2"/>
    <p:sldId id="450" r:id="rId3"/>
    <p:sldId id="527" r:id="rId4"/>
    <p:sldId id="528" r:id="rId5"/>
    <p:sldId id="482" r:id="rId6"/>
    <p:sldId id="521" r:id="rId7"/>
    <p:sldId id="526" r:id="rId8"/>
    <p:sldId id="491" r:id="rId9"/>
    <p:sldId id="519" r:id="rId10"/>
    <p:sldId id="501" r:id="rId11"/>
    <p:sldId id="502" r:id="rId12"/>
  </p:sldIdLst>
  <p:sldSz cx="9144000" cy="6858000" type="screen4x3"/>
  <p:notesSz cx="6810375" cy="9942513"/>
  <p:defaultTextStyle>
    <a:defPPr>
      <a:defRPr lang="da-DK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FF99"/>
    <a:srgbClr val="FF3300"/>
    <a:srgbClr val="B8C15F"/>
    <a:srgbClr val="FFCCCC"/>
    <a:srgbClr val="FF9900"/>
    <a:srgbClr val="FFCC99"/>
    <a:srgbClr val="CCCCF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llemlayou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589" autoAdjust="0"/>
    <p:restoredTop sz="99299" autoAdjust="0"/>
  </p:normalViewPr>
  <p:slideViewPr>
    <p:cSldViewPr snapToGrid="0" showGuides="1">
      <p:cViewPr varScale="1">
        <p:scale>
          <a:sx n="67" d="100"/>
          <a:sy n="67" d="100"/>
        </p:scale>
        <p:origin x="-86" y="-86"/>
      </p:cViewPr>
      <p:guideLst>
        <p:guide orient="horz" pos="170"/>
        <p:guide pos="28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7625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9AC4E-E25F-4AAF-893B-9FA21F31CA06}" type="datetimeFigureOut">
              <a:rPr lang="da-DK" smtClean="0"/>
              <a:t>03-09-2014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7625" y="9444038"/>
            <a:ext cx="29511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B128B-1213-44C4-968F-968845F96D07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1526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625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2813"/>
            <a:ext cx="54483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625" y="9444038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9473453-C2E5-4032-8307-CF0C3E347BD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0902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495451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01779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01779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497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459280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6418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0177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22266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0177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01779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473453-C2E5-4032-8307-CF0C3E347BDC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0177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mbbl_logo_rgb_sto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3816350" cy="119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73037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da-DK" noProof="0" smtClean="0"/>
              <a:t>Klik for at redigere titeltypografi i masteren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92600"/>
            <a:ext cx="6400800" cy="13462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da-DK" noProof="0" smtClean="0"/>
              <a:t>Klik for at redigere undertiteltypografien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02651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1D396-2A5A-4118-BAF9-EBBCA9FC50FB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201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1341438"/>
            <a:ext cx="2057400" cy="4967287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1341438"/>
            <a:ext cx="6019800" cy="4967287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0649C-C5CD-4A35-A5FB-069B2275CB9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161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E6926-518D-4F26-9A0D-097BC7A1DEB2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391" y="124358"/>
            <a:ext cx="1499616" cy="97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4876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793F3-06E3-447D-91D1-AE466A7E44B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4395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227647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2276475"/>
            <a:ext cx="4038600" cy="4032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1B9DD-4DEC-47FB-99DE-F99F9E386383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5724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936B76-CB99-4A35-BCB4-7A56DDD1F37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811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1AB46-FA4B-4A59-B3B3-84FE949474FA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275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3E482-A1E8-433E-A2FD-AB6A504DF61C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8054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6C52C9-B251-49FB-B503-75AA996602C1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1533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837F5-7C81-498D-8D2E-D60C8603CF25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3726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41438"/>
            <a:ext cx="82296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76475"/>
            <a:ext cx="8229600" cy="403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3850" y="6524625"/>
            <a:ext cx="21701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24075" y="6524625"/>
            <a:ext cx="5688013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7988" y="6524625"/>
            <a:ext cx="65881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F905A8E3-8A1C-4191-A6F7-A005598F50B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  <p:pic>
        <p:nvPicPr>
          <p:cNvPr id="1031" name="Picture 7" descr="mbbl_logo_rgb_sto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260350"/>
            <a:ext cx="2590800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046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Arial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339933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Bilag%201_GD1-GD2%20interne%20testmilj&#248;er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GD1%20Issueliste%2020140902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Møde </a:t>
            </a:r>
            <a:br>
              <a:rPr lang="da-DK" dirty="0" smtClean="0"/>
            </a:br>
            <a:r>
              <a:rPr lang="da-DK" dirty="0" smtClean="0"/>
              <a:t>i </a:t>
            </a:r>
            <a:br>
              <a:rPr lang="da-DK" dirty="0" smtClean="0"/>
            </a:br>
            <a:r>
              <a:rPr lang="da-DK" dirty="0" smtClean="0"/>
              <a:t>GD1-projektforum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Onsdag den 3. september 2014</a:t>
            </a:r>
            <a:endParaRPr lang="da-D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2185" y="124358"/>
            <a:ext cx="2035822" cy="13283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399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10</a:t>
            </a:fld>
            <a:endParaRPr lang="da-DK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65705" y="3081254"/>
            <a:ext cx="8229600" cy="576262"/>
          </a:xfrm>
        </p:spPr>
        <p:txBody>
          <a:bodyPr/>
          <a:lstStyle/>
          <a:p>
            <a:pPr marL="457200" lvl="0" indent="-457200" algn="l"/>
            <a:r>
              <a:rPr lang="da-DK" dirty="0"/>
              <a:t>8</a:t>
            </a:r>
            <a:r>
              <a:rPr lang="da-DK" dirty="0" smtClean="0"/>
              <a:t>. </a:t>
            </a:r>
            <a:r>
              <a:rPr lang="da-DK" dirty="0"/>
              <a:t>Næste møde</a:t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r>
              <a:rPr lang="da-DK" dirty="0"/>
              <a:t>- Næste møde i projektforum er torsdag den </a:t>
            </a:r>
            <a:r>
              <a:rPr lang="da-DK" dirty="0" smtClean="0"/>
              <a:t>23. oktober kl</a:t>
            </a:r>
            <a:r>
              <a:rPr lang="da-DK" dirty="0"/>
              <a:t>. 9</a:t>
            </a:r>
            <a:r>
              <a:rPr lang="da-DK" dirty="0" smtClean="0"/>
              <a:t>:00 </a:t>
            </a:r>
            <a:r>
              <a:rPr lang="da-DK" dirty="0"/>
              <a:t>– </a:t>
            </a:r>
            <a:r>
              <a:rPr lang="da-DK" dirty="0" smtClean="0"/>
              <a:t>11:30</a:t>
            </a:r>
            <a:r>
              <a:rPr lang="da-DK" dirty="0"/>
              <a:t/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296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11</a:t>
            </a:fld>
            <a:endParaRPr lang="da-DK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657433" y="1451557"/>
            <a:ext cx="5957217" cy="576262"/>
          </a:xfrm>
        </p:spPr>
        <p:txBody>
          <a:bodyPr/>
          <a:lstStyle/>
          <a:p>
            <a:pPr marL="457200" lvl="0" indent="-457200" algn="l"/>
            <a:r>
              <a:rPr lang="da-DK" dirty="0"/>
              <a:t>9</a:t>
            </a:r>
            <a:r>
              <a:rPr lang="da-DK" dirty="0" smtClean="0"/>
              <a:t>. </a:t>
            </a:r>
            <a:r>
              <a:rPr lang="da-DK" dirty="0"/>
              <a:t>Eventuelt</a:t>
            </a: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13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3644" y="101372"/>
            <a:ext cx="8229600" cy="576262"/>
          </a:xfrm>
        </p:spPr>
        <p:txBody>
          <a:bodyPr/>
          <a:lstStyle/>
          <a:p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2</a:t>
            </a:fld>
            <a:endParaRPr lang="da-DK"/>
          </a:p>
        </p:txBody>
      </p:sp>
      <p:sp>
        <p:nvSpPr>
          <p:cNvPr id="7" name="Rektangel 6"/>
          <p:cNvSpPr/>
          <p:nvPr/>
        </p:nvSpPr>
        <p:spPr>
          <a:xfrm>
            <a:off x="573644" y="1220722"/>
            <a:ext cx="795603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da-DK" sz="2000" i="1" dirty="0"/>
              <a:t> </a:t>
            </a:r>
            <a:endParaRPr lang="da-DK" sz="2000" dirty="0"/>
          </a:p>
          <a:p>
            <a:pPr lvl="0" algn="l">
              <a:spcAft>
                <a:spcPts val="600"/>
              </a:spcAft>
            </a:pPr>
            <a:endParaRPr lang="da-DK" sz="2000" dirty="0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3-09-2014</a:t>
            </a:r>
            <a:endParaRPr lang="da-DK" dirty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4" name="Rektangel 3"/>
          <p:cNvSpPr/>
          <p:nvPr/>
        </p:nvSpPr>
        <p:spPr>
          <a:xfrm>
            <a:off x="274638" y="1024774"/>
            <a:ext cx="8610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l">
              <a:buFont typeface="+mj-lt"/>
              <a:buAutoNum type="arabicPeriod"/>
            </a:pPr>
            <a:r>
              <a:rPr lang="da-DK" sz="2000" dirty="0" smtClean="0"/>
              <a:t>Godkendelse </a:t>
            </a:r>
            <a:r>
              <a:rPr lang="da-DK" sz="2000" dirty="0"/>
              <a:t>af </a:t>
            </a:r>
            <a:r>
              <a:rPr lang="da-DK" sz="2000" dirty="0" smtClean="0"/>
              <a:t>dagsorden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da-DK" sz="2000" dirty="0" smtClean="0"/>
              <a:t>Orientering </a:t>
            </a:r>
            <a:r>
              <a:rPr lang="da-DK" sz="2000" dirty="0"/>
              <a:t>fra </a:t>
            </a:r>
            <a:r>
              <a:rPr lang="da-DK" sz="2000" dirty="0" smtClean="0"/>
              <a:t>programledelsen</a:t>
            </a:r>
          </a:p>
          <a:p>
            <a:pPr algn="l"/>
            <a:r>
              <a:rPr lang="da-DK" sz="2000" dirty="0" smtClean="0"/>
              <a:t>	</a:t>
            </a:r>
            <a:r>
              <a:rPr lang="da-DK" sz="2000" dirty="0"/>
              <a:t>- Sammensætning af projektforum (nye medlemmer)</a:t>
            </a:r>
          </a:p>
          <a:p>
            <a:pPr algn="l"/>
            <a:r>
              <a:rPr lang="da-DK" sz="2000" dirty="0" smtClean="0"/>
              <a:t>	- </a:t>
            </a:r>
            <a:r>
              <a:rPr lang="da-DK" sz="2000" dirty="0"/>
              <a:t>Grunddatadag, ny dato 27. oktober.</a:t>
            </a:r>
          </a:p>
          <a:p>
            <a:pPr lvl="0" algn="l"/>
            <a:r>
              <a:rPr lang="da-DK" sz="2000" dirty="0" smtClean="0"/>
              <a:t>	- Håndtering af tværgående GD1/GD2/GD7 problemstillinger </a:t>
            </a:r>
          </a:p>
          <a:p>
            <a:pPr lvl="0" algn="l"/>
            <a:r>
              <a:rPr lang="da-DK" sz="2000" dirty="0" smtClean="0"/>
              <a:t>	- Revision </a:t>
            </a:r>
            <a:r>
              <a:rPr lang="da-DK" sz="2000" dirty="0"/>
              <a:t>af de baselinede </a:t>
            </a:r>
            <a:r>
              <a:rPr lang="da-DK" sz="2000" dirty="0" smtClean="0"/>
              <a:t>dokumenter</a:t>
            </a:r>
            <a:br>
              <a:rPr lang="da-DK" sz="2000" dirty="0" smtClean="0"/>
            </a:br>
            <a:r>
              <a:rPr lang="da-DK" sz="2000" dirty="0" smtClean="0"/>
              <a:t>	- Statusrapport </a:t>
            </a:r>
            <a:r>
              <a:rPr lang="da-DK" sz="2000" dirty="0"/>
              <a:t>til Statens-IT projektråd for 1. halvår 2014.</a:t>
            </a:r>
          </a:p>
          <a:p>
            <a:pPr marL="457200" lvl="0" indent="-457200" algn="l">
              <a:buFont typeface="+mj-lt"/>
              <a:buAutoNum type="arabicPeriod" startAt="3"/>
            </a:pPr>
            <a:r>
              <a:rPr lang="da-DK" sz="2000" dirty="0" smtClean="0"/>
              <a:t>Styring </a:t>
            </a:r>
            <a:r>
              <a:rPr lang="da-DK" sz="2000" dirty="0"/>
              <a:t>af programinterne og tværgående </a:t>
            </a:r>
            <a:r>
              <a:rPr lang="da-DK" sz="2000" dirty="0" smtClean="0"/>
              <a:t>tests</a:t>
            </a:r>
          </a:p>
          <a:p>
            <a:pPr marL="457200" lvl="0" indent="-457200" algn="l">
              <a:buFont typeface="+mj-lt"/>
              <a:buAutoNum type="arabicPeriod" startAt="3"/>
            </a:pPr>
            <a:r>
              <a:rPr lang="da-DK" sz="2000" dirty="0" smtClean="0"/>
              <a:t>Orientering fra projektlederne</a:t>
            </a:r>
          </a:p>
          <a:p>
            <a:pPr marL="457200" lvl="0" indent="-457200" algn="l">
              <a:buFont typeface="+mj-lt"/>
              <a:buAutoNum type="arabicPeriod" startAt="3"/>
            </a:pPr>
            <a:r>
              <a:rPr lang="da-DK" sz="2000" dirty="0" smtClean="0"/>
              <a:t>Behandling af aktuelle </a:t>
            </a:r>
            <a:r>
              <a:rPr lang="da-DK" sz="2000" dirty="0" err="1" smtClean="0"/>
              <a:t>issues</a:t>
            </a:r>
            <a:r>
              <a:rPr lang="da-DK" sz="2000" dirty="0" smtClean="0"/>
              <a:t>. </a:t>
            </a:r>
            <a:endParaRPr lang="da-DK" sz="2000" dirty="0" smtClean="0"/>
          </a:p>
          <a:p>
            <a:pPr marL="457200" lvl="0" indent="-457200" algn="l">
              <a:buFont typeface="+mj-lt"/>
              <a:buAutoNum type="arabicPeriod" startAt="3"/>
            </a:pPr>
            <a:r>
              <a:rPr lang="da-DK" sz="2000" dirty="0" smtClean="0"/>
              <a:t>Det </a:t>
            </a:r>
            <a:r>
              <a:rPr lang="da-DK" sz="2000" dirty="0" smtClean="0"/>
              <a:t>videre arbejde </a:t>
            </a:r>
            <a:br>
              <a:rPr lang="da-DK" sz="2000" dirty="0" smtClean="0"/>
            </a:br>
            <a:r>
              <a:rPr lang="da-DK" sz="2000" dirty="0" smtClean="0"/>
              <a:t>- Det videre arbejde med </a:t>
            </a:r>
            <a:r>
              <a:rPr lang="da-DK" sz="2000" dirty="0" err="1" smtClean="0"/>
              <a:t>replanlægningen</a:t>
            </a:r>
            <a:r>
              <a:rPr lang="da-DK" sz="2000" dirty="0" smtClean="0"/>
              <a:t> af GD1</a:t>
            </a:r>
          </a:p>
          <a:p>
            <a:pPr marL="457200" lvl="0" indent="-457200" algn="l">
              <a:buFont typeface="+mj-lt"/>
              <a:buAutoNum type="arabicPeriod" startAt="3"/>
            </a:pPr>
            <a:r>
              <a:rPr lang="da-DK" sz="2000" dirty="0" smtClean="0"/>
              <a:t>Næste </a:t>
            </a:r>
            <a:r>
              <a:rPr lang="da-DK" sz="2000" dirty="0"/>
              <a:t>møde</a:t>
            </a:r>
            <a:br>
              <a:rPr lang="da-DK" sz="2000" dirty="0"/>
            </a:br>
            <a:r>
              <a:rPr lang="da-DK" sz="2000" dirty="0"/>
              <a:t>- Næste møde i projektforum er torsdag den 23. oktober kl. 9 – </a:t>
            </a:r>
            <a:r>
              <a:rPr lang="da-DK" sz="2000" dirty="0" smtClean="0"/>
              <a:t>11:30</a:t>
            </a:r>
          </a:p>
          <a:p>
            <a:pPr marL="457200" lvl="0" indent="-457200" algn="l">
              <a:buFont typeface="+mj-lt"/>
              <a:buAutoNum type="arabicPeriod" startAt="3"/>
            </a:pPr>
            <a:r>
              <a:rPr lang="da-DK" sz="2000" dirty="0" smtClean="0"/>
              <a:t>Evt</a:t>
            </a:r>
            <a:r>
              <a:rPr lang="da-DK" sz="2000" dirty="0"/>
              <a:t>. 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8391" y="124358"/>
            <a:ext cx="1499616" cy="97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696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GD1 - </a:t>
            </a:r>
            <a:r>
              <a:rPr lang="en-GB" dirty="0" err="1" smtClean="0"/>
              <a:t>Projektforum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1400" b="1" dirty="0"/>
              <a:t>Jacob Egelykke Rasch, Grunddatasekretariatet/ Digitaliseringsstyrelsen</a:t>
            </a:r>
          </a:p>
          <a:p>
            <a:r>
              <a:rPr lang="da-DK" sz="1400" b="1" dirty="0"/>
              <a:t>Sanne Mi Poulsen, Projektleder på Økonomiløsninger /KOMBIT</a:t>
            </a:r>
          </a:p>
          <a:p>
            <a:r>
              <a:rPr lang="da-DK" sz="1400" b="1" dirty="0"/>
              <a:t>Per Smed, fungerende projektleder på Udvidelse af BBR og DAR/ KOMBIT</a:t>
            </a:r>
          </a:p>
          <a:p>
            <a:r>
              <a:rPr lang="da-DK" sz="1400" b="1" dirty="0" smtClean="0"/>
              <a:t>Jesper </a:t>
            </a:r>
            <a:r>
              <a:rPr lang="da-DK" sz="1400" b="1" dirty="0"/>
              <a:t>Nørgaard Andersen, Projektleder på Ejerfortegnelsen / </a:t>
            </a:r>
            <a:r>
              <a:rPr lang="da-DK" sz="1400" b="1" dirty="0" err="1"/>
              <a:t>Geodatastyrelsen</a:t>
            </a:r>
            <a:endParaRPr lang="da-DK" sz="1400" b="1" dirty="0"/>
          </a:p>
          <a:p>
            <a:r>
              <a:rPr lang="da-DK" sz="1400" dirty="0"/>
              <a:t>Peter Knudsen, Projektleder på Matriklens Udvidelse / </a:t>
            </a:r>
            <a:r>
              <a:rPr lang="da-DK" sz="1400" dirty="0" err="1"/>
              <a:t>Geodatastyrelsen</a:t>
            </a:r>
            <a:endParaRPr lang="da-DK" sz="1400" dirty="0"/>
          </a:p>
          <a:p>
            <a:r>
              <a:rPr lang="da-DK" sz="1400" dirty="0"/>
              <a:t>Peter Snedker, Co-projektleder på Matriklens Udvidelse / </a:t>
            </a:r>
            <a:r>
              <a:rPr lang="da-DK" sz="1400" dirty="0" err="1"/>
              <a:t>Geodatastyrelsen</a:t>
            </a:r>
            <a:endParaRPr lang="da-DK" sz="1400" dirty="0"/>
          </a:p>
          <a:p>
            <a:r>
              <a:rPr lang="da-DK" sz="1400" dirty="0"/>
              <a:t>Jens Ole Back, KL</a:t>
            </a:r>
          </a:p>
          <a:p>
            <a:r>
              <a:rPr lang="da-DK" sz="1400" dirty="0"/>
              <a:t>Tine Garbers, KL</a:t>
            </a:r>
          </a:p>
          <a:p>
            <a:r>
              <a:rPr lang="da-DK" sz="1400" dirty="0"/>
              <a:t>Anne Duus, Skat</a:t>
            </a:r>
          </a:p>
          <a:p>
            <a:r>
              <a:rPr lang="da-DK" sz="1400" dirty="0"/>
              <a:t>Bo Dalsby, Skat</a:t>
            </a:r>
          </a:p>
          <a:p>
            <a:r>
              <a:rPr lang="da-DK" sz="1400" dirty="0" smtClean="0"/>
              <a:t>Karsten </a:t>
            </a:r>
            <a:r>
              <a:rPr lang="da-DK" sz="1400" dirty="0"/>
              <a:t>Fisker, Projektleder på tilretning af Tingbogen / Domstolsstyrelsen</a:t>
            </a:r>
          </a:p>
          <a:p>
            <a:r>
              <a:rPr lang="da-DK" sz="1400" dirty="0"/>
              <a:t>Karen </a:t>
            </a:r>
            <a:r>
              <a:rPr lang="da-DK" sz="1400" dirty="0" err="1"/>
              <a:t>Skjelbo</a:t>
            </a:r>
            <a:r>
              <a:rPr lang="da-DK" sz="1400" dirty="0"/>
              <a:t>,  Projektleder Udvidelse af BBR / MBBL</a:t>
            </a:r>
          </a:p>
          <a:p>
            <a:r>
              <a:rPr lang="da-DK" sz="1400" dirty="0"/>
              <a:t>Kirsten Elbo, Ejendomsdataprogrammet / MBBL</a:t>
            </a:r>
          </a:p>
          <a:p>
            <a:r>
              <a:rPr lang="da-DK" sz="1400" dirty="0"/>
              <a:t>Peter Lindbo, Programleder Ejendomsdataprogrammet / MBBL</a:t>
            </a:r>
          </a:p>
          <a:p>
            <a:r>
              <a:rPr lang="da-DK" sz="1400" dirty="0"/>
              <a:t>Asbjørn Lenbroch, Programkoordinator Ejendomsdataprogrammet / MBBL</a:t>
            </a:r>
          </a:p>
          <a:p>
            <a:pPr marL="0" indent="0">
              <a:buNone/>
            </a:pPr>
            <a:endParaRPr lang="en-GB" sz="14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9374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69988"/>
            <a:ext cx="8229600" cy="576262"/>
          </a:xfrm>
        </p:spPr>
        <p:txBody>
          <a:bodyPr/>
          <a:lstStyle/>
          <a:p>
            <a:r>
              <a:rPr lang="da-DK" dirty="0"/>
              <a:t>Revision af de baselinede dokumenter</a:t>
            </a:r>
            <a:endParaRPr lang="en-GB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97000" y="1768919"/>
            <a:ext cx="8229600" cy="4032250"/>
          </a:xfrm>
        </p:spPr>
        <p:txBody>
          <a:bodyPr/>
          <a:lstStyle/>
          <a:p>
            <a:r>
              <a:rPr lang="en-GB" dirty="0" err="1" smtClean="0"/>
              <a:t>Styring</a:t>
            </a:r>
            <a:r>
              <a:rPr lang="en-GB" dirty="0" smtClean="0"/>
              <a:t>:</a:t>
            </a:r>
          </a:p>
          <a:p>
            <a:pPr lvl="1"/>
            <a:r>
              <a:rPr lang="da-DK" dirty="0"/>
              <a:t>Programstyringsdokument</a:t>
            </a:r>
          </a:p>
          <a:p>
            <a:pPr lvl="1"/>
            <a:r>
              <a:rPr lang="da-DK" dirty="0" smtClean="0"/>
              <a:t>Kvalitetsplan</a:t>
            </a:r>
            <a:endParaRPr lang="da-DK" dirty="0"/>
          </a:p>
          <a:p>
            <a:pPr lvl="1"/>
            <a:r>
              <a:rPr lang="da-DK" dirty="0" smtClean="0"/>
              <a:t>Risikolog</a:t>
            </a:r>
          </a:p>
          <a:p>
            <a:pPr lvl="1"/>
            <a:r>
              <a:rPr lang="da-DK" dirty="0" smtClean="0"/>
              <a:t>Strategier</a:t>
            </a:r>
            <a:endParaRPr lang="da-DK" dirty="0"/>
          </a:p>
          <a:p>
            <a:r>
              <a:rPr lang="en-GB" dirty="0" err="1" smtClean="0"/>
              <a:t>Arkitektur</a:t>
            </a:r>
            <a:r>
              <a:rPr lang="en-GB" dirty="0" smtClean="0"/>
              <a:t>:</a:t>
            </a:r>
          </a:p>
          <a:p>
            <a:pPr lvl="1"/>
            <a:r>
              <a:rPr lang="da-DK" dirty="0"/>
              <a:t>Delprogrammets målarkitektur inkl. underbilag</a:t>
            </a:r>
          </a:p>
          <a:p>
            <a:pPr lvl="1"/>
            <a:r>
              <a:rPr lang="da-DK" dirty="0"/>
              <a:t>De forskellige løsningsarkitekturer inkl. underbilag</a:t>
            </a:r>
          </a:p>
          <a:p>
            <a:r>
              <a:rPr lang="en-GB" dirty="0" err="1" smtClean="0"/>
              <a:t>Økonomi</a:t>
            </a:r>
            <a:r>
              <a:rPr lang="en-GB" dirty="0" smtClean="0"/>
              <a:t>:</a:t>
            </a:r>
          </a:p>
          <a:p>
            <a:pPr lvl="1"/>
            <a:r>
              <a:rPr lang="da-DK" dirty="0"/>
              <a:t>Delprogrammets business </a:t>
            </a:r>
            <a:r>
              <a:rPr lang="da-DK" dirty="0" smtClean="0"/>
              <a:t>case</a:t>
            </a:r>
          </a:p>
          <a:p>
            <a:pPr lvl="1"/>
            <a:r>
              <a:rPr lang="da-DK" dirty="0" smtClean="0"/>
              <a:t>Andre økonomiaftaler</a:t>
            </a:r>
            <a:endParaRPr lang="en-GB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6293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353961" y="1171831"/>
            <a:ext cx="8229600" cy="576262"/>
          </a:xfrm>
        </p:spPr>
        <p:txBody>
          <a:bodyPr/>
          <a:lstStyle/>
          <a:p>
            <a:pPr marL="457200" lvl="0" indent="-457200" algn="l"/>
            <a:r>
              <a:rPr lang="da-DK" sz="2000" dirty="0" smtClean="0"/>
              <a:t/>
            </a:r>
            <a:br>
              <a:rPr lang="da-DK" sz="2000" dirty="0" smtClean="0"/>
            </a:br>
            <a:r>
              <a:rPr lang="da-DK" sz="2400" dirty="0" smtClean="0"/>
              <a:t>Statusrapport </a:t>
            </a:r>
            <a:r>
              <a:rPr lang="da-DK" sz="2400" dirty="0"/>
              <a:t>til Statens-IT projektråd for 1. halvår </a:t>
            </a:r>
            <a:r>
              <a:rPr lang="da-DK" sz="2400" dirty="0" smtClean="0"/>
              <a:t>2014</a:t>
            </a:r>
            <a:r>
              <a:rPr lang="da-DK" sz="2000" dirty="0" smtClean="0"/>
              <a:t/>
            </a:r>
            <a:br>
              <a:rPr lang="da-DK" sz="2000" dirty="0" smtClean="0"/>
            </a:br>
            <a:endParaRPr lang="da-DK" sz="2000" dirty="0"/>
          </a:p>
        </p:txBody>
      </p:sp>
      <p:sp>
        <p:nvSpPr>
          <p:cNvPr id="8" name="Pladsholder til indhold 7"/>
          <p:cNvSpPr>
            <a:spLocks noGrp="1"/>
          </p:cNvSpPr>
          <p:nvPr>
            <p:ph idx="1"/>
          </p:nvPr>
        </p:nvSpPr>
        <p:spPr>
          <a:xfrm>
            <a:off x="457200" y="1693929"/>
            <a:ext cx="2331342" cy="587637"/>
          </a:xfrm>
        </p:spPr>
        <p:txBody>
          <a:bodyPr/>
          <a:lstStyle/>
          <a:p>
            <a:pPr marL="0" indent="0">
              <a:buNone/>
            </a:pPr>
            <a:r>
              <a:rPr lang="en-GB" sz="1600" dirty="0" err="1" smtClean="0"/>
              <a:t>Bemærkninger</a:t>
            </a:r>
            <a:r>
              <a:rPr lang="en-GB" sz="1600" dirty="0" smtClean="0"/>
              <a:t> </a:t>
            </a:r>
            <a:r>
              <a:rPr lang="en-GB" sz="1600" dirty="0" err="1" smtClean="0"/>
              <a:t>til</a:t>
            </a:r>
            <a:r>
              <a:rPr lang="en-GB" sz="1600" dirty="0" smtClean="0"/>
              <a:t> </a:t>
            </a:r>
            <a:r>
              <a:rPr lang="en-GB" sz="1600" dirty="0" err="1" smtClean="0"/>
              <a:t>tidsplanen</a:t>
            </a:r>
            <a:r>
              <a:rPr lang="en-GB" sz="1600" dirty="0" smtClean="0"/>
              <a:t>:</a:t>
            </a:r>
            <a:endParaRPr lang="en-GB" sz="1600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5</a:t>
            </a:fld>
            <a:endParaRPr lang="da-DK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066" y="1737461"/>
            <a:ext cx="3670445" cy="1268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Pladsholder til indhold 7"/>
          <p:cNvSpPr txBox="1">
            <a:spLocks/>
          </p:cNvSpPr>
          <p:nvPr/>
        </p:nvSpPr>
        <p:spPr bwMode="auto">
          <a:xfrm>
            <a:off x="472314" y="3157617"/>
            <a:ext cx="2331342" cy="587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6600"/>
              </a:buClr>
              <a:buFont typeface="Arial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339933"/>
              </a:buClr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sz="1600" kern="0" dirty="0" smtClean="0"/>
              <a:t>Program </a:t>
            </a:r>
            <a:r>
              <a:rPr lang="en-GB" sz="1600" kern="0" dirty="0" err="1" smtClean="0"/>
              <a:t>risici</a:t>
            </a:r>
            <a:r>
              <a:rPr lang="en-GB" sz="1600" kern="0" dirty="0" smtClean="0"/>
              <a:t>:</a:t>
            </a:r>
            <a:endParaRPr lang="en-GB" sz="1600" kern="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066" y="3248289"/>
            <a:ext cx="3178263" cy="3136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680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 txBox="1">
            <a:spLocks noChangeArrowheads="1"/>
          </p:cNvSpPr>
          <p:nvPr/>
        </p:nvSpPr>
        <p:spPr bwMode="auto">
          <a:xfrm>
            <a:off x="685800" y="3021012"/>
            <a:ext cx="7772400" cy="173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4600"/>
                </a:solidFill>
                <a:latin typeface="Calibri" pitchFamily="34" charset="0"/>
              </a:defRPr>
            </a:lvl9pPr>
          </a:lstStyle>
          <a:p>
            <a:pPr lvl="0"/>
            <a:r>
              <a:rPr lang="da-DK" sz="3600" kern="0" dirty="0">
                <a:solidFill>
                  <a:srgbClr val="006600"/>
                </a:solidFill>
              </a:rPr>
              <a:t>3</a:t>
            </a:r>
            <a:r>
              <a:rPr lang="da-DK" sz="3600" kern="0" dirty="0" smtClean="0">
                <a:solidFill>
                  <a:srgbClr val="006600"/>
                </a:solidFill>
              </a:rPr>
              <a:t>. </a:t>
            </a:r>
            <a:r>
              <a:rPr lang="da-DK" sz="3600" dirty="0"/>
              <a:t>Styring af programinterne og tværgående </a:t>
            </a:r>
            <a:r>
              <a:rPr lang="da-DK" sz="3600" dirty="0" smtClean="0"/>
              <a:t>tests</a:t>
            </a:r>
          </a:p>
          <a:p>
            <a:pPr lvl="0"/>
            <a:r>
              <a:rPr lang="da-DK" sz="3600" i="1" kern="0" dirty="0" smtClean="0">
                <a:solidFill>
                  <a:srgbClr val="006600"/>
                </a:solidFill>
                <a:hlinkClick r:id="rId3" action="ppaction://hlinkfile"/>
              </a:rPr>
              <a:t>(bilag 1)</a:t>
            </a:r>
            <a:endParaRPr lang="da-DK" sz="3600" i="1" kern="0" dirty="0">
              <a:solidFill>
                <a:srgbClr val="006600"/>
              </a:solidFill>
            </a:endParaRPr>
          </a:p>
          <a:p>
            <a:pPr lvl="0"/>
            <a:endParaRPr lang="da-DK" sz="3600" kern="0" dirty="0">
              <a:solidFill>
                <a:srgbClr val="006600"/>
              </a:solidFill>
            </a:endParaRPr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6</a:t>
            </a:fld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3-09-2014</a:t>
            </a:r>
            <a:endParaRPr lang="da-DK" dirty="0"/>
          </a:p>
        </p:txBody>
      </p:sp>
      <p:sp>
        <p:nvSpPr>
          <p:cNvPr id="2" name="Pladsholder til sidefod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198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65138" y="1599534"/>
            <a:ext cx="8229600" cy="576262"/>
          </a:xfrm>
        </p:spPr>
        <p:txBody>
          <a:bodyPr/>
          <a:lstStyle/>
          <a:p>
            <a:r>
              <a:rPr lang="da-DK" dirty="0"/>
              <a:t>4</a:t>
            </a:r>
            <a:r>
              <a:rPr lang="da-DK" dirty="0" smtClean="0"/>
              <a:t>. </a:t>
            </a:r>
            <a:r>
              <a:rPr lang="da-DK" dirty="0"/>
              <a:t>Orientering fra projektlederne</a:t>
            </a:r>
            <a:br>
              <a:rPr lang="da-DK" dirty="0"/>
            </a:br>
            <a:r>
              <a:rPr lang="da-DK" sz="1600" b="0" dirty="0" smtClean="0"/>
              <a:t>(mundtlig fremlæggelse)</a:t>
            </a:r>
            <a:r>
              <a:rPr lang="da-DK" b="0" dirty="0" smtClean="0"/>
              <a:t/>
            </a:r>
            <a:br>
              <a:rPr lang="da-DK" b="0" dirty="0" smtClean="0"/>
            </a:br>
            <a:endParaRPr lang="da-DK" b="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r>
              <a:rPr lang="en-GB" dirty="0" err="1" smtClean="0"/>
              <a:t>Matriklen</a:t>
            </a:r>
            <a:endParaRPr lang="en-GB" dirty="0"/>
          </a:p>
          <a:p>
            <a:r>
              <a:rPr lang="en-GB" dirty="0" smtClean="0"/>
              <a:t>BBR</a:t>
            </a:r>
          </a:p>
          <a:p>
            <a:r>
              <a:rPr lang="en-GB" dirty="0" err="1" smtClean="0"/>
              <a:t>Ejerfortegnelsen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7</a:t>
            </a:fld>
            <a:endParaRPr lang="da-DK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3317" y="2855413"/>
            <a:ext cx="3121020" cy="31210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704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8</a:t>
            </a:fld>
            <a:endParaRPr lang="da-DK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0" indent="-457200"/>
            <a:r>
              <a:rPr lang="da-DK" dirty="0"/>
              <a:t>5</a:t>
            </a:r>
            <a:r>
              <a:rPr lang="da-DK" dirty="0" smtClean="0"/>
              <a:t>. </a:t>
            </a:r>
            <a:r>
              <a:rPr lang="da-DK" dirty="0"/>
              <a:t>Behandling af aktuelle </a:t>
            </a:r>
            <a:r>
              <a:rPr lang="da-DK" dirty="0" err="1" smtClean="0">
                <a:hlinkClick r:id="rId3" action="ppaction://hlinkfile"/>
              </a:rPr>
              <a:t>issues</a:t>
            </a:r>
            <a:endParaRPr lang="da-DK" dirty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pic>
        <p:nvPicPr>
          <p:cNvPr id="1026" name="Picture 2" descr="C:\Users\B001116\Desktop\Udklip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4160" y="2249129"/>
            <a:ext cx="9174043" cy="3340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770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19594" y="1940044"/>
            <a:ext cx="8657303" cy="4032250"/>
          </a:xfrm>
        </p:spPr>
        <p:txBody>
          <a:bodyPr/>
          <a:lstStyle/>
          <a:p>
            <a:pPr marL="457200" lvl="1" indent="0">
              <a:spcAft>
                <a:spcPts val="300"/>
              </a:spcAft>
              <a:buNone/>
            </a:pPr>
            <a:endParaRPr lang="da-DK" dirty="0"/>
          </a:p>
          <a:p>
            <a:pPr marL="457200" lvl="1" indent="0">
              <a:spcAft>
                <a:spcPts val="300"/>
              </a:spcAft>
              <a:buNone/>
            </a:pPr>
            <a:endParaRPr lang="da-DK" dirty="0" smtClean="0"/>
          </a:p>
          <a:p>
            <a:pPr marL="457200" lvl="1" indent="0">
              <a:spcAft>
                <a:spcPts val="300"/>
              </a:spcAft>
              <a:buNone/>
            </a:pPr>
            <a:endParaRPr lang="da-DK" dirty="0"/>
          </a:p>
          <a:p>
            <a:pPr marL="457200" lvl="1" indent="0">
              <a:spcAft>
                <a:spcPts val="300"/>
              </a:spcAft>
              <a:buNone/>
            </a:pPr>
            <a:endParaRPr lang="da-DK" dirty="0"/>
          </a:p>
          <a:p>
            <a:pPr marL="457200" lvl="1" indent="0">
              <a:buNone/>
            </a:pPr>
            <a:endParaRPr lang="en-GB" sz="2800" dirty="0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3-09-2014</a:t>
            </a:r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E6926-518D-4F26-9A0D-097BC7A1DEB2}" type="slidenum">
              <a:rPr lang="da-DK" smtClean="0"/>
              <a:pPr>
                <a:defRPr/>
              </a:pPr>
              <a:t>9</a:t>
            </a:fld>
            <a:endParaRPr lang="da-DK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6</a:t>
            </a:r>
            <a:r>
              <a:rPr lang="da-DK" dirty="0" smtClean="0"/>
              <a:t>. </a:t>
            </a:r>
            <a:r>
              <a:rPr lang="da-DK" dirty="0"/>
              <a:t>Det </a:t>
            </a:r>
            <a:r>
              <a:rPr lang="da-DK" dirty="0" smtClean="0"/>
              <a:t>videre arbejde </a:t>
            </a:r>
            <a:br>
              <a:rPr lang="da-DK" dirty="0" smtClean="0"/>
            </a:br>
            <a:r>
              <a:rPr lang="da-DK" dirty="0" smtClean="0"/>
              <a:t> </a:t>
            </a:r>
            <a:r>
              <a:rPr lang="da-DK" dirty="0"/>
              <a:t>- Det videre arbejde med </a:t>
            </a:r>
            <a:r>
              <a:rPr lang="da-DK" dirty="0" err="1"/>
              <a:t>replanlægningen</a:t>
            </a:r>
            <a:r>
              <a:rPr lang="da-DK" dirty="0"/>
              <a:t> af GD1</a:t>
            </a:r>
            <a:br>
              <a:rPr lang="da-DK" dirty="0"/>
            </a:br>
            <a:endParaRPr lang="en-GB" dirty="0"/>
          </a:p>
        </p:txBody>
      </p:sp>
      <p:sp>
        <p:nvSpPr>
          <p:cNvPr id="7" name="Pladsholder til sidefod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a-DK" smtClean="0"/>
              <a:t>Ejendomsdataprogrammet - Projektforum</a:t>
            </a:r>
            <a:endParaRPr lang="da-DK"/>
          </a:p>
        </p:txBody>
      </p:sp>
      <p:pic>
        <p:nvPicPr>
          <p:cNvPr id="9" name="Billed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165" y="1995055"/>
            <a:ext cx="6218900" cy="445937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" name="Lige forbindelse 9"/>
          <p:cNvCxnSpPr/>
          <p:nvPr/>
        </p:nvCxnSpPr>
        <p:spPr bwMode="auto">
          <a:xfrm>
            <a:off x="5015350" y="1995055"/>
            <a:ext cx="0" cy="4502739"/>
          </a:xfrm>
          <a:prstGeom prst="line">
            <a:avLst/>
          </a:prstGeom>
          <a:noFill/>
          <a:ln w="38100" cap="flat" cmpd="sng" algn="ctr">
            <a:solidFill>
              <a:srgbClr val="0000CC"/>
            </a:solidFill>
            <a:prstDash val="dash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07763" dir="189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13" name="Rektangulær billedforklaring 12"/>
          <p:cNvSpPr/>
          <p:nvPr/>
        </p:nvSpPr>
        <p:spPr bwMode="auto">
          <a:xfrm>
            <a:off x="6897019" y="2419915"/>
            <a:ext cx="1470091" cy="653238"/>
          </a:xfrm>
          <a:prstGeom prst="wedgeRectCallout">
            <a:avLst>
              <a:gd name="adj1" fmla="val -144720"/>
              <a:gd name="adj2" fmla="val -80950"/>
            </a:avLst>
          </a:prstGeom>
          <a:solidFill>
            <a:srgbClr val="FFFF99"/>
          </a:solidFill>
          <a:ln>
            <a:solidFill>
              <a:srgbClr val="0000CC"/>
            </a:solidFill>
          </a:ln>
          <a:effectLst/>
          <a:extLst/>
        </p:spPr>
        <p:txBody>
          <a:bodyPr vert="horz" wrap="square" lIns="54000" tIns="72000" rIns="54000" bIns="7200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100" dirty="0" err="1" smtClean="0"/>
              <a:t>Supplerende</a:t>
            </a:r>
            <a:r>
              <a:rPr lang="en-GB" sz="1100" dirty="0" smtClean="0"/>
              <a:t> </a:t>
            </a:r>
            <a:r>
              <a:rPr lang="en-GB" sz="1100" dirty="0" err="1" smtClean="0"/>
              <a:t>afklaringer</a:t>
            </a:r>
            <a:r>
              <a:rPr lang="en-GB" sz="1100" dirty="0" smtClean="0"/>
              <a:t> med </a:t>
            </a:r>
            <a:r>
              <a:rPr lang="en-GB" sz="1100" dirty="0" err="1" smtClean="0"/>
              <a:t>projekterne</a:t>
            </a:r>
            <a:r>
              <a:rPr lang="en-GB" sz="1100" dirty="0" smtClean="0"/>
              <a:t> </a:t>
            </a:r>
            <a:r>
              <a:rPr lang="en-GB" sz="1100" dirty="0" err="1" smtClean="0"/>
              <a:t>i</a:t>
            </a:r>
            <a:r>
              <a:rPr lang="en-GB" sz="1100" dirty="0" smtClean="0"/>
              <a:t> </a:t>
            </a:r>
            <a:r>
              <a:rPr lang="en-GB" sz="1100" dirty="0" err="1" smtClean="0"/>
              <a:t>ugerne</a:t>
            </a:r>
            <a:r>
              <a:rPr lang="en-GB" sz="1100" dirty="0" smtClean="0"/>
              <a:t> 37-38</a:t>
            </a:r>
            <a:endParaRPr kumimoji="0" lang="en-GB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7371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CCFFCC"/>
      </a:folHlink>
    </a:clrScheme>
    <a:fontScheme name="Standarddesign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54000" tIns="72000" rIns="5400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107763" dir="18900000" algn="ctr" rotWithShape="0">
                  <a:schemeClr val="bg2">
                    <a:alpha val="50000"/>
                  </a:schemeClr>
                </a:outerShdw>
              </a:effectLst>
            </a14:hiddenEffects>
          </a:ext>
        </a:extLst>
      </a:spPr>
      <a:bodyPr vert="horz" wrap="none" lIns="54000" tIns="72000" rIns="54000" bIns="7200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CC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13020</TotalTime>
  <Words>247</Words>
  <Application>Microsoft Office PowerPoint</Application>
  <PresentationFormat>Skærmshow (4:3)</PresentationFormat>
  <Paragraphs>103</Paragraphs>
  <Slides>11</Slides>
  <Notes>11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11</vt:i4>
      </vt:variant>
    </vt:vector>
  </HeadingPairs>
  <TitlesOfParts>
    <vt:vector size="12" baseType="lpstr">
      <vt:lpstr>Standarddesign</vt:lpstr>
      <vt:lpstr>Møde  i  GD1-projektforum</vt:lpstr>
      <vt:lpstr>Dagsorden</vt:lpstr>
      <vt:lpstr>GD1 - Projektforum</vt:lpstr>
      <vt:lpstr>Revision af de baselinede dokumenter</vt:lpstr>
      <vt:lpstr> Statusrapport til Statens-IT projektråd for 1. halvår 2014 </vt:lpstr>
      <vt:lpstr>PowerPoint-præsentation</vt:lpstr>
      <vt:lpstr>4. Orientering fra projektlederne (mundtlig fremlæggelse) </vt:lpstr>
      <vt:lpstr>5. Behandling af aktuelle issues</vt:lpstr>
      <vt:lpstr>6. Det videre arbejde   - Det videre arbejde med replanlægningen af GD1 </vt:lpstr>
      <vt:lpstr>8. Næste møde  - Næste møde i projektforum er torsdag den 23. oktober kl. 9:00 – 11:30   </vt:lpstr>
      <vt:lpstr>9. Eventuelt</vt:lpstr>
    </vt:vector>
  </TitlesOfParts>
  <Company>Ministeriet for By, Bolig og Landistrikter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mli-mbbl</dc:creator>
  <cp:lastModifiedBy>Peter Lindbo Larsen</cp:lastModifiedBy>
  <cp:revision>499</cp:revision>
  <cp:lastPrinted>2014-05-28T06:12:12Z</cp:lastPrinted>
  <dcterms:created xsi:type="dcterms:W3CDTF">2011-10-31T13:45:58Z</dcterms:created>
  <dcterms:modified xsi:type="dcterms:W3CDTF">2014-09-03T09:16:40Z</dcterms:modified>
</cp:coreProperties>
</file>