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83" r:id="rId2"/>
    <p:sldId id="587" r:id="rId3"/>
    <p:sldId id="654" r:id="rId4"/>
    <p:sldId id="655" r:id="rId5"/>
    <p:sldId id="656" r:id="rId6"/>
    <p:sldId id="657" r:id="rId7"/>
    <p:sldId id="658" r:id="rId8"/>
    <p:sldId id="659" r:id="rId9"/>
    <p:sldId id="660" r:id="rId10"/>
    <p:sldId id="648" r:id="rId11"/>
    <p:sldId id="650" r:id="rId12"/>
    <p:sldId id="651" r:id="rId13"/>
    <p:sldId id="652" r:id="rId14"/>
    <p:sldId id="653" r:id="rId15"/>
    <p:sldId id="635" r:id="rId16"/>
    <p:sldId id="590" r:id="rId17"/>
    <p:sldId id="632" r:id="rId18"/>
    <p:sldId id="600" r:id="rId19"/>
    <p:sldId id="631" r:id="rId20"/>
    <p:sldId id="636" r:id="rId21"/>
    <p:sldId id="588" r:id="rId22"/>
    <p:sldId id="599" r:id="rId23"/>
    <p:sldId id="634" r:id="rId24"/>
    <p:sldId id="647" r:id="rId25"/>
    <p:sldId id="628" r:id="rId26"/>
    <p:sldId id="629" r:id="rId27"/>
    <p:sldId id="637" r:id="rId28"/>
    <p:sldId id="641" r:id="rId29"/>
    <p:sldId id="642" r:id="rId30"/>
    <p:sldId id="643" r:id="rId31"/>
    <p:sldId id="644" r:id="rId32"/>
    <p:sldId id="645" r:id="rId33"/>
    <p:sldId id="649" r:id="rId34"/>
    <p:sldId id="638" r:id="rId35"/>
    <p:sldId id="640" r:id="rId36"/>
    <p:sldId id="639" r:id="rId37"/>
  </p:sldIdLst>
  <p:sldSz cx="9144000" cy="6858000" type="screen4x3"/>
  <p:notesSz cx="6794500" cy="9918700"/>
  <p:defaultTextStyle>
    <a:defPPr>
      <a:defRPr lang="da-DK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99"/>
    <a:srgbClr val="CCFFCC"/>
    <a:srgbClr val="FFFFFF"/>
    <a:srgbClr val="F7F7F7"/>
    <a:srgbClr val="FFFFCC"/>
    <a:srgbClr val="99FFCC"/>
    <a:srgbClr val="66FFFF"/>
    <a:srgbClr val="66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2" autoAdjust="0"/>
    <p:restoredTop sz="98068" autoAdjust="0"/>
  </p:normalViewPr>
  <p:slideViewPr>
    <p:cSldViewPr showGuides="1">
      <p:cViewPr varScale="1">
        <p:scale>
          <a:sx n="93" d="100"/>
          <a:sy n="93" d="100"/>
        </p:scale>
        <p:origin x="1709" y="72"/>
      </p:cViewPr>
      <p:guideLst>
        <p:guide orient="horz" pos="97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4" cy="495698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48634" y="1"/>
            <a:ext cx="2944284" cy="495698"/>
          </a:xfrm>
          <a:prstGeom prst="rect">
            <a:avLst/>
          </a:prstGeom>
        </p:spPr>
        <p:txBody>
          <a:bodyPr vert="horz" lIns="91256" tIns="45628" rIns="91256" bIns="45628" rtlCol="0"/>
          <a:lstStyle>
            <a:lvl1pPr algn="r">
              <a:defRPr sz="1200"/>
            </a:lvl1pPr>
          </a:lstStyle>
          <a:p>
            <a:fld id="{2069AC4E-E25F-4AAF-893B-9FA21F31CA06}" type="datetimeFigureOut">
              <a:rPr lang="da-DK" smtClean="0"/>
              <a:t>20-08-2014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1421"/>
            <a:ext cx="2944284" cy="495697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8634" y="9421421"/>
            <a:ext cx="2944284" cy="495697"/>
          </a:xfrm>
          <a:prstGeom prst="rect">
            <a:avLst/>
          </a:prstGeom>
        </p:spPr>
        <p:txBody>
          <a:bodyPr vert="horz" lIns="91256" tIns="45628" rIns="91256" bIns="45628" rtlCol="0" anchor="b"/>
          <a:lstStyle>
            <a:lvl1pPr algn="r">
              <a:defRPr sz="1200"/>
            </a:lvl1pPr>
          </a:lstStyle>
          <a:p>
            <a:fld id="{A2CB128B-1213-44C4-968F-968845F96D0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52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284" cy="49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34" y="1"/>
            <a:ext cx="2944284" cy="49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7762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1502"/>
            <a:ext cx="5435600" cy="4462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1421"/>
            <a:ext cx="2944284" cy="49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34" y="9421421"/>
            <a:ext cx="2944284" cy="49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6" tIns="45628" rIns="91256" bIns="456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473453-C2E5-4032-8307-CF0C3E347BD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0902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762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352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6430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6021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9967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33247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796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214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74588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1588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465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425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473453-C2E5-4032-8307-CF0C3E347BDC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20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bbl_logo_rgb_st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8163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73037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da-DK" noProof="0" smtClean="0"/>
              <a:t>Klik for at redigere titeltypografi i masteren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da-DK" noProof="0" smtClean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0265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1D396-2A5A-4118-BAF9-EBBCA9FC50F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201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341438"/>
            <a:ext cx="2057400" cy="4967287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19800" cy="496728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0649C-C5CD-4A35-A5FB-069B2275CB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61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10. januar 2013</a:t>
            </a:r>
            <a:endParaRPr lang="da-DK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407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Begrebsmodel – 1. Workshop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793F3-06E3-447D-91D1-AE466A7E44B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439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B9DD-4DEC-47FB-99DE-F99F9E3863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572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6B76-CB99-4A35-BCB4-7A56DDD1F37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811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AB46-FA4B-4A59-B3B3-84FE949474F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275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E482-A1E8-433E-A2FD-AB6A504DF61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0540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C52C9-B251-49FB-B503-75AA996602C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53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13. dec. 2012</a:t>
            </a: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smtClean="0"/>
              <a:t>Sættemøde Projektforum: Ejendomsdataprogram</a:t>
            </a: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837F5-7C81-498D-8D2E-D60C8603CF2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372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840" y="479280"/>
            <a:ext cx="539496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2411"/>
            <a:ext cx="8229600" cy="497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22. januar 2013</a:t>
            </a:r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Implementeringsplan – 1. Workshop</a:t>
            </a: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46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006" y="360529"/>
            <a:ext cx="6230859" cy="1412287"/>
          </a:xfrm>
        </p:spPr>
        <p:txBody>
          <a:bodyPr/>
          <a:lstStyle/>
          <a:p>
            <a:r>
              <a:rPr lang="da-DK" dirty="0" smtClean="0"/>
              <a:t>GD1-GD2 Replanlægning</a:t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onsdag d. 20. august 2014</a:t>
            </a:r>
            <a:endParaRPr lang="da-DK" sz="2400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3" descr="p:\Clipart\corpbas\j0078805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06677"/>
            <a:ext cx="4464496" cy="39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2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/>
              <a:t>GD1-GD2 Replanlægning</a:t>
            </a:r>
            <a:br>
              <a:rPr lang="da-DK" dirty="0"/>
            </a:br>
            <a:r>
              <a:rPr lang="da-DK" dirty="0"/>
              <a:t>Agenda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10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82" y="2447646"/>
            <a:ext cx="1606990" cy="206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251520" y="1163226"/>
            <a:ext cx="8928992" cy="5362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Introduktion </a:t>
            </a:r>
          </a:p>
          <a:p>
            <a:pPr>
              <a:lnSpc>
                <a:spcPct val="150000"/>
              </a:lnSpc>
            </a:pPr>
            <a:r>
              <a:rPr lang="da-DK" b="1" dirty="0" smtClean="0"/>
              <a:t>Roller </a:t>
            </a:r>
            <a:r>
              <a:rPr lang="da-DK" b="1" dirty="0"/>
              <a:t>og </a:t>
            </a:r>
            <a:r>
              <a:rPr lang="da-DK" b="1" dirty="0" smtClean="0"/>
              <a:t>ansvar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Status og proces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replanlægning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GD 1 og GD2 – afhængigheder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1. udkast til fælles plan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Test og kvalitetssikring  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Opsamling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og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konklusion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 Ejendomsdataprogrammet</a:t>
            </a:r>
            <a:br>
              <a:rPr lang="da-DK" dirty="0" smtClean="0"/>
            </a:br>
            <a:r>
              <a:rPr lang="da-DK" altLang="da-DK" sz="1400" dirty="0" smtClean="0">
                <a:solidFill>
                  <a:srgbClr val="000000"/>
                </a:solidFill>
              </a:rPr>
              <a:t>Sammenhæng </a:t>
            </a:r>
            <a:r>
              <a:rPr lang="da-DK" altLang="da-DK" sz="1400" dirty="0">
                <a:solidFill>
                  <a:srgbClr val="000000"/>
                </a:solidFill>
              </a:rPr>
              <a:t>med grunddataprogrammet, delprogrammets projekter og BC </a:t>
            </a:r>
            <a:r>
              <a:rPr lang="da-DK" altLang="da-DK" sz="2000" i="1" dirty="0">
                <a:solidFill>
                  <a:srgbClr val="000000"/>
                </a:solidFill>
              </a:rPr>
              <a:t/>
            </a:r>
            <a:br>
              <a:rPr lang="da-DK" altLang="da-DK" sz="2000" i="1" dirty="0">
                <a:solidFill>
                  <a:srgbClr val="000000"/>
                </a:solidFill>
              </a:rPr>
            </a:br>
            <a:endParaRPr lang="da-DK" sz="2000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AutoShape 164"/>
          <p:cNvCxnSpPr>
            <a:cxnSpLocks noChangeShapeType="1"/>
            <a:stCxn id="35" idx="2"/>
            <a:endCxn id="73" idx="0"/>
          </p:cNvCxnSpPr>
          <p:nvPr/>
        </p:nvCxnSpPr>
        <p:spPr bwMode="auto">
          <a:xfrm rot="16200000" flipH="1">
            <a:off x="3500438" y="1600424"/>
            <a:ext cx="1065212" cy="482441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3503613" y="1052736"/>
            <a:ext cx="2940050" cy="46831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/>
          <a:p>
            <a:pPr algn="ctr">
              <a:lnSpc>
                <a:spcPct val="80000"/>
              </a:lnSpc>
              <a:defRPr/>
            </a:pPr>
            <a:r>
              <a:rPr lang="da-DK" sz="1400">
                <a:solidFill>
                  <a:srgbClr val="0033CC"/>
                </a:solidFill>
                <a:cs typeface="+mn-cs"/>
              </a:rPr>
              <a:t>Grunddataprogrammet</a:t>
            </a:r>
          </a:p>
        </p:txBody>
      </p:sp>
      <p:cxnSp>
        <p:nvCxnSpPr>
          <p:cNvPr id="22" name="AutoShape 164"/>
          <p:cNvCxnSpPr>
            <a:cxnSpLocks noChangeShapeType="1"/>
            <a:stCxn id="34" idx="2"/>
            <a:endCxn id="30" idx="0"/>
          </p:cNvCxnSpPr>
          <p:nvPr/>
        </p:nvCxnSpPr>
        <p:spPr bwMode="auto">
          <a:xfrm rot="16200000" flipH="1">
            <a:off x="6139656" y="602680"/>
            <a:ext cx="1001713" cy="3343275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2220913" y="2784699"/>
            <a:ext cx="1042987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chemeClr val="accent2"/>
                </a:solidFill>
              </a:rPr>
              <a:t>GD2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chemeClr val="accent2"/>
                </a:solidFill>
              </a:rPr>
              <a:t>Adresse-programmet</a:t>
            </a: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1081088" y="2765649"/>
            <a:ext cx="1042987" cy="468312"/>
          </a:xfrm>
          <a:prstGeom prst="roundRect">
            <a:avLst>
              <a:gd name="adj" fmla="val 50000"/>
            </a:avLst>
          </a:prstGeom>
          <a:solidFill>
            <a:srgbClr val="CCECFF"/>
          </a:solidFill>
          <a:ln w="3810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CC"/>
                </a:solidFill>
              </a:rPr>
              <a:t>GD1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chemeClr val="accent2"/>
                </a:solidFill>
              </a:rPr>
              <a:t>Ejendomsdata</a:t>
            </a:r>
            <a:r>
              <a:rPr lang="da-DK" altLang="da-DK" sz="1000">
                <a:solidFill>
                  <a:srgbClr val="0000CC"/>
                </a:solidFill>
              </a:rPr>
              <a:t>-</a:t>
            </a:r>
            <a:br>
              <a:rPr lang="da-DK" altLang="da-DK" sz="1000">
                <a:solidFill>
                  <a:srgbClr val="0000CC"/>
                </a:solidFill>
              </a:rPr>
            </a:br>
            <a:r>
              <a:rPr lang="da-DK" altLang="da-DK" sz="1000">
                <a:solidFill>
                  <a:srgbClr val="0000CC"/>
                </a:solidFill>
              </a:rPr>
              <a:t>programmet</a:t>
            </a: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3325813" y="2784699"/>
            <a:ext cx="1042987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chemeClr val="accent2"/>
                </a:solidFill>
              </a:rPr>
              <a:t>GD …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chemeClr val="accent2"/>
                </a:solidFill>
              </a:rPr>
              <a:t> …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4441825" y="2784699"/>
            <a:ext cx="1042988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chemeClr val="accent2"/>
                </a:solidFill>
              </a:rPr>
              <a:t>GD …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5557838" y="2784699"/>
            <a:ext cx="1042987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chemeClr val="accent2"/>
                </a:solidFill>
              </a:rPr>
              <a:t>GD …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6673850" y="2784699"/>
            <a:ext cx="1042988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chemeClr val="accent2"/>
                </a:solidFill>
              </a:rPr>
              <a:t>GD …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>
            <a:off x="7789863" y="2784699"/>
            <a:ext cx="1042987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chemeClr val="accent2"/>
                </a:solidFill>
              </a:rPr>
              <a:t>GD 7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chemeClr val="accent2"/>
                </a:solidFill>
              </a:rPr>
              <a:t>Datafordeler</a:t>
            </a: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82625" y="4549999"/>
            <a:ext cx="1296988" cy="468312"/>
          </a:xfrm>
          <a:prstGeom prst="roundRect">
            <a:avLst>
              <a:gd name="adj" fmla="val 21356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/>
          <a:p>
            <a:pPr algn="ctr">
              <a:lnSpc>
                <a:spcPct val="80000"/>
              </a:lnSpc>
              <a:defRPr/>
            </a:pPr>
            <a:r>
              <a:rPr lang="da-DK" sz="1200" b="1" dirty="0">
                <a:solidFill>
                  <a:srgbClr val="000066"/>
                </a:solidFill>
                <a:cs typeface="+mn-cs"/>
              </a:rPr>
              <a:t>GD1a</a:t>
            </a:r>
          </a:p>
          <a:p>
            <a:pPr algn="ctr">
              <a:lnSpc>
                <a:spcPct val="80000"/>
              </a:lnSpc>
              <a:defRPr/>
            </a:pPr>
            <a:r>
              <a:rPr lang="da-DK" sz="1000" dirty="0">
                <a:solidFill>
                  <a:srgbClr val="000066"/>
                </a:solidFill>
                <a:cs typeface="+mn-cs"/>
              </a:rPr>
              <a:t>Matriklens udvidelse</a:t>
            </a:r>
          </a:p>
        </p:txBody>
      </p:sp>
      <p:sp>
        <p:nvSpPr>
          <p:cNvPr id="32" name="AutoShape 22"/>
          <p:cNvSpPr>
            <a:spLocks noChangeArrowheads="1"/>
          </p:cNvSpPr>
          <p:nvPr/>
        </p:nvSpPr>
        <p:spPr bwMode="auto">
          <a:xfrm>
            <a:off x="2374900" y="4549999"/>
            <a:ext cx="1296988" cy="468312"/>
          </a:xfrm>
          <a:prstGeom prst="roundRect">
            <a:avLst>
              <a:gd name="adj" fmla="val 21356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/>
          <a:p>
            <a:pPr algn="ctr">
              <a:lnSpc>
                <a:spcPct val="80000"/>
              </a:lnSpc>
              <a:defRPr/>
            </a:pPr>
            <a:r>
              <a:rPr lang="da-DK" sz="1200" b="1" dirty="0">
                <a:solidFill>
                  <a:srgbClr val="000066"/>
                </a:solidFill>
                <a:cs typeface="+mn-cs"/>
              </a:rPr>
              <a:t>GD1b</a:t>
            </a:r>
          </a:p>
          <a:p>
            <a:pPr algn="ctr">
              <a:lnSpc>
                <a:spcPct val="80000"/>
              </a:lnSpc>
              <a:defRPr/>
            </a:pPr>
            <a:r>
              <a:rPr lang="da-DK" sz="1000" dirty="0">
                <a:solidFill>
                  <a:srgbClr val="000066"/>
                </a:solidFill>
                <a:cs typeface="+mn-cs"/>
              </a:rPr>
              <a:t>Udvidelse af BBR</a:t>
            </a: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>
            <a:off x="7699375" y="4549999"/>
            <a:ext cx="1116013" cy="468312"/>
          </a:xfrm>
          <a:prstGeom prst="roundRect">
            <a:avLst>
              <a:gd name="adj" fmla="val 21356"/>
            </a:avLst>
          </a:prstGeom>
          <a:solidFill>
            <a:srgbClr val="FFFFCC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Kommunale ejendomsøkonomi- systemer</a:t>
            </a:r>
          </a:p>
        </p:txBody>
      </p:sp>
      <p:sp>
        <p:nvSpPr>
          <p:cNvPr id="34" name="Text Box 90"/>
          <p:cNvSpPr txBox="1">
            <a:spLocks noChangeArrowheads="1"/>
          </p:cNvSpPr>
          <p:nvPr/>
        </p:nvSpPr>
        <p:spPr bwMode="auto">
          <a:xfrm>
            <a:off x="4208463" y="1517874"/>
            <a:ext cx="15208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54000" tIns="36000" rIns="54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Grunddatabestyrelsen</a:t>
            </a:r>
          </a:p>
        </p:txBody>
      </p:sp>
      <p:sp>
        <p:nvSpPr>
          <p:cNvPr id="35" name="Text Box 91"/>
          <p:cNvSpPr txBox="1">
            <a:spLocks noChangeArrowheads="1"/>
          </p:cNvSpPr>
          <p:nvPr/>
        </p:nvSpPr>
        <p:spPr bwMode="auto">
          <a:xfrm>
            <a:off x="1111250" y="3253011"/>
            <a:ext cx="10175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54000" tIns="36000" rIns="54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000" b="1">
                <a:solidFill>
                  <a:srgbClr val="000066"/>
                </a:solidFill>
              </a:rPr>
              <a:t>GD1 Styregruppe</a:t>
            </a:r>
          </a:p>
        </p:txBody>
      </p:sp>
      <p:cxnSp>
        <p:nvCxnSpPr>
          <p:cNvPr id="36" name="AutoShape 164"/>
          <p:cNvCxnSpPr>
            <a:cxnSpLocks noChangeShapeType="1"/>
            <a:stCxn id="34" idx="2"/>
            <a:endCxn id="29" idx="0"/>
          </p:cNvCxnSpPr>
          <p:nvPr/>
        </p:nvCxnSpPr>
        <p:spPr bwMode="auto">
          <a:xfrm rot="16200000" flipH="1">
            <a:off x="5581650" y="1160686"/>
            <a:ext cx="1001713" cy="2227263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164"/>
          <p:cNvCxnSpPr>
            <a:cxnSpLocks noChangeShapeType="1"/>
            <a:stCxn id="34" idx="2"/>
            <a:endCxn id="27" idx="0"/>
          </p:cNvCxnSpPr>
          <p:nvPr/>
        </p:nvCxnSpPr>
        <p:spPr bwMode="auto">
          <a:xfrm rot="5400000">
            <a:off x="4465637" y="2271937"/>
            <a:ext cx="1001713" cy="4762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64"/>
          <p:cNvCxnSpPr>
            <a:cxnSpLocks noChangeShapeType="1"/>
            <a:stCxn id="34" idx="2"/>
            <a:endCxn id="28" idx="0"/>
          </p:cNvCxnSpPr>
          <p:nvPr/>
        </p:nvCxnSpPr>
        <p:spPr bwMode="auto">
          <a:xfrm rot="16200000" flipH="1">
            <a:off x="5023643" y="1718693"/>
            <a:ext cx="1001713" cy="1111250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64"/>
          <p:cNvCxnSpPr>
            <a:cxnSpLocks noChangeShapeType="1"/>
            <a:stCxn id="34" idx="2"/>
            <a:endCxn id="26" idx="0"/>
          </p:cNvCxnSpPr>
          <p:nvPr/>
        </p:nvCxnSpPr>
        <p:spPr bwMode="auto">
          <a:xfrm rot="5400000">
            <a:off x="3907631" y="1713930"/>
            <a:ext cx="1001713" cy="1120775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64"/>
          <p:cNvCxnSpPr>
            <a:cxnSpLocks noChangeShapeType="1"/>
            <a:stCxn id="34" idx="2"/>
            <a:endCxn id="25" idx="0"/>
          </p:cNvCxnSpPr>
          <p:nvPr/>
        </p:nvCxnSpPr>
        <p:spPr bwMode="auto">
          <a:xfrm rot="5400000">
            <a:off x="2789238" y="586011"/>
            <a:ext cx="992188" cy="33670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64"/>
          <p:cNvCxnSpPr>
            <a:cxnSpLocks noChangeShapeType="1"/>
            <a:stCxn id="34" idx="2"/>
            <a:endCxn id="24" idx="0"/>
          </p:cNvCxnSpPr>
          <p:nvPr/>
        </p:nvCxnSpPr>
        <p:spPr bwMode="auto">
          <a:xfrm rot="5400000">
            <a:off x="3349625" y="1165449"/>
            <a:ext cx="1011238" cy="222726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4"/>
          <p:cNvCxnSpPr>
            <a:cxnSpLocks noChangeShapeType="1"/>
            <a:stCxn id="35" idx="2"/>
            <a:endCxn id="33" idx="0"/>
          </p:cNvCxnSpPr>
          <p:nvPr/>
        </p:nvCxnSpPr>
        <p:spPr bwMode="auto">
          <a:xfrm rot="16200000" flipH="1">
            <a:off x="4404519" y="696343"/>
            <a:ext cx="1069975" cy="66373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64"/>
          <p:cNvCxnSpPr>
            <a:cxnSpLocks noChangeShapeType="1"/>
            <a:stCxn id="35" idx="2"/>
            <a:endCxn id="64" idx="0"/>
          </p:cNvCxnSpPr>
          <p:nvPr/>
        </p:nvCxnSpPr>
        <p:spPr bwMode="auto">
          <a:xfrm rot="16200000" flipH="1">
            <a:off x="2620169" y="2479105"/>
            <a:ext cx="1069975" cy="30718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164"/>
          <p:cNvCxnSpPr>
            <a:cxnSpLocks noChangeShapeType="1"/>
            <a:stCxn id="35" idx="2"/>
            <a:endCxn id="32" idx="0"/>
          </p:cNvCxnSpPr>
          <p:nvPr/>
        </p:nvCxnSpPr>
        <p:spPr bwMode="auto">
          <a:xfrm rot="16200000" flipH="1">
            <a:off x="1785937" y="3313337"/>
            <a:ext cx="1069975" cy="14033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164"/>
          <p:cNvCxnSpPr>
            <a:cxnSpLocks noChangeShapeType="1"/>
            <a:stCxn id="35" idx="2"/>
          </p:cNvCxnSpPr>
          <p:nvPr/>
        </p:nvCxnSpPr>
        <p:spPr bwMode="auto">
          <a:xfrm rot="5400000">
            <a:off x="939800" y="3870549"/>
            <a:ext cx="1069975" cy="2889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Line 112"/>
          <p:cNvSpPr>
            <a:spLocks noChangeShapeType="1"/>
          </p:cNvSpPr>
          <p:nvPr/>
        </p:nvSpPr>
        <p:spPr bwMode="auto">
          <a:xfrm>
            <a:off x="696913" y="5372324"/>
            <a:ext cx="12827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56" name="Text Box 111"/>
          <p:cNvSpPr txBox="1">
            <a:spLocks noChangeArrowheads="1"/>
          </p:cNvSpPr>
          <p:nvPr/>
        </p:nvSpPr>
        <p:spPr bwMode="auto">
          <a:xfrm>
            <a:off x="1208088" y="5265961"/>
            <a:ext cx="231775" cy="19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800">
                <a:solidFill>
                  <a:srgbClr val="000066"/>
                </a:solidFill>
              </a:rPr>
              <a:t>GST</a:t>
            </a:r>
          </a:p>
        </p:txBody>
      </p:sp>
      <p:sp>
        <p:nvSpPr>
          <p:cNvPr id="57" name="Line 113"/>
          <p:cNvSpPr>
            <a:spLocks noChangeShapeType="1"/>
          </p:cNvSpPr>
          <p:nvPr/>
        </p:nvSpPr>
        <p:spPr bwMode="auto">
          <a:xfrm flipV="1">
            <a:off x="2360613" y="5383436"/>
            <a:ext cx="1304925" cy="15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58" name="Text Box 109"/>
          <p:cNvSpPr txBox="1">
            <a:spLocks noChangeArrowheads="1"/>
          </p:cNvSpPr>
          <p:nvPr/>
        </p:nvSpPr>
        <p:spPr bwMode="auto">
          <a:xfrm>
            <a:off x="2855913" y="5273899"/>
            <a:ext cx="276225" cy="19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800">
                <a:solidFill>
                  <a:srgbClr val="000066"/>
                </a:solidFill>
              </a:rPr>
              <a:t>MBBL</a:t>
            </a:r>
          </a:p>
        </p:txBody>
      </p:sp>
      <p:sp>
        <p:nvSpPr>
          <p:cNvPr id="59" name="Text Box 116"/>
          <p:cNvSpPr txBox="1">
            <a:spLocks noChangeArrowheads="1"/>
          </p:cNvSpPr>
          <p:nvPr/>
        </p:nvSpPr>
        <p:spPr bwMode="auto">
          <a:xfrm>
            <a:off x="130175" y="3948336"/>
            <a:ext cx="1103313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54000" tIns="36000" rIns="54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GD1’s projekter</a:t>
            </a:r>
          </a:p>
        </p:txBody>
      </p:sp>
      <p:sp>
        <p:nvSpPr>
          <p:cNvPr id="60" name="Text Box 117"/>
          <p:cNvSpPr txBox="1">
            <a:spLocks noChangeArrowheads="1"/>
          </p:cNvSpPr>
          <p:nvPr/>
        </p:nvSpPr>
        <p:spPr bwMode="auto">
          <a:xfrm>
            <a:off x="179388" y="1989361"/>
            <a:ext cx="1654175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54000" tIns="36000" rIns="54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Grunddataprogrammets</a:t>
            </a:r>
            <a:br>
              <a:rPr lang="da-DK" altLang="da-DK" sz="1200" b="1">
                <a:solidFill>
                  <a:srgbClr val="000066"/>
                </a:solidFill>
              </a:rPr>
            </a:br>
            <a:r>
              <a:rPr lang="da-DK" altLang="da-DK" sz="1200" b="1">
                <a:solidFill>
                  <a:srgbClr val="000066"/>
                </a:solidFill>
              </a:rPr>
              <a:t>delprogrammer</a:t>
            </a:r>
          </a:p>
        </p:txBody>
      </p:sp>
      <p:sp>
        <p:nvSpPr>
          <p:cNvPr id="61" name="Line 134"/>
          <p:cNvSpPr>
            <a:spLocks noChangeShapeType="1"/>
          </p:cNvSpPr>
          <p:nvPr/>
        </p:nvSpPr>
        <p:spPr bwMode="auto">
          <a:xfrm>
            <a:off x="696913" y="6002561"/>
            <a:ext cx="8118475" cy="14288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62" name="Text Box 133"/>
          <p:cNvSpPr txBox="1">
            <a:spLocks noChangeArrowheads="1"/>
          </p:cNvSpPr>
          <p:nvPr/>
        </p:nvSpPr>
        <p:spPr bwMode="auto">
          <a:xfrm>
            <a:off x="2609850" y="5940649"/>
            <a:ext cx="2481263" cy="153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54000" tIns="0" rIns="5400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da-DK" sz="100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Business case for ”</a:t>
            </a:r>
            <a:r>
              <a:rPr lang="da-DK" sz="1000" dirty="0" err="1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Ejendomdataprogrammet</a:t>
            </a:r>
            <a:r>
              <a:rPr lang="da-DK" sz="1000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”</a:t>
            </a:r>
          </a:p>
        </p:txBody>
      </p:sp>
      <p:sp>
        <p:nvSpPr>
          <p:cNvPr id="63" name="Line 135"/>
          <p:cNvSpPr>
            <a:spLocks noChangeShapeType="1"/>
          </p:cNvSpPr>
          <p:nvPr/>
        </p:nvSpPr>
        <p:spPr bwMode="auto">
          <a:xfrm>
            <a:off x="677863" y="5169124"/>
            <a:ext cx="4762" cy="1033462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64" name="AutoShape 22"/>
          <p:cNvSpPr>
            <a:spLocks noChangeArrowheads="1"/>
          </p:cNvSpPr>
          <p:nvPr/>
        </p:nvSpPr>
        <p:spPr bwMode="auto">
          <a:xfrm>
            <a:off x="4043363" y="4549999"/>
            <a:ext cx="1295400" cy="468312"/>
          </a:xfrm>
          <a:prstGeom prst="roundRect">
            <a:avLst>
              <a:gd name="adj" fmla="val 21356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/>
          <a:p>
            <a:pPr algn="ctr">
              <a:lnSpc>
                <a:spcPct val="80000"/>
              </a:lnSpc>
              <a:defRPr/>
            </a:pPr>
            <a:r>
              <a:rPr lang="da-DK" sz="1200" b="1" dirty="0">
                <a:solidFill>
                  <a:srgbClr val="000066"/>
                </a:solidFill>
                <a:cs typeface="+mn-cs"/>
              </a:rPr>
              <a:t>GD1c</a:t>
            </a:r>
          </a:p>
          <a:p>
            <a:pPr algn="ctr">
              <a:lnSpc>
                <a:spcPct val="80000"/>
              </a:lnSpc>
              <a:defRPr/>
            </a:pPr>
            <a:r>
              <a:rPr lang="da-DK" sz="1000" dirty="0">
                <a:solidFill>
                  <a:srgbClr val="000066"/>
                </a:solidFill>
                <a:cs typeface="+mn-cs"/>
              </a:rPr>
              <a:t>Ny Ejerfortegnelse og tilpasning af Tingbogen</a:t>
            </a:r>
          </a:p>
        </p:txBody>
      </p:sp>
      <p:sp>
        <p:nvSpPr>
          <p:cNvPr id="65" name="Line 112"/>
          <p:cNvSpPr>
            <a:spLocks noChangeShapeType="1"/>
          </p:cNvSpPr>
          <p:nvPr/>
        </p:nvSpPr>
        <p:spPr bwMode="auto">
          <a:xfrm>
            <a:off x="4043363" y="5392961"/>
            <a:ext cx="1282700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66" name="Text Box 111"/>
          <p:cNvSpPr txBox="1">
            <a:spLocks noChangeArrowheads="1"/>
          </p:cNvSpPr>
          <p:nvPr/>
        </p:nvSpPr>
        <p:spPr bwMode="auto">
          <a:xfrm>
            <a:off x="4459288" y="5286599"/>
            <a:ext cx="422275" cy="19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800">
                <a:solidFill>
                  <a:srgbClr val="000066"/>
                </a:solidFill>
              </a:rPr>
              <a:t>TLR/GST</a:t>
            </a:r>
          </a:p>
        </p:txBody>
      </p:sp>
      <p:sp>
        <p:nvSpPr>
          <p:cNvPr id="67" name="Line 112"/>
          <p:cNvSpPr>
            <a:spLocks noChangeShapeType="1"/>
          </p:cNvSpPr>
          <p:nvPr/>
        </p:nvSpPr>
        <p:spPr bwMode="auto">
          <a:xfrm flipV="1">
            <a:off x="7664450" y="5383436"/>
            <a:ext cx="1150938" cy="952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68" name="Text Box 111"/>
          <p:cNvSpPr txBox="1">
            <a:spLocks noChangeArrowheads="1"/>
          </p:cNvSpPr>
          <p:nvPr/>
        </p:nvSpPr>
        <p:spPr bwMode="auto">
          <a:xfrm>
            <a:off x="8035925" y="5286599"/>
            <a:ext cx="511175" cy="19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800">
                <a:solidFill>
                  <a:srgbClr val="000066"/>
                </a:solidFill>
              </a:rPr>
              <a:t>KL/Kombit</a:t>
            </a:r>
          </a:p>
        </p:txBody>
      </p:sp>
      <p:sp>
        <p:nvSpPr>
          <p:cNvPr id="69" name="Line 134"/>
          <p:cNvSpPr>
            <a:spLocks noChangeShapeType="1"/>
          </p:cNvSpPr>
          <p:nvPr/>
        </p:nvSpPr>
        <p:spPr bwMode="auto">
          <a:xfrm>
            <a:off x="692150" y="5621561"/>
            <a:ext cx="4657725" cy="4763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70" name="Line 136"/>
          <p:cNvSpPr>
            <a:spLocks noChangeShapeType="1"/>
          </p:cNvSpPr>
          <p:nvPr/>
        </p:nvSpPr>
        <p:spPr bwMode="auto">
          <a:xfrm>
            <a:off x="7289800" y="5253261"/>
            <a:ext cx="0" cy="431800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71" name="Rectangle 122"/>
          <p:cNvSpPr>
            <a:spLocks noChangeArrowheads="1"/>
          </p:cNvSpPr>
          <p:nvPr/>
        </p:nvSpPr>
        <p:spPr bwMode="auto">
          <a:xfrm>
            <a:off x="1692275" y="5492974"/>
            <a:ext cx="2630488" cy="300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54000" tIns="72000" rIns="54000" bIns="72000">
            <a:spAutoFit/>
          </a:bodyPr>
          <a:lstStyle/>
          <a:p>
            <a:pPr algn="ctr">
              <a:defRPr/>
            </a:pPr>
            <a:r>
              <a:rPr lang="da-DK" sz="1000" dirty="0">
                <a:solidFill>
                  <a:schemeClr val="accent6">
                    <a:lumMod val="75000"/>
                  </a:schemeClr>
                </a:solidFill>
                <a:cs typeface="+mn-cs"/>
              </a:rPr>
              <a:t>Projekter der skal risikovurderes i It-projektrådet</a:t>
            </a:r>
          </a:p>
        </p:txBody>
      </p:sp>
      <p:sp>
        <p:nvSpPr>
          <p:cNvPr id="72" name="Line 135"/>
          <p:cNvSpPr>
            <a:spLocks noChangeShapeType="1"/>
          </p:cNvSpPr>
          <p:nvPr/>
        </p:nvSpPr>
        <p:spPr bwMode="auto">
          <a:xfrm>
            <a:off x="8815388" y="5132611"/>
            <a:ext cx="4762" cy="1033463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73" name="AutoShape 22"/>
          <p:cNvSpPr>
            <a:spLocks noChangeArrowheads="1"/>
          </p:cNvSpPr>
          <p:nvPr/>
        </p:nvSpPr>
        <p:spPr bwMode="auto">
          <a:xfrm>
            <a:off x="5761038" y="4545236"/>
            <a:ext cx="1366837" cy="468313"/>
          </a:xfrm>
          <a:prstGeom prst="roundRect">
            <a:avLst>
              <a:gd name="adj" fmla="val 21356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/>
          <a:p>
            <a:pPr algn="ctr">
              <a:lnSpc>
                <a:spcPct val="80000"/>
              </a:lnSpc>
              <a:defRPr/>
            </a:pPr>
            <a:r>
              <a:rPr lang="da-DK" sz="1100" b="1" dirty="0">
                <a:solidFill>
                  <a:srgbClr val="000066"/>
                </a:solidFill>
                <a:cs typeface="+mn-cs"/>
              </a:rPr>
              <a:t>GD1 Støtteprojekter</a:t>
            </a:r>
          </a:p>
          <a:p>
            <a:pPr marL="171450" indent="-171450" algn="ctr">
              <a:lnSpc>
                <a:spcPct val="80000"/>
              </a:lnSpc>
              <a:buFontTx/>
              <a:buChar char="-"/>
              <a:defRPr/>
            </a:pPr>
            <a:r>
              <a:rPr lang="da-DK" sz="1100" b="1" dirty="0">
                <a:solidFill>
                  <a:srgbClr val="000066"/>
                </a:solidFill>
                <a:cs typeface="+mn-cs"/>
              </a:rPr>
              <a:t>Lovgivning</a:t>
            </a:r>
          </a:p>
          <a:p>
            <a:pPr marL="171450" indent="-171450" algn="ctr">
              <a:lnSpc>
                <a:spcPct val="80000"/>
              </a:lnSpc>
              <a:buFontTx/>
              <a:buChar char="-"/>
              <a:defRPr/>
            </a:pPr>
            <a:r>
              <a:rPr lang="da-DK" sz="1100" b="1" dirty="0">
                <a:solidFill>
                  <a:srgbClr val="000066"/>
                </a:solidFill>
                <a:cs typeface="+mn-cs"/>
              </a:rPr>
              <a:t>Test og QA</a:t>
            </a:r>
          </a:p>
        </p:txBody>
      </p:sp>
      <p:sp>
        <p:nvSpPr>
          <p:cNvPr id="74" name="Line 113"/>
          <p:cNvSpPr>
            <a:spLocks noChangeShapeType="1"/>
          </p:cNvSpPr>
          <p:nvPr/>
        </p:nvSpPr>
        <p:spPr bwMode="auto">
          <a:xfrm flipV="1">
            <a:off x="5795963" y="5392961"/>
            <a:ext cx="1304925" cy="158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75" name="Text Box 109"/>
          <p:cNvSpPr txBox="1">
            <a:spLocks noChangeArrowheads="1"/>
          </p:cNvSpPr>
          <p:nvPr/>
        </p:nvSpPr>
        <p:spPr bwMode="auto">
          <a:xfrm>
            <a:off x="6207125" y="5283424"/>
            <a:ext cx="444500" cy="19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800">
                <a:solidFill>
                  <a:srgbClr val="000066"/>
                </a:solidFill>
              </a:rPr>
              <a:t>GD1-sekr.</a:t>
            </a:r>
          </a:p>
        </p:txBody>
      </p:sp>
      <p:sp>
        <p:nvSpPr>
          <p:cNvPr id="7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7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11</a:t>
            </a:fld>
            <a:endParaRPr lang="da-DK" dirty="0"/>
          </a:p>
        </p:txBody>
      </p:sp>
      <p:sp>
        <p:nvSpPr>
          <p:cNvPr id="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41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 Adresseprogrammet</a:t>
            </a:r>
            <a:br>
              <a:rPr lang="da-DK" dirty="0" smtClean="0"/>
            </a:br>
            <a:r>
              <a:rPr lang="da-DK" altLang="da-DK" sz="2000" dirty="0" smtClean="0">
                <a:solidFill>
                  <a:schemeClr val="tx1"/>
                </a:solidFill>
              </a:rPr>
              <a:t>Omgivelser </a:t>
            </a:r>
            <a:r>
              <a:rPr lang="da-DK" altLang="da-DK" sz="2000" dirty="0">
                <a:solidFill>
                  <a:schemeClr val="tx1"/>
                </a:solidFill>
              </a:rPr>
              <a:t>og delprogrammets projekter</a:t>
            </a:r>
            <a:r>
              <a:rPr lang="da-DK" altLang="da-DK" sz="2000" dirty="0">
                <a:solidFill>
                  <a:srgbClr val="339966"/>
                </a:solidFill>
              </a:rPr>
              <a:t/>
            </a:r>
            <a:br>
              <a:rPr lang="da-DK" altLang="da-DK" sz="2000" dirty="0">
                <a:solidFill>
                  <a:srgbClr val="339966"/>
                </a:solidFill>
              </a:rPr>
            </a:br>
            <a:endParaRPr lang="da-DK" sz="2000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12</a:t>
            </a:fld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3431729" y="980728"/>
            <a:ext cx="2940050" cy="4683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400">
                <a:solidFill>
                  <a:srgbClr val="0033CC"/>
                </a:solidFill>
              </a:rPr>
              <a:t>Grunddataprogrammet</a:t>
            </a:r>
          </a:p>
        </p:txBody>
      </p:sp>
      <p:cxnSp>
        <p:nvCxnSpPr>
          <p:cNvPr id="9" name="AutoShape 164"/>
          <p:cNvCxnSpPr>
            <a:cxnSpLocks noChangeShapeType="1"/>
            <a:stCxn id="29" idx="2"/>
            <a:endCxn id="18" idx="0"/>
          </p:cNvCxnSpPr>
          <p:nvPr/>
        </p:nvCxnSpPr>
        <p:spPr bwMode="auto">
          <a:xfrm rot="16200000" flipH="1">
            <a:off x="6067772" y="530672"/>
            <a:ext cx="1001713" cy="3343275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AutoShape 22"/>
          <p:cNvSpPr>
            <a:spLocks noChangeArrowheads="1"/>
          </p:cNvSpPr>
          <p:nvPr/>
        </p:nvSpPr>
        <p:spPr bwMode="auto">
          <a:xfrm>
            <a:off x="1021904" y="2712691"/>
            <a:ext cx="1042987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333399"/>
                </a:solidFill>
              </a:rPr>
              <a:t>GD1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333399"/>
                </a:solidFill>
              </a:rPr>
              <a:t>Ejendomsdata-programmet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2137916" y="2712691"/>
            <a:ext cx="1042988" cy="468312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3810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CC"/>
                </a:solidFill>
              </a:rPr>
              <a:t>GD2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CC"/>
                </a:solidFill>
              </a:rPr>
              <a:t>Adresse-</a:t>
            </a:r>
            <a:br>
              <a:rPr lang="da-DK" altLang="da-DK" sz="1000">
                <a:solidFill>
                  <a:srgbClr val="0000CC"/>
                </a:solidFill>
              </a:rPr>
            </a:br>
            <a:r>
              <a:rPr lang="da-DK" altLang="da-DK" sz="1000">
                <a:solidFill>
                  <a:srgbClr val="0000CC"/>
                </a:solidFill>
              </a:rPr>
              <a:t>programmet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3253929" y="2712691"/>
            <a:ext cx="1042987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333399"/>
                </a:solidFill>
              </a:rPr>
              <a:t>GD …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333399"/>
                </a:solidFill>
              </a:rPr>
              <a:t> …</a:t>
            </a:r>
          </a:p>
        </p:txBody>
      </p:sp>
      <p:sp>
        <p:nvSpPr>
          <p:cNvPr id="15" name="AutoShape 22"/>
          <p:cNvSpPr>
            <a:spLocks noChangeArrowheads="1"/>
          </p:cNvSpPr>
          <p:nvPr/>
        </p:nvSpPr>
        <p:spPr bwMode="auto">
          <a:xfrm>
            <a:off x="4369941" y="2712691"/>
            <a:ext cx="1042988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333399"/>
                </a:solidFill>
              </a:rPr>
              <a:t>GD …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333399"/>
                </a:solidFill>
              </a:rPr>
              <a:t>…</a:t>
            </a: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5485954" y="2712691"/>
            <a:ext cx="1042987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333399"/>
                </a:solidFill>
              </a:rPr>
              <a:t>GD …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333399"/>
                </a:solidFill>
              </a:rPr>
              <a:t>…</a:t>
            </a:r>
          </a:p>
        </p:txBody>
      </p:sp>
      <p:sp>
        <p:nvSpPr>
          <p:cNvPr id="17" name="AutoShape 22"/>
          <p:cNvSpPr>
            <a:spLocks noChangeArrowheads="1"/>
          </p:cNvSpPr>
          <p:nvPr/>
        </p:nvSpPr>
        <p:spPr bwMode="auto">
          <a:xfrm>
            <a:off x="6601966" y="2712691"/>
            <a:ext cx="1042988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333399"/>
                </a:solidFill>
              </a:rPr>
              <a:t>GD …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333399"/>
                </a:solidFill>
              </a:rPr>
              <a:t>…</a:t>
            </a: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>
            <a:off x="7717979" y="2712691"/>
            <a:ext cx="1042987" cy="4683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rgbClr val="5F5F5F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333399"/>
                </a:solidFill>
              </a:rPr>
              <a:t>GD …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333399"/>
                </a:solidFill>
              </a:rPr>
              <a:t> …</a:t>
            </a: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998091" y="4477991"/>
            <a:ext cx="684213" cy="468312"/>
          </a:xfrm>
          <a:prstGeom prst="roundRect">
            <a:avLst>
              <a:gd name="adj" fmla="val 21356"/>
            </a:avLst>
          </a:prstGeom>
          <a:solidFill>
            <a:schemeClr val="bg1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a.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Administ.</a:t>
            </a:r>
            <a:br>
              <a:rPr lang="da-DK" altLang="da-DK" sz="1000">
                <a:solidFill>
                  <a:srgbClr val="000066"/>
                </a:solidFill>
              </a:rPr>
            </a:br>
            <a:r>
              <a:rPr lang="da-DK" altLang="da-DK" sz="1000">
                <a:solidFill>
                  <a:srgbClr val="000066"/>
                </a:solidFill>
              </a:rPr>
              <a:t>Inddel.</a:t>
            </a: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1753741" y="4477991"/>
            <a:ext cx="684213" cy="468312"/>
          </a:xfrm>
          <a:prstGeom prst="roundRect">
            <a:avLst>
              <a:gd name="adj" fmla="val 21356"/>
            </a:avLst>
          </a:prstGeom>
          <a:solidFill>
            <a:schemeClr val="bg1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b.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Stednavne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>
            <a:off x="2582416" y="4477991"/>
            <a:ext cx="987425" cy="468312"/>
          </a:xfrm>
          <a:prstGeom prst="roundRect">
            <a:avLst>
              <a:gd name="adj" fmla="val 21356"/>
            </a:avLst>
          </a:prstGeom>
          <a:solidFill>
            <a:srgbClr val="00CCFF"/>
          </a:solidFill>
          <a:ln w="38100" algn="ctr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CC"/>
                </a:solidFill>
              </a:rPr>
              <a:t>c.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CC"/>
                </a:solidFill>
              </a:rPr>
              <a:t>Adresseregister</a:t>
            </a:r>
            <a:br>
              <a:rPr lang="da-DK" altLang="da-DK" sz="1000">
                <a:solidFill>
                  <a:srgbClr val="0000CC"/>
                </a:solidFill>
              </a:rPr>
            </a:br>
            <a:endParaRPr lang="da-DK" altLang="da-DK" sz="1000">
              <a:solidFill>
                <a:srgbClr val="0000CC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3733354" y="4477991"/>
            <a:ext cx="684212" cy="468312"/>
          </a:xfrm>
          <a:prstGeom prst="roundRect">
            <a:avLst>
              <a:gd name="adj" fmla="val 21356"/>
            </a:avLst>
          </a:prstGeom>
          <a:solidFill>
            <a:srgbClr val="FFFFCC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d.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Adresse-tjenester</a:t>
            </a: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5246241" y="4477991"/>
            <a:ext cx="684213" cy="468312"/>
          </a:xfrm>
          <a:prstGeom prst="roundRect">
            <a:avLst>
              <a:gd name="adj" fmla="val 21356"/>
            </a:avLst>
          </a:prstGeom>
          <a:solidFill>
            <a:srgbClr val="FFFFCC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j.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Adresse- regler</a:t>
            </a: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4490591" y="4477991"/>
            <a:ext cx="684213" cy="468312"/>
          </a:xfrm>
          <a:prstGeom prst="roundRect">
            <a:avLst>
              <a:gd name="adj" fmla="val 21356"/>
            </a:avLst>
          </a:prstGeom>
          <a:solidFill>
            <a:srgbClr val="FFFFCC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e.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Suppler.</a:t>
            </a:r>
            <a:br>
              <a:rPr lang="da-DK" altLang="da-DK" sz="1000">
                <a:solidFill>
                  <a:srgbClr val="000066"/>
                </a:solidFill>
              </a:rPr>
            </a:br>
            <a:r>
              <a:rPr lang="da-DK" altLang="da-DK" sz="1000">
                <a:solidFill>
                  <a:srgbClr val="000066"/>
                </a:solidFill>
              </a:rPr>
              <a:t>adresser</a:t>
            </a:r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6038404" y="4477991"/>
            <a:ext cx="684212" cy="468312"/>
          </a:xfrm>
          <a:prstGeom prst="roundRect">
            <a:avLst>
              <a:gd name="adj" fmla="val 21356"/>
            </a:avLst>
          </a:prstGeom>
          <a:solidFill>
            <a:srgbClr val="FFFFCC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f.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CPR adr.</a:t>
            </a:r>
            <a:br>
              <a:rPr lang="da-DK" altLang="da-DK" sz="1000">
                <a:solidFill>
                  <a:srgbClr val="000066"/>
                </a:solidFill>
              </a:rPr>
            </a:br>
            <a:r>
              <a:rPr lang="da-DK" altLang="da-DK" sz="1000">
                <a:solidFill>
                  <a:srgbClr val="000066"/>
                </a:solidFill>
              </a:rPr>
              <a:t>grundlag</a:t>
            </a: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>
            <a:off x="6794054" y="4477991"/>
            <a:ext cx="684212" cy="468312"/>
          </a:xfrm>
          <a:prstGeom prst="roundRect">
            <a:avLst>
              <a:gd name="adj" fmla="val 21356"/>
            </a:avLst>
          </a:prstGeom>
          <a:solidFill>
            <a:srgbClr val="FFFFCC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g.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CVR adr. grundlag</a:t>
            </a: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>
            <a:off x="8306941" y="4477991"/>
            <a:ext cx="765175" cy="614362"/>
          </a:xfrm>
          <a:prstGeom prst="roundRect">
            <a:avLst>
              <a:gd name="adj" fmla="val 21356"/>
            </a:avLst>
          </a:prstGeom>
          <a:solidFill>
            <a:srgbClr val="FFFFCC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Støtte-projekter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-Lovgivning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-Test &amp; QA</a:t>
            </a:r>
          </a:p>
        </p:txBody>
      </p:sp>
      <p:sp>
        <p:nvSpPr>
          <p:cNvPr id="28" name="AutoShape 22"/>
          <p:cNvSpPr>
            <a:spLocks noChangeArrowheads="1"/>
          </p:cNvSpPr>
          <p:nvPr/>
        </p:nvSpPr>
        <p:spPr bwMode="auto">
          <a:xfrm>
            <a:off x="7549704" y="4477991"/>
            <a:ext cx="684212" cy="468312"/>
          </a:xfrm>
          <a:prstGeom prst="roundRect">
            <a:avLst>
              <a:gd name="adj" fmla="val 21356"/>
            </a:avLst>
          </a:prstGeom>
          <a:solidFill>
            <a:srgbClr val="FFFFCC"/>
          </a:solidFill>
          <a:ln w="19050">
            <a:solidFill>
              <a:srgbClr val="0000CC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lIns="18000" tIns="0" rIns="18000" bIns="0" anchor="ctr"/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h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000066"/>
                </a:solidFill>
              </a:rPr>
              <a:t>SKAT adr. grundlag</a:t>
            </a:r>
          </a:p>
        </p:txBody>
      </p:sp>
      <p:sp>
        <p:nvSpPr>
          <p:cNvPr id="29" name="Text Box 90"/>
          <p:cNvSpPr txBox="1">
            <a:spLocks noChangeArrowheads="1"/>
          </p:cNvSpPr>
          <p:nvPr/>
        </p:nvSpPr>
        <p:spPr bwMode="auto">
          <a:xfrm>
            <a:off x="4136579" y="1445866"/>
            <a:ext cx="15208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54000" tIns="36000" rIns="54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Grunddatabestyrelsen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2164904" y="3200053"/>
            <a:ext cx="1008062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54000" tIns="36000" rIns="54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000" b="1">
                <a:solidFill>
                  <a:srgbClr val="000066"/>
                </a:solidFill>
              </a:rPr>
              <a:t>GD2 Styregruppe</a:t>
            </a:r>
          </a:p>
        </p:txBody>
      </p:sp>
      <p:cxnSp>
        <p:nvCxnSpPr>
          <p:cNvPr id="31" name="AutoShape 164"/>
          <p:cNvCxnSpPr>
            <a:cxnSpLocks noChangeShapeType="1"/>
            <a:stCxn id="29" idx="2"/>
            <a:endCxn id="17" idx="0"/>
          </p:cNvCxnSpPr>
          <p:nvPr/>
        </p:nvCxnSpPr>
        <p:spPr bwMode="auto">
          <a:xfrm rot="16200000" flipH="1">
            <a:off x="5509766" y="1088678"/>
            <a:ext cx="1001713" cy="2227263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AutoShape 164"/>
          <p:cNvCxnSpPr>
            <a:cxnSpLocks noChangeShapeType="1"/>
            <a:stCxn id="29" idx="2"/>
            <a:endCxn id="15" idx="0"/>
          </p:cNvCxnSpPr>
          <p:nvPr/>
        </p:nvCxnSpPr>
        <p:spPr bwMode="auto">
          <a:xfrm rot="5400000">
            <a:off x="4393753" y="2199929"/>
            <a:ext cx="1001713" cy="4762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164"/>
          <p:cNvCxnSpPr>
            <a:cxnSpLocks noChangeShapeType="1"/>
            <a:stCxn id="29" idx="2"/>
            <a:endCxn id="16" idx="0"/>
          </p:cNvCxnSpPr>
          <p:nvPr/>
        </p:nvCxnSpPr>
        <p:spPr bwMode="auto">
          <a:xfrm rot="16200000" flipH="1">
            <a:off x="4951759" y="1646685"/>
            <a:ext cx="1001713" cy="1111250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164"/>
          <p:cNvCxnSpPr>
            <a:cxnSpLocks noChangeShapeType="1"/>
            <a:stCxn id="29" idx="2"/>
            <a:endCxn id="14" idx="0"/>
          </p:cNvCxnSpPr>
          <p:nvPr/>
        </p:nvCxnSpPr>
        <p:spPr bwMode="auto">
          <a:xfrm rot="5400000">
            <a:off x="3835747" y="1641922"/>
            <a:ext cx="1001713" cy="1120775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164"/>
          <p:cNvCxnSpPr>
            <a:cxnSpLocks noChangeShapeType="1"/>
            <a:stCxn id="29" idx="2"/>
            <a:endCxn id="13" idx="0"/>
          </p:cNvCxnSpPr>
          <p:nvPr/>
        </p:nvCxnSpPr>
        <p:spPr bwMode="auto">
          <a:xfrm rot="5400000">
            <a:off x="3282504" y="1079153"/>
            <a:ext cx="992188" cy="2236787"/>
          </a:xfrm>
          <a:prstGeom prst="bentConnector3">
            <a:avLst>
              <a:gd name="adj1" fmla="val 5088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AutoShape 164"/>
          <p:cNvCxnSpPr>
            <a:cxnSpLocks noChangeShapeType="1"/>
            <a:stCxn id="29" idx="2"/>
            <a:endCxn id="12" idx="0"/>
          </p:cNvCxnSpPr>
          <p:nvPr/>
        </p:nvCxnSpPr>
        <p:spPr bwMode="auto">
          <a:xfrm rot="5400000">
            <a:off x="2719734" y="525910"/>
            <a:ext cx="1001713" cy="3352800"/>
          </a:xfrm>
          <a:prstGeom prst="bentConnector3">
            <a:avLst>
              <a:gd name="adj1" fmla="val 50398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164"/>
          <p:cNvCxnSpPr>
            <a:cxnSpLocks noChangeShapeType="1"/>
            <a:stCxn id="30" idx="2"/>
            <a:endCxn id="25" idx="0"/>
          </p:cNvCxnSpPr>
          <p:nvPr/>
        </p:nvCxnSpPr>
        <p:spPr bwMode="auto">
          <a:xfrm rot="16200000" flipH="1">
            <a:off x="4004023" y="2091184"/>
            <a:ext cx="1042988" cy="3711575"/>
          </a:xfrm>
          <a:prstGeom prst="bentConnector3">
            <a:avLst>
              <a:gd name="adj1" fmla="val 5038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AutoShape 164"/>
          <p:cNvCxnSpPr>
            <a:cxnSpLocks noChangeShapeType="1"/>
            <a:stCxn id="30" idx="2"/>
            <a:endCxn id="23" idx="0"/>
          </p:cNvCxnSpPr>
          <p:nvPr/>
        </p:nvCxnSpPr>
        <p:spPr bwMode="auto">
          <a:xfrm rot="16200000" flipH="1">
            <a:off x="3607941" y="2487266"/>
            <a:ext cx="1042988" cy="2919412"/>
          </a:xfrm>
          <a:prstGeom prst="bentConnector3">
            <a:avLst>
              <a:gd name="adj1" fmla="val 5038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AutoShape 164"/>
          <p:cNvCxnSpPr>
            <a:cxnSpLocks noChangeShapeType="1"/>
            <a:stCxn id="30" idx="2"/>
            <a:endCxn id="22" idx="0"/>
          </p:cNvCxnSpPr>
          <p:nvPr/>
        </p:nvCxnSpPr>
        <p:spPr bwMode="auto">
          <a:xfrm rot="16200000" flipH="1">
            <a:off x="2851498" y="3243709"/>
            <a:ext cx="1042988" cy="1406525"/>
          </a:xfrm>
          <a:prstGeom prst="bentConnector3">
            <a:avLst>
              <a:gd name="adj1" fmla="val 5038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64"/>
          <p:cNvCxnSpPr>
            <a:cxnSpLocks noChangeShapeType="1"/>
            <a:stCxn id="30" idx="2"/>
            <a:endCxn id="24" idx="0"/>
          </p:cNvCxnSpPr>
          <p:nvPr/>
        </p:nvCxnSpPr>
        <p:spPr bwMode="auto">
          <a:xfrm rot="16200000" flipH="1">
            <a:off x="3230116" y="2865091"/>
            <a:ext cx="1042988" cy="2163762"/>
          </a:xfrm>
          <a:prstGeom prst="bentConnector3">
            <a:avLst>
              <a:gd name="adj1" fmla="val 5038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64"/>
          <p:cNvCxnSpPr>
            <a:cxnSpLocks noChangeShapeType="1"/>
            <a:stCxn id="30" idx="2"/>
            <a:endCxn id="21" idx="0"/>
          </p:cNvCxnSpPr>
          <p:nvPr/>
        </p:nvCxnSpPr>
        <p:spPr bwMode="auto">
          <a:xfrm rot="16200000" flipH="1">
            <a:off x="2356197" y="3739010"/>
            <a:ext cx="1033463" cy="406400"/>
          </a:xfrm>
          <a:prstGeom prst="bentConnector3">
            <a:avLst>
              <a:gd name="adj1" fmla="val 50843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AutoShape 164"/>
          <p:cNvCxnSpPr>
            <a:cxnSpLocks noChangeShapeType="1"/>
            <a:stCxn id="30" idx="2"/>
            <a:endCxn id="20" idx="0"/>
          </p:cNvCxnSpPr>
          <p:nvPr/>
        </p:nvCxnSpPr>
        <p:spPr bwMode="auto">
          <a:xfrm rot="5400000">
            <a:off x="1861691" y="3660428"/>
            <a:ext cx="1042988" cy="573088"/>
          </a:xfrm>
          <a:prstGeom prst="bentConnector3">
            <a:avLst>
              <a:gd name="adj1" fmla="val 5038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164"/>
          <p:cNvCxnSpPr>
            <a:cxnSpLocks noChangeShapeType="1"/>
            <a:stCxn id="30" idx="2"/>
            <a:endCxn id="19" idx="0"/>
          </p:cNvCxnSpPr>
          <p:nvPr/>
        </p:nvCxnSpPr>
        <p:spPr bwMode="auto">
          <a:xfrm rot="5400000">
            <a:off x="1483866" y="3282603"/>
            <a:ext cx="1042988" cy="1328738"/>
          </a:xfrm>
          <a:prstGeom prst="bentConnector3">
            <a:avLst>
              <a:gd name="adj1" fmla="val 5038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164"/>
          <p:cNvCxnSpPr>
            <a:cxnSpLocks noChangeShapeType="1"/>
            <a:stCxn id="30" idx="2"/>
            <a:endCxn id="26" idx="0"/>
          </p:cNvCxnSpPr>
          <p:nvPr/>
        </p:nvCxnSpPr>
        <p:spPr bwMode="auto">
          <a:xfrm rot="16200000" flipH="1">
            <a:off x="4381848" y="1713359"/>
            <a:ext cx="1042988" cy="4467225"/>
          </a:xfrm>
          <a:prstGeom prst="bentConnector3">
            <a:avLst>
              <a:gd name="adj1" fmla="val 5038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164"/>
          <p:cNvCxnSpPr>
            <a:cxnSpLocks noChangeShapeType="1"/>
            <a:stCxn id="30" idx="2"/>
            <a:endCxn id="28" idx="0"/>
          </p:cNvCxnSpPr>
          <p:nvPr/>
        </p:nvCxnSpPr>
        <p:spPr bwMode="auto">
          <a:xfrm rot="16200000" flipH="1">
            <a:off x="4759673" y="1335534"/>
            <a:ext cx="1042988" cy="5222875"/>
          </a:xfrm>
          <a:prstGeom prst="bentConnector3">
            <a:avLst>
              <a:gd name="adj1" fmla="val 5038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64"/>
          <p:cNvCxnSpPr>
            <a:cxnSpLocks noChangeShapeType="1"/>
            <a:stCxn id="30" idx="2"/>
            <a:endCxn id="27" idx="0"/>
          </p:cNvCxnSpPr>
          <p:nvPr/>
        </p:nvCxnSpPr>
        <p:spPr bwMode="auto">
          <a:xfrm rot="16200000" flipH="1">
            <a:off x="5153372" y="941835"/>
            <a:ext cx="1052513" cy="60198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arrow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Line 112"/>
          <p:cNvSpPr>
            <a:spLocks noChangeShapeType="1"/>
          </p:cNvSpPr>
          <p:nvPr/>
        </p:nvSpPr>
        <p:spPr bwMode="auto">
          <a:xfrm>
            <a:off x="1031429" y="5292378"/>
            <a:ext cx="136842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2626866" y="4979641"/>
            <a:ext cx="923925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000" b="1">
                <a:solidFill>
                  <a:srgbClr val="000066"/>
                </a:solidFill>
              </a:rPr>
              <a:t>BBR Styregruppe</a:t>
            </a:r>
          </a:p>
        </p:txBody>
      </p:sp>
      <p:sp>
        <p:nvSpPr>
          <p:cNvPr id="49" name="Text Box 111"/>
          <p:cNvSpPr txBox="1">
            <a:spLocks noChangeArrowheads="1"/>
          </p:cNvSpPr>
          <p:nvPr/>
        </p:nvSpPr>
        <p:spPr bwMode="auto">
          <a:xfrm>
            <a:off x="1599754" y="5193953"/>
            <a:ext cx="231775" cy="19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800">
                <a:solidFill>
                  <a:srgbClr val="000066"/>
                </a:solidFill>
              </a:rPr>
              <a:t>GST</a:t>
            </a:r>
          </a:p>
        </p:txBody>
      </p:sp>
      <p:sp>
        <p:nvSpPr>
          <p:cNvPr id="50" name="Line 113"/>
          <p:cNvSpPr>
            <a:spLocks noChangeShapeType="1"/>
          </p:cNvSpPr>
          <p:nvPr/>
        </p:nvSpPr>
        <p:spPr bwMode="auto">
          <a:xfrm flipV="1">
            <a:off x="2628454" y="5295553"/>
            <a:ext cx="331152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4342954" y="5201891"/>
            <a:ext cx="276225" cy="19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18000" tIns="36000" rIns="18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800">
                <a:solidFill>
                  <a:srgbClr val="000066"/>
                </a:solidFill>
              </a:rPr>
              <a:t>MBBL</a:t>
            </a:r>
          </a:p>
        </p:txBody>
      </p:sp>
      <p:sp>
        <p:nvSpPr>
          <p:cNvPr id="52" name="Line 114"/>
          <p:cNvSpPr>
            <a:spLocks noChangeShapeType="1"/>
          </p:cNvSpPr>
          <p:nvPr/>
        </p:nvSpPr>
        <p:spPr bwMode="auto">
          <a:xfrm>
            <a:off x="6071741" y="5293966"/>
            <a:ext cx="212248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53" name="Text Box 92"/>
          <p:cNvSpPr txBox="1">
            <a:spLocks noChangeArrowheads="1"/>
          </p:cNvSpPr>
          <p:nvPr/>
        </p:nvSpPr>
        <p:spPr bwMode="auto">
          <a:xfrm>
            <a:off x="6719441" y="5195541"/>
            <a:ext cx="736600" cy="195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800">
                <a:solidFill>
                  <a:srgbClr val="000066"/>
                </a:solidFill>
              </a:rPr>
              <a:t>CPR, ERST, SKAT</a:t>
            </a:r>
          </a:p>
        </p:txBody>
      </p:sp>
      <p:sp>
        <p:nvSpPr>
          <p:cNvPr id="54" name="Text Box 115"/>
          <p:cNvSpPr txBox="1">
            <a:spLocks noChangeArrowheads="1"/>
          </p:cNvSpPr>
          <p:nvPr/>
        </p:nvSpPr>
        <p:spPr bwMode="auto">
          <a:xfrm>
            <a:off x="8375204" y="5184428"/>
            <a:ext cx="481012" cy="195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800">
                <a:solidFill>
                  <a:srgbClr val="000066"/>
                </a:solidFill>
              </a:rPr>
              <a:t>GD2-sekr.</a:t>
            </a:r>
          </a:p>
        </p:txBody>
      </p:sp>
      <p:sp>
        <p:nvSpPr>
          <p:cNvPr id="55" name="Text Box 116"/>
          <p:cNvSpPr txBox="1">
            <a:spLocks noChangeArrowheads="1"/>
          </p:cNvSpPr>
          <p:nvPr/>
        </p:nvSpPr>
        <p:spPr bwMode="auto">
          <a:xfrm>
            <a:off x="107504" y="3717578"/>
            <a:ext cx="1001712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54000" tIns="36000" rIns="54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GD2, Adresse-</a:t>
            </a:r>
            <a:br>
              <a:rPr lang="da-DK" altLang="da-DK" sz="1200" b="1">
                <a:solidFill>
                  <a:srgbClr val="000066"/>
                </a:solidFill>
              </a:rPr>
            </a:br>
            <a:r>
              <a:rPr lang="da-DK" altLang="da-DK" sz="1200" b="1">
                <a:solidFill>
                  <a:srgbClr val="000066"/>
                </a:solidFill>
              </a:rPr>
              <a:t>programmet,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projekter</a:t>
            </a:r>
          </a:p>
        </p:txBody>
      </p:sp>
      <p:sp>
        <p:nvSpPr>
          <p:cNvPr id="56" name="Text Box 117"/>
          <p:cNvSpPr txBox="1">
            <a:spLocks noChangeArrowheads="1"/>
          </p:cNvSpPr>
          <p:nvPr/>
        </p:nvSpPr>
        <p:spPr bwMode="auto">
          <a:xfrm>
            <a:off x="107504" y="2025303"/>
            <a:ext cx="1103312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54000" tIns="36000" rIns="54000" bIns="36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200" b="1">
                <a:solidFill>
                  <a:srgbClr val="000066"/>
                </a:solidFill>
              </a:rPr>
              <a:t>Grunddata</a:t>
            </a:r>
            <a:br>
              <a:rPr lang="da-DK" altLang="da-DK" sz="1200" b="1">
                <a:solidFill>
                  <a:srgbClr val="000066"/>
                </a:solidFill>
              </a:rPr>
            </a:br>
            <a:r>
              <a:rPr lang="da-DK" altLang="da-DK" sz="1200" b="1">
                <a:solidFill>
                  <a:srgbClr val="000066"/>
                </a:solidFill>
              </a:rPr>
              <a:t>delprogrammer</a:t>
            </a:r>
          </a:p>
        </p:txBody>
      </p:sp>
      <p:grpSp>
        <p:nvGrpSpPr>
          <p:cNvPr id="57" name="Group 132"/>
          <p:cNvGrpSpPr>
            <a:grpSpLocks/>
          </p:cNvGrpSpPr>
          <p:nvPr/>
        </p:nvGrpSpPr>
        <p:grpSpPr bwMode="auto">
          <a:xfrm>
            <a:off x="2268091" y="5661248"/>
            <a:ext cx="1763713" cy="874713"/>
            <a:chOff x="1474" y="3438"/>
            <a:chExt cx="1111" cy="551"/>
          </a:xfrm>
        </p:grpSpPr>
        <p:sp>
          <p:nvSpPr>
            <p:cNvPr id="58" name="Rectangle 122"/>
            <p:cNvSpPr>
              <a:spLocks noChangeArrowheads="1"/>
            </p:cNvSpPr>
            <p:nvPr/>
          </p:nvSpPr>
          <p:spPr bwMode="auto">
            <a:xfrm>
              <a:off x="1474" y="3611"/>
              <a:ext cx="1111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54000" tIns="72000" rIns="54000" bIns="720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6600"/>
                </a:buClr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600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33"/>
                </a:buClr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33"/>
                </a:buClr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a-DK" altLang="da-DK" sz="1000">
                  <a:solidFill>
                    <a:srgbClr val="000000"/>
                  </a:solidFill>
                </a:rPr>
                <a:t>Projekt GD2.c Adresseregister, der skal risikovurderes </a:t>
              </a:r>
              <a:br>
                <a:rPr lang="da-DK" altLang="da-DK" sz="1000">
                  <a:solidFill>
                    <a:srgbClr val="000000"/>
                  </a:solidFill>
                </a:rPr>
              </a:br>
              <a:r>
                <a:rPr lang="da-DK" altLang="da-DK" sz="1000">
                  <a:solidFill>
                    <a:srgbClr val="000000"/>
                  </a:solidFill>
                </a:rPr>
                <a:t>i It-projektrådet</a:t>
              </a:r>
            </a:p>
          </p:txBody>
        </p:sp>
        <p:sp>
          <p:nvSpPr>
            <p:cNvPr id="59" name="AutoShape 124"/>
            <p:cNvSpPr>
              <a:spLocks/>
            </p:cNvSpPr>
            <p:nvPr/>
          </p:nvSpPr>
          <p:spPr bwMode="auto">
            <a:xfrm rot="5400000">
              <a:off x="1894" y="3222"/>
              <a:ext cx="204" cy="635"/>
            </a:xfrm>
            <a:prstGeom prst="rightBrace">
              <a:avLst>
                <a:gd name="adj1" fmla="val 33332"/>
                <a:gd name="adj2" fmla="val 50000"/>
              </a:avLst>
            </a:prstGeom>
            <a:noFill/>
            <a:ln w="1270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54000" tIns="72000" rIns="54000" bIns="72000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6600"/>
                </a:buClr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600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33"/>
                </a:buClr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33"/>
                </a:buClr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a-DK" altLang="da-DK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Group 130"/>
          <p:cNvGrpSpPr>
            <a:grpSpLocks/>
          </p:cNvGrpSpPr>
          <p:nvPr/>
        </p:nvGrpSpPr>
        <p:grpSpPr bwMode="auto">
          <a:xfrm>
            <a:off x="5112891" y="5661248"/>
            <a:ext cx="1763713" cy="852488"/>
            <a:chOff x="3152" y="3543"/>
            <a:chExt cx="1111" cy="537"/>
          </a:xfrm>
        </p:grpSpPr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152" y="3702"/>
              <a:ext cx="1111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54000" tIns="72000" rIns="54000" bIns="720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06600"/>
                </a:buClr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06600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339933"/>
                </a:buClr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339933"/>
                </a:buClr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9933"/>
                </a:buClr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a-DK" altLang="da-DK" sz="1000">
                  <a:solidFill>
                    <a:srgbClr val="000000"/>
                  </a:solidFill>
                </a:rPr>
                <a:t>Øvrige projekter </a:t>
              </a:r>
              <a:br>
                <a:rPr lang="da-DK" altLang="da-DK" sz="1000">
                  <a:solidFill>
                    <a:srgbClr val="000000"/>
                  </a:solidFill>
                </a:rPr>
              </a:br>
              <a:r>
                <a:rPr lang="da-DK" altLang="da-DK" sz="1000">
                  <a:solidFill>
                    <a:srgbClr val="000000"/>
                  </a:solidFill>
                </a:rPr>
                <a:t>vedr. elementer i BC’en ”Genbrug af adressedata”</a:t>
              </a:r>
            </a:p>
          </p:txBody>
        </p:sp>
        <p:sp>
          <p:nvSpPr>
            <p:cNvPr id="62" name="Line 127"/>
            <p:cNvSpPr>
              <a:spLocks noChangeShapeType="1"/>
            </p:cNvSpPr>
            <p:nvPr/>
          </p:nvSpPr>
          <p:spPr bwMode="auto">
            <a:xfrm flipV="1">
              <a:off x="3923" y="3566"/>
              <a:ext cx="114" cy="159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54000" tIns="72000" rIns="54000" bIns="72000">
              <a:spAutoFit/>
            </a:bodyPr>
            <a:lstStyle/>
            <a:p>
              <a:endParaRPr lang="da-DK"/>
            </a:p>
          </p:txBody>
        </p:sp>
        <p:sp>
          <p:nvSpPr>
            <p:cNvPr id="63" name="Line 128"/>
            <p:cNvSpPr>
              <a:spLocks noChangeShapeType="1"/>
            </p:cNvSpPr>
            <p:nvPr/>
          </p:nvSpPr>
          <p:spPr bwMode="auto">
            <a:xfrm flipV="1">
              <a:off x="3718" y="3543"/>
              <a:ext cx="1" cy="181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54000" tIns="72000" rIns="54000" bIns="72000">
              <a:spAutoFit/>
            </a:bodyPr>
            <a:lstStyle/>
            <a:p>
              <a:endParaRPr lang="da-DK"/>
            </a:p>
          </p:txBody>
        </p:sp>
        <p:sp>
          <p:nvSpPr>
            <p:cNvPr id="64" name="Line 129"/>
            <p:cNvSpPr>
              <a:spLocks noChangeShapeType="1"/>
            </p:cNvSpPr>
            <p:nvPr/>
          </p:nvSpPr>
          <p:spPr bwMode="auto">
            <a:xfrm flipH="1" flipV="1">
              <a:off x="3379" y="3589"/>
              <a:ext cx="136" cy="135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lIns="54000" tIns="72000" rIns="54000" bIns="72000">
              <a:spAutoFit/>
            </a:bodyPr>
            <a:lstStyle/>
            <a:p>
              <a:endParaRPr lang="da-DK"/>
            </a:p>
          </p:txBody>
        </p:sp>
      </p:grpSp>
      <p:sp>
        <p:nvSpPr>
          <p:cNvPr id="65" name="Line 134"/>
          <p:cNvSpPr>
            <a:spLocks noChangeShapeType="1"/>
          </p:cNvSpPr>
          <p:nvPr/>
        </p:nvSpPr>
        <p:spPr bwMode="auto">
          <a:xfrm>
            <a:off x="2555429" y="5509866"/>
            <a:ext cx="5689600" cy="7937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66" name="Text Box 133"/>
          <p:cNvSpPr txBox="1">
            <a:spLocks noChangeArrowheads="1"/>
          </p:cNvSpPr>
          <p:nvPr/>
        </p:nvSpPr>
        <p:spPr bwMode="auto">
          <a:xfrm>
            <a:off x="4141341" y="5436841"/>
            <a:ext cx="2379663" cy="153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lIns="54000" tIns="0" rIns="54000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a-DK" altLang="da-DK" sz="1000">
                <a:solidFill>
                  <a:srgbClr val="333399"/>
                </a:solidFill>
              </a:rPr>
              <a:t>Business case for ”Genbrug af adressedata”</a:t>
            </a:r>
          </a:p>
        </p:txBody>
      </p:sp>
      <p:sp>
        <p:nvSpPr>
          <p:cNvPr id="67" name="Line 135"/>
          <p:cNvSpPr>
            <a:spLocks noChangeShapeType="1"/>
          </p:cNvSpPr>
          <p:nvPr/>
        </p:nvSpPr>
        <p:spPr bwMode="auto">
          <a:xfrm>
            <a:off x="2520504" y="5122516"/>
            <a:ext cx="0" cy="431800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  <p:sp>
        <p:nvSpPr>
          <p:cNvPr id="68" name="Line 136"/>
          <p:cNvSpPr>
            <a:spLocks noChangeShapeType="1"/>
          </p:cNvSpPr>
          <p:nvPr/>
        </p:nvSpPr>
        <p:spPr bwMode="auto">
          <a:xfrm>
            <a:off x="8279954" y="5122516"/>
            <a:ext cx="0" cy="431800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02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Replanlægning</a:t>
            </a:r>
            <a:br>
              <a:rPr lang="da-DK" dirty="0" smtClean="0"/>
            </a:br>
            <a:r>
              <a:rPr lang="da-DK" sz="2000" dirty="0" smtClean="0"/>
              <a:t>Tværgående arbejdspakker</a:t>
            </a:r>
            <a:endParaRPr lang="da-DK" sz="2000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13</a:t>
            </a:fld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sp>
        <p:nvSpPr>
          <p:cNvPr id="9" name="Afrundet rektangel 5"/>
          <p:cNvSpPr>
            <a:spLocks noChangeArrowheads="1"/>
          </p:cNvSpPr>
          <p:nvPr/>
        </p:nvSpPr>
        <p:spPr bwMode="auto">
          <a:xfrm>
            <a:off x="298450" y="1484784"/>
            <a:ext cx="8126413" cy="4103687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a-DK" altLang="da-DK" sz="2400"/>
          </a:p>
        </p:txBody>
      </p:sp>
      <p:sp>
        <p:nvSpPr>
          <p:cNvPr id="12" name="Pladsholder til indhold 4"/>
          <p:cNvSpPr>
            <a:spLocks noGrp="1"/>
          </p:cNvSpPr>
          <p:nvPr>
            <p:ph idx="1"/>
          </p:nvPr>
        </p:nvSpPr>
        <p:spPr>
          <a:xfrm>
            <a:off x="457200" y="1736725"/>
            <a:ext cx="8229600" cy="4645025"/>
          </a:xfrm>
        </p:spPr>
        <p:txBody>
          <a:bodyPr/>
          <a:lstStyle/>
          <a:p>
            <a:r>
              <a:rPr lang="en-GB" altLang="da-DK" dirty="0" err="1" smtClean="0"/>
              <a:t>Programledelse</a:t>
            </a:r>
            <a:r>
              <a:rPr lang="en-GB" altLang="da-DK" dirty="0" smtClean="0"/>
              <a:t>/-</a:t>
            </a:r>
            <a:r>
              <a:rPr lang="en-GB" altLang="da-DK" dirty="0" err="1" smtClean="0"/>
              <a:t>styring</a:t>
            </a:r>
            <a:r>
              <a:rPr lang="en-GB" altLang="da-DK" dirty="0" smtClean="0"/>
              <a:t> for GD1 </a:t>
            </a:r>
            <a:r>
              <a:rPr lang="en-GB" altLang="da-DK" dirty="0" err="1" smtClean="0"/>
              <a:t>hhv</a:t>
            </a:r>
            <a:r>
              <a:rPr lang="en-GB" altLang="da-DK" dirty="0" smtClean="0"/>
              <a:t>. GD2</a:t>
            </a:r>
          </a:p>
          <a:p>
            <a:r>
              <a:rPr lang="en-GB" altLang="da-DK" dirty="0" err="1" smtClean="0"/>
              <a:t>Kommunikation</a:t>
            </a:r>
            <a:endParaRPr lang="en-GB" altLang="da-DK" dirty="0" smtClean="0"/>
          </a:p>
          <a:p>
            <a:r>
              <a:rPr lang="en-GB" altLang="da-DK" dirty="0" err="1" smtClean="0"/>
              <a:t>Gevinstrealisering</a:t>
            </a:r>
            <a:endParaRPr lang="en-GB" altLang="da-DK" dirty="0" smtClean="0"/>
          </a:p>
          <a:p>
            <a:r>
              <a:rPr lang="en-GB" altLang="da-DK" dirty="0" err="1" smtClean="0"/>
              <a:t>Lovgivning</a:t>
            </a:r>
            <a:endParaRPr lang="en-GB" altLang="da-DK" dirty="0" smtClean="0"/>
          </a:p>
          <a:p>
            <a:r>
              <a:rPr lang="en-GB" altLang="da-DK" dirty="0" smtClean="0"/>
              <a:t>Fælles GD1/GD2/GD7 </a:t>
            </a:r>
            <a:r>
              <a:rPr lang="en-GB" altLang="da-DK" dirty="0" err="1" smtClean="0"/>
              <a:t>arkitekturrammer</a:t>
            </a:r>
            <a:endParaRPr lang="en-GB" altLang="da-DK" dirty="0" smtClean="0"/>
          </a:p>
          <a:p>
            <a:r>
              <a:rPr lang="en-GB" altLang="da-DK" dirty="0" smtClean="0"/>
              <a:t>Test </a:t>
            </a:r>
            <a:r>
              <a:rPr lang="en-GB" altLang="da-DK" dirty="0" err="1" smtClean="0"/>
              <a:t>og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kvalitetssikring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af</a:t>
            </a:r>
            <a:r>
              <a:rPr lang="en-GB" altLang="da-DK" dirty="0" smtClean="0"/>
              <a:t> GD1 </a:t>
            </a:r>
            <a:r>
              <a:rPr lang="en-GB" altLang="da-DK" dirty="0" err="1" smtClean="0"/>
              <a:t>hhv</a:t>
            </a:r>
            <a:r>
              <a:rPr lang="en-GB" altLang="da-DK" dirty="0" smtClean="0"/>
              <a:t>. GD2</a:t>
            </a:r>
          </a:p>
          <a:p>
            <a:r>
              <a:rPr lang="en-GB" altLang="da-DK" dirty="0" err="1" smtClean="0"/>
              <a:t>Specifikation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af</a:t>
            </a:r>
            <a:r>
              <a:rPr lang="en-GB" altLang="da-DK" dirty="0" smtClean="0"/>
              <a:t> </a:t>
            </a:r>
            <a:r>
              <a:rPr lang="en-GB" altLang="da-DK" dirty="0" err="1" smtClean="0"/>
              <a:t>sammenstillede</a:t>
            </a:r>
            <a:r>
              <a:rPr lang="en-GB" altLang="da-DK" dirty="0" smtClean="0"/>
              <a:t> service GD1/GD2</a:t>
            </a:r>
          </a:p>
        </p:txBody>
      </p:sp>
    </p:spTree>
    <p:extLst>
      <p:ext uri="{BB962C8B-B14F-4D97-AF65-F5344CB8AC3E}">
        <p14:creationId xmlns:p14="http://schemas.microsoft.com/office/powerpoint/2010/main" val="13402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Replanlægning</a:t>
            </a:r>
            <a:br>
              <a:rPr lang="da-DK" dirty="0" smtClean="0"/>
            </a:br>
            <a:r>
              <a:rPr lang="da-DK" sz="2000" dirty="0" smtClean="0"/>
              <a:t>Fælles GD1/GD2/GD7 arkitekturrammer</a:t>
            </a:r>
            <a:endParaRPr lang="da-DK" sz="2000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14</a:t>
            </a:fld>
            <a:endParaRPr lang="da-DK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579438" y="1665288"/>
            <a:ext cx="8313737" cy="40322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GB" dirty="0" err="1" smtClean="0"/>
              <a:t>Beskrivelse</a:t>
            </a:r>
            <a:r>
              <a:rPr lang="en-GB" dirty="0" smtClean="0"/>
              <a:t> </a:t>
            </a:r>
            <a:r>
              <a:rPr lang="en-GB" dirty="0" err="1" smtClean="0"/>
              <a:t>af</a:t>
            </a:r>
            <a:r>
              <a:rPr lang="en-GB" dirty="0" smtClean="0"/>
              <a:t> GD1/GD2’s </a:t>
            </a:r>
            <a:r>
              <a:rPr lang="en-GB" dirty="0" err="1" smtClean="0"/>
              <a:t>idriftsættelsesmønstre</a:t>
            </a:r>
            <a:endParaRPr lang="en-GB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err="1" smtClean="0"/>
              <a:t>Sikkerhedsmodel</a:t>
            </a:r>
            <a:endParaRPr lang="en-GB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err="1" smtClean="0"/>
              <a:t>Sikkerhedsroller</a:t>
            </a:r>
            <a:r>
              <a:rPr lang="en-GB" dirty="0" smtClean="0"/>
              <a:t> </a:t>
            </a:r>
            <a:r>
              <a:rPr lang="en-GB" dirty="0" err="1" smtClean="0"/>
              <a:t>ift</a:t>
            </a:r>
            <a:r>
              <a:rPr lang="en-GB" dirty="0" smtClean="0"/>
              <a:t>. at </a:t>
            </a:r>
            <a:r>
              <a:rPr lang="en-GB" dirty="0" err="1" smtClean="0"/>
              <a:t>tilgå</a:t>
            </a:r>
            <a:r>
              <a:rPr lang="en-GB" dirty="0" smtClean="0"/>
              <a:t> </a:t>
            </a:r>
            <a:r>
              <a:rPr lang="en-GB" dirty="0" err="1" smtClean="0"/>
              <a:t>registrene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DF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err="1" smtClean="0"/>
              <a:t>Testmiljøer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DF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err="1" smtClean="0"/>
              <a:t>Hændelseshåndtering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DF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dirty="0" smtClean="0"/>
              <a:t>Data </a:t>
            </a:r>
            <a:r>
              <a:rPr lang="en-GB" dirty="0" err="1" smtClean="0"/>
              <a:t>på</a:t>
            </a:r>
            <a:r>
              <a:rPr lang="en-GB" dirty="0" smtClean="0"/>
              <a:t> DF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a-DK" dirty="0" smtClean="0"/>
              <a:t>Fælles </a:t>
            </a:r>
            <a:r>
              <a:rPr lang="da-DK" dirty="0"/>
              <a:t>model og principper for </a:t>
            </a:r>
            <a:r>
              <a:rPr lang="da-DK" dirty="0" smtClean="0"/>
              <a:t>ændringsstyring</a:t>
            </a:r>
            <a:r>
              <a:rPr lang="da-DK" sz="1500" dirty="0"/>
              <a:t>	</a:t>
            </a:r>
          </a:p>
          <a:p>
            <a:pPr marL="457200" lvl="1" indent="0">
              <a:buFont typeface="Arial" charset="0"/>
              <a:buNone/>
              <a:defRPr/>
            </a:pPr>
            <a:endParaRPr lang="en-GB" sz="1500" dirty="0" smtClean="0"/>
          </a:p>
          <a:p>
            <a:pPr marL="0" indent="0">
              <a:buFontTx/>
              <a:buNone/>
              <a:defRPr/>
            </a:pPr>
            <a:endParaRPr lang="en-GB" sz="1500" dirty="0" smtClean="0"/>
          </a:p>
          <a:p>
            <a:pPr marL="800100" lvl="1" indent="-342900">
              <a:buFont typeface="+mj-lt"/>
              <a:buAutoNum type="arabicPeriod"/>
              <a:defRPr/>
            </a:pPr>
            <a:endParaRPr lang="en-GB" sz="1500" dirty="0"/>
          </a:p>
        </p:txBody>
      </p:sp>
      <p:sp>
        <p:nvSpPr>
          <p:cNvPr id="9" name="Afrundet rektangel 5"/>
          <p:cNvSpPr>
            <a:spLocks noChangeArrowheads="1"/>
          </p:cNvSpPr>
          <p:nvPr/>
        </p:nvSpPr>
        <p:spPr bwMode="auto">
          <a:xfrm>
            <a:off x="298450" y="1412776"/>
            <a:ext cx="8126413" cy="4105275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54000" tIns="72000" rIns="54000" bIns="72000">
            <a:spAutoFit/>
          </a:bodyPr>
          <a:lstStyle>
            <a:lvl1pPr eaLnBrk="0" hangingPunct="0">
              <a:spcBef>
                <a:spcPct val="20000"/>
              </a:spcBef>
              <a:buClr>
                <a:srgbClr val="006600"/>
              </a:buClr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9933"/>
              </a:buClr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339933"/>
              </a:buClr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a-DK" altLang="da-DK" sz="2400"/>
          </a:p>
        </p:txBody>
      </p:sp>
    </p:spTree>
    <p:extLst>
      <p:ext uri="{BB962C8B-B14F-4D97-AF65-F5344CB8AC3E}">
        <p14:creationId xmlns:p14="http://schemas.microsoft.com/office/powerpoint/2010/main" val="13402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/>
              <a:t>GD1-GD2 Replanlægning</a:t>
            </a:r>
            <a:br>
              <a:rPr lang="da-DK" dirty="0"/>
            </a:br>
            <a:r>
              <a:rPr lang="da-DK" dirty="0"/>
              <a:t>Agenda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15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82" y="2447646"/>
            <a:ext cx="1606990" cy="206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251520" y="1163226"/>
            <a:ext cx="8928992" cy="5362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Introduktion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Roller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og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ansvar </a:t>
            </a:r>
          </a:p>
          <a:p>
            <a:pPr>
              <a:lnSpc>
                <a:spcPct val="150000"/>
              </a:lnSpc>
            </a:pPr>
            <a:r>
              <a:rPr lang="da-DK" b="1" dirty="0" smtClean="0"/>
              <a:t>Status og proces </a:t>
            </a:r>
            <a:r>
              <a:rPr lang="da-DK" b="1" dirty="0"/>
              <a:t>for </a:t>
            </a:r>
            <a:r>
              <a:rPr lang="da-DK" b="1" dirty="0" err="1" smtClean="0"/>
              <a:t>replanlægning</a:t>
            </a:r>
            <a:r>
              <a:rPr lang="da-DK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GD 1 og GD2 – afhængigheder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1. udkast til fælles plan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Test og kvalitetssikring  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Opsamling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og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konklusion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Replanlægning</a:t>
            </a:r>
            <a:br>
              <a:rPr lang="da-DK" dirty="0" smtClean="0"/>
            </a:br>
            <a:r>
              <a:rPr lang="da-DK" sz="2000" dirty="0" smtClean="0"/>
              <a:t>Historik – Vi kigger fremad!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16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llipse 14"/>
          <p:cNvSpPr/>
          <p:nvPr/>
        </p:nvSpPr>
        <p:spPr bwMode="auto">
          <a:xfrm>
            <a:off x="3132040" y="2204864"/>
            <a:ext cx="1800000" cy="900000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Tilbage-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konverteringer</a:t>
            </a:r>
          </a:p>
        </p:txBody>
      </p:sp>
      <p:sp>
        <p:nvSpPr>
          <p:cNvPr id="46" name="Ellipse 45"/>
          <p:cNvSpPr/>
          <p:nvPr/>
        </p:nvSpPr>
        <p:spPr bwMode="auto">
          <a:xfrm>
            <a:off x="4580440" y="1412776"/>
            <a:ext cx="1728000" cy="864000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Hændelser</a:t>
            </a:r>
          </a:p>
        </p:txBody>
      </p:sp>
      <p:sp>
        <p:nvSpPr>
          <p:cNvPr id="47" name="Ellipse 46"/>
          <p:cNvSpPr/>
          <p:nvPr/>
        </p:nvSpPr>
        <p:spPr bwMode="auto">
          <a:xfrm>
            <a:off x="827584" y="2564904"/>
            <a:ext cx="1152000" cy="576000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Metadata</a:t>
            </a:r>
          </a:p>
        </p:txBody>
      </p:sp>
      <p:sp>
        <p:nvSpPr>
          <p:cNvPr id="48" name="Ellipse 47"/>
          <p:cNvSpPr/>
          <p:nvPr/>
        </p:nvSpPr>
        <p:spPr bwMode="auto">
          <a:xfrm>
            <a:off x="1794978" y="1709825"/>
            <a:ext cx="1440000" cy="720000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 smtClean="0"/>
              <a:t>Ændret</a:t>
            </a: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da-DK" sz="1800" dirty="0" smtClean="0"/>
              <a:t>scope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6372376" y="1988840"/>
            <a:ext cx="1584000" cy="792000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 smtClean="0"/>
              <a:t>Ændrede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 smtClean="0"/>
              <a:t>tidsplaner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3492056" y="3501008"/>
            <a:ext cx="1584000" cy="792000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 smtClean="0"/>
              <a:t>Kvalitetssikring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1043608" y="3645120"/>
            <a:ext cx="1728000" cy="864000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 smtClean="0"/>
              <a:t>Ændret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udbudsstrategi</a:t>
            </a:r>
          </a:p>
        </p:txBody>
      </p:sp>
      <p:sp>
        <p:nvSpPr>
          <p:cNvPr id="53" name="Ellipse 52"/>
          <p:cNvSpPr/>
          <p:nvPr/>
        </p:nvSpPr>
        <p:spPr bwMode="auto">
          <a:xfrm>
            <a:off x="2051720" y="2961016"/>
            <a:ext cx="1224000" cy="612000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 smtClean="0"/>
              <a:t>Sikkerhed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5004048" y="2852936"/>
            <a:ext cx="1584000" cy="792000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 smtClean="0"/>
              <a:t>Misforståelser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6012336" y="3717032"/>
            <a:ext cx="1584000" cy="792000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800" dirty="0" smtClean="0"/>
              <a:t>Roller &amp; Ansvar</a:t>
            </a:r>
            <a:endParaRPr kumimoji="0" lang="da-DK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" name="Rektangel 22"/>
          <p:cNvSpPr/>
          <p:nvPr/>
        </p:nvSpPr>
        <p:spPr bwMode="auto">
          <a:xfrm>
            <a:off x="1691680" y="5013176"/>
            <a:ext cx="5801358" cy="936104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 replanlægningen kigger vi fremad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med udgangspunkt i nuværende status.</a:t>
            </a:r>
          </a:p>
        </p:txBody>
      </p:sp>
      <p:sp>
        <p:nvSpPr>
          <p:cNvPr id="1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451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ktangel 44"/>
          <p:cNvSpPr/>
          <p:nvPr/>
        </p:nvSpPr>
        <p:spPr bwMode="auto">
          <a:xfrm>
            <a:off x="385952" y="1556791"/>
            <a:ext cx="4032448" cy="17280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  <a:prstDash val="dash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Fase 1 – GD projekter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Replanlægning</a:t>
            </a:r>
            <a:br>
              <a:rPr lang="da-DK" dirty="0" smtClean="0"/>
            </a:br>
            <a:r>
              <a:rPr lang="da-DK" sz="2000" dirty="0" smtClean="0"/>
              <a:t>Processen i hovedtræk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17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Afrundet rektangel 18"/>
          <p:cNvSpPr/>
          <p:nvPr/>
        </p:nvSpPr>
        <p:spPr bwMode="auto">
          <a:xfrm>
            <a:off x="1898120" y="2420968"/>
            <a:ext cx="972000" cy="720000"/>
          </a:xfrm>
          <a:prstGeom prst="round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Afstemning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a</a:t>
            </a:r>
            <a:r>
              <a:rPr lang="da-DK" sz="1200" dirty="0" smtClean="0"/>
              <a:t>f m</a:t>
            </a: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ilepæle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GD-registre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Udfyldt blanket 19"/>
          <p:cNvSpPr/>
          <p:nvPr/>
        </p:nvSpPr>
        <p:spPr bwMode="auto">
          <a:xfrm>
            <a:off x="3302376" y="2420968"/>
            <a:ext cx="972000" cy="720000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 smtClean="0"/>
              <a:t>Planudkast 2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Afstemt ift.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GD registre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1" name="Lige pilforbindelse 20"/>
          <p:cNvCxnSpPr>
            <a:stCxn id="19" idx="3"/>
            <a:endCxn id="20" idx="1"/>
          </p:cNvCxnSpPr>
          <p:nvPr/>
        </p:nvCxnSpPr>
        <p:spPr bwMode="auto">
          <a:xfrm>
            <a:off x="2870120" y="2780968"/>
            <a:ext cx="432256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Udfyldt blanket 28"/>
          <p:cNvSpPr/>
          <p:nvPr/>
        </p:nvSpPr>
        <p:spPr bwMode="auto">
          <a:xfrm>
            <a:off x="529968" y="2420968"/>
            <a:ext cx="972000" cy="720000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b="1" dirty="0" smtClean="0"/>
              <a:t>Planudkast 1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Individuelle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planer</a:t>
            </a:r>
          </a:p>
        </p:txBody>
      </p:sp>
      <p:cxnSp>
        <p:nvCxnSpPr>
          <p:cNvPr id="32" name="Lige pilforbindelse 31"/>
          <p:cNvCxnSpPr>
            <a:stCxn id="29" idx="3"/>
            <a:endCxn id="19" idx="1"/>
          </p:cNvCxnSpPr>
          <p:nvPr/>
        </p:nvCxnSpPr>
        <p:spPr bwMode="auto">
          <a:xfrm>
            <a:off x="1501968" y="2780968"/>
            <a:ext cx="396152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7" name="Gruppe 6"/>
          <p:cNvGrpSpPr/>
          <p:nvPr/>
        </p:nvGrpSpPr>
        <p:grpSpPr>
          <a:xfrm>
            <a:off x="4274376" y="1556791"/>
            <a:ext cx="2961616" cy="1728000"/>
            <a:chOff x="4274376" y="1556791"/>
            <a:chExt cx="2961616" cy="1728000"/>
          </a:xfrm>
        </p:grpSpPr>
        <p:sp>
          <p:nvSpPr>
            <p:cNvPr id="44" name="Rektangel 43"/>
            <p:cNvSpPr/>
            <p:nvPr/>
          </p:nvSpPr>
          <p:spPr bwMode="auto">
            <a:xfrm>
              <a:off x="4499992" y="1556791"/>
              <a:ext cx="2736000" cy="17280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  <a:prstDash val="dash"/>
            </a:ln>
            <a:effectLst/>
            <a:extLst/>
          </p:spPr>
          <p:txBody>
            <a:bodyPr vert="horz" wrap="square" lIns="0" tIns="72000" rIns="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Fase 2 – Anvendere m.fl.</a:t>
              </a:r>
            </a:p>
          </p:txBody>
        </p:sp>
        <p:sp>
          <p:nvSpPr>
            <p:cNvPr id="5" name="Afrundet rektangel 4"/>
            <p:cNvSpPr/>
            <p:nvPr/>
          </p:nvSpPr>
          <p:spPr bwMode="auto">
            <a:xfrm>
              <a:off x="4706432" y="2420968"/>
              <a:ext cx="972000" cy="720000"/>
            </a:xfrm>
            <a:prstGeom prst="round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Afstemning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dirty="0"/>
                <a:t>a</a:t>
              </a:r>
              <a:r>
                <a:rPr lang="da-DK" sz="1200" dirty="0" smtClean="0"/>
                <a:t>f m</a:t>
              </a: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ilepæle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dirty="0" smtClean="0"/>
                <a:t>Anvendere mv.</a:t>
              </a:r>
              <a:endPara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6" name="Udfyldt blanket 5"/>
            <p:cNvSpPr/>
            <p:nvPr/>
          </p:nvSpPr>
          <p:spPr bwMode="auto">
            <a:xfrm>
              <a:off x="6110688" y="2420968"/>
              <a:ext cx="972000" cy="720000"/>
            </a:xfrm>
            <a:prstGeom prst="flowChartDocumen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Planudkast 3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dirty="0" smtClean="0"/>
                <a:t>Afstemt ift.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dirty="0" smtClean="0"/>
                <a:t>anvendere</a:t>
              </a:r>
              <a:endPara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3" name="Lige pilforbindelse 12"/>
            <p:cNvCxnSpPr>
              <a:stCxn id="5" idx="3"/>
              <a:endCxn id="6" idx="1"/>
            </p:cNvCxnSpPr>
            <p:nvPr/>
          </p:nvCxnSpPr>
          <p:spPr bwMode="auto">
            <a:xfrm>
              <a:off x="5678432" y="2780968"/>
              <a:ext cx="432256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Lige pilforbindelse 21"/>
            <p:cNvCxnSpPr>
              <a:stCxn id="20" idx="3"/>
              <a:endCxn id="5" idx="1"/>
            </p:cNvCxnSpPr>
            <p:nvPr/>
          </p:nvCxnSpPr>
          <p:spPr bwMode="auto">
            <a:xfrm>
              <a:off x="4274376" y="2780968"/>
              <a:ext cx="432056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Tekstboks 30"/>
            <p:cNvSpPr txBox="1"/>
            <p:nvPr/>
          </p:nvSpPr>
          <p:spPr>
            <a:xfrm>
              <a:off x="4579393" y="2051556"/>
              <a:ext cx="1193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800" b="1" dirty="0" smtClean="0"/>
                <a:t>Uge 35+36</a:t>
              </a:r>
              <a:endParaRPr lang="da-DK" sz="1800" b="1" dirty="0"/>
            </a:p>
          </p:txBody>
        </p:sp>
      </p:grpSp>
      <p:grpSp>
        <p:nvGrpSpPr>
          <p:cNvPr id="14" name="Gruppe 13"/>
          <p:cNvGrpSpPr/>
          <p:nvPr/>
        </p:nvGrpSpPr>
        <p:grpSpPr>
          <a:xfrm>
            <a:off x="7082688" y="1556790"/>
            <a:ext cx="1593920" cy="3744417"/>
            <a:chOff x="7082688" y="1556790"/>
            <a:chExt cx="1593920" cy="3744417"/>
          </a:xfrm>
        </p:grpSpPr>
        <p:sp>
          <p:nvSpPr>
            <p:cNvPr id="4" name="Rektangel 3"/>
            <p:cNvSpPr/>
            <p:nvPr/>
          </p:nvSpPr>
          <p:spPr bwMode="auto">
            <a:xfrm>
              <a:off x="7308608" y="1556790"/>
              <a:ext cx="1368000" cy="3744417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  <a:prstDash val="dash"/>
            </a:ln>
            <a:effectLst/>
            <a:extLst/>
          </p:spPr>
          <p:txBody>
            <a:bodyPr vert="horz" wrap="square" lIns="0" tIns="72000" rIns="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Fase 3 QA</a:t>
              </a:r>
            </a:p>
          </p:txBody>
        </p:sp>
        <p:sp>
          <p:nvSpPr>
            <p:cNvPr id="16" name="Afrundet rektangel 15"/>
            <p:cNvSpPr/>
            <p:nvPr/>
          </p:nvSpPr>
          <p:spPr bwMode="auto">
            <a:xfrm>
              <a:off x="7514744" y="2420968"/>
              <a:ext cx="972000" cy="720000"/>
            </a:xfrm>
            <a:prstGeom prst="round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Afstemning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dirty="0" smtClean="0"/>
                <a:t>Test, risici,</a:t>
              </a:r>
              <a:endParaRPr lang="da-DK" sz="1100" dirty="0" smtClean="0"/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100" dirty="0" smtClean="0"/>
                <a:t>Implementering</a:t>
              </a:r>
              <a:endParaRPr kumimoji="0" lang="da-DK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Udfyldt blanket 16"/>
            <p:cNvSpPr/>
            <p:nvPr/>
          </p:nvSpPr>
          <p:spPr bwMode="auto">
            <a:xfrm>
              <a:off x="7514744" y="4509312"/>
              <a:ext cx="972000" cy="720000"/>
            </a:xfrm>
            <a:prstGeom prst="flowChartDocumen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b="1" dirty="0" smtClean="0"/>
                <a:t>Planudkast 4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Klargjort til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dirty="0" smtClean="0"/>
                <a:t>Intern QA</a:t>
              </a:r>
              <a:endPara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8" name="Lige pilforbindelse 17"/>
            <p:cNvCxnSpPr>
              <a:stCxn id="16" idx="2"/>
              <a:endCxn id="17" idx="0"/>
            </p:cNvCxnSpPr>
            <p:nvPr/>
          </p:nvCxnSpPr>
          <p:spPr bwMode="auto">
            <a:xfrm>
              <a:off x="8000744" y="3140968"/>
              <a:ext cx="0" cy="1368344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" name="Tekstboks 2"/>
            <p:cNvSpPr txBox="1"/>
            <p:nvPr/>
          </p:nvSpPr>
          <p:spPr>
            <a:xfrm>
              <a:off x="7383664" y="2051556"/>
              <a:ext cx="1148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800" b="1" dirty="0" smtClean="0"/>
                <a:t>Uge 37-40</a:t>
              </a:r>
              <a:endParaRPr lang="da-DK" sz="1800" b="1" dirty="0"/>
            </a:p>
          </p:txBody>
        </p:sp>
        <p:cxnSp>
          <p:nvCxnSpPr>
            <p:cNvPr id="26" name="Lige pilforbindelse 25"/>
            <p:cNvCxnSpPr>
              <a:stCxn id="6" idx="3"/>
              <a:endCxn id="16" idx="1"/>
            </p:cNvCxnSpPr>
            <p:nvPr/>
          </p:nvCxnSpPr>
          <p:spPr bwMode="auto">
            <a:xfrm>
              <a:off x="7082688" y="2780968"/>
              <a:ext cx="432056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3" name="Tekstboks 32"/>
          <p:cNvSpPr txBox="1"/>
          <p:nvPr/>
        </p:nvSpPr>
        <p:spPr>
          <a:xfrm>
            <a:off x="1898120" y="2051556"/>
            <a:ext cx="84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1" dirty="0" smtClean="0"/>
              <a:t>Uge 34</a:t>
            </a:r>
            <a:endParaRPr lang="da-DK" sz="1800" b="1" dirty="0"/>
          </a:p>
        </p:txBody>
      </p:sp>
      <p:grpSp>
        <p:nvGrpSpPr>
          <p:cNvPr id="12" name="Gruppe 11"/>
          <p:cNvGrpSpPr/>
          <p:nvPr/>
        </p:nvGrpSpPr>
        <p:grpSpPr>
          <a:xfrm>
            <a:off x="1763688" y="3645216"/>
            <a:ext cx="5751056" cy="1728000"/>
            <a:chOff x="1763688" y="3645216"/>
            <a:chExt cx="5751056" cy="1728000"/>
          </a:xfrm>
        </p:grpSpPr>
        <p:sp>
          <p:nvSpPr>
            <p:cNvPr id="43" name="Rektangel 42"/>
            <p:cNvSpPr/>
            <p:nvPr/>
          </p:nvSpPr>
          <p:spPr bwMode="auto">
            <a:xfrm>
              <a:off x="1763688" y="3645216"/>
              <a:ext cx="5472000" cy="1728000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  <a:prstDash val="dash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Fase 4 – Godkendelse</a:t>
              </a:r>
            </a:p>
          </p:txBody>
        </p:sp>
        <p:sp>
          <p:nvSpPr>
            <p:cNvPr id="35" name="Afrundet rektangel 34"/>
            <p:cNvSpPr/>
            <p:nvPr/>
          </p:nvSpPr>
          <p:spPr bwMode="auto">
            <a:xfrm>
              <a:off x="6110688" y="4509392"/>
              <a:ext cx="972000" cy="720000"/>
            </a:xfrm>
            <a:prstGeom prst="round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Skriftlig QA.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og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dirty="0" smtClean="0"/>
                <a:t>godkendelse</a:t>
              </a:r>
              <a:endPara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Afrundet rektangel 35"/>
            <p:cNvSpPr/>
            <p:nvPr/>
          </p:nvSpPr>
          <p:spPr bwMode="auto">
            <a:xfrm>
              <a:off x="3302376" y="4509392"/>
              <a:ext cx="972000" cy="720000"/>
            </a:xfrm>
            <a:prstGeom prst="roundRect">
              <a:avLst/>
            </a:prstGeom>
            <a:solidFill>
              <a:srgbClr val="FFFF66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Styregruppe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dirty="0" smtClean="0"/>
                <a:t>godkendelse</a:t>
              </a:r>
              <a:endPara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Udfyldt blanket 36"/>
            <p:cNvSpPr/>
            <p:nvPr/>
          </p:nvSpPr>
          <p:spPr bwMode="auto">
            <a:xfrm>
              <a:off x="4706632" y="4509392"/>
              <a:ext cx="972000" cy="720000"/>
            </a:xfrm>
            <a:prstGeom prst="flowChartDocumen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b="1" dirty="0" smtClean="0"/>
                <a:t>Planudkast 5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Klargjort til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styregrupper</a:t>
              </a:r>
            </a:p>
          </p:txBody>
        </p:sp>
        <p:cxnSp>
          <p:nvCxnSpPr>
            <p:cNvPr id="38" name="Lige pilforbindelse 37"/>
            <p:cNvCxnSpPr>
              <a:stCxn id="35" idx="1"/>
              <a:endCxn id="37" idx="3"/>
            </p:cNvCxnSpPr>
            <p:nvPr/>
          </p:nvCxnSpPr>
          <p:spPr bwMode="auto">
            <a:xfrm flipH="1">
              <a:off x="5678632" y="4869392"/>
              <a:ext cx="432056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Lige pilforbindelse 38"/>
            <p:cNvCxnSpPr>
              <a:stCxn id="17" idx="1"/>
              <a:endCxn id="35" idx="3"/>
            </p:cNvCxnSpPr>
            <p:nvPr/>
          </p:nvCxnSpPr>
          <p:spPr bwMode="auto">
            <a:xfrm flipH="1">
              <a:off x="7082688" y="4869312"/>
              <a:ext cx="432056" cy="8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0" name="Udfyldt blanket 39"/>
            <p:cNvSpPr/>
            <p:nvPr/>
          </p:nvSpPr>
          <p:spPr bwMode="auto">
            <a:xfrm>
              <a:off x="1934224" y="4509392"/>
              <a:ext cx="972000" cy="720000"/>
            </a:xfrm>
            <a:prstGeom prst="flowChartDocument">
              <a:avLst/>
            </a:prstGeom>
            <a:solidFill>
              <a:schemeClr val="accent5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da-DK" sz="1200" b="1" dirty="0" err="1" smtClean="0"/>
                <a:t>Implemente</a:t>
              </a:r>
              <a:r>
                <a:rPr lang="da-DK" sz="1200" b="1" dirty="0" smtClean="0"/>
                <a:t>-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da-DK" sz="1200" b="1" dirty="0" err="1"/>
                <a:t>r</a:t>
              </a:r>
              <a:r>
                <a:rPr lang="da-DK" sz="1200" b="1" dirty="0" err="1" smtClean="0"/>
                <a:t>ingsplan</a:t>
              </a:r>
              <a:r>
                <a:rPr lang="da-DK" sz="1200" b="1" dirty="0" smtClean="0"/>
                <a:t> for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GD1 og GD2</a:t>
              </a:r>
            </a:p>
          </p:txBody>
        </p:sp>
        <p:cxnSp>
          <p:nvCxnSpPr>
            <p:cNvPr id="41" name="Lige pilforbindelse 40"/>
            <p:cNvCxnSpPr>
              <a:stCxn id="37" idx="1"/>
              <a:endCxn id="36" idx="3"/>
            </p:cNvCxnSpPr>
            <p:nvPr/>
          </p:nvCxnSpPr>
          <p:spPr bwMode="auto">
            <a:xfrm flipH="1">
              <a:off x="4274376" y="4869392"/>
              <a:ext cx="432256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Lige pilforbindelse 48"/>
            <p:cNvCxnSpPr>
              <a:stCxn id="36" idx="1"/>
              <a:endCxn id="40" idx="3"/>
            </p:cNvCxnSpPr>
            <p:nvPr/>
          </p:nvCxnSpPr>
          <p:spPr bwMode="auto">
            <a:xfrm flipH="1">
              <a:off x="2906224" y="4869392"/>
              <a:ext cx="39615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Tekstboks 33"/>
            <p:cNvSpPr txBox="1"/>
            <p:nvPr/>
          </p:nvSpPr>
          <p:spPr>
            <a:xfrm>
              <a:off x="6005927" y="4139980"/>
              <a:ext cx="11487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800" b="1" dirty="0" smtClean="0"/>
                <a:t>Uge 41-43</a:t>
              </a:r>
              <a:endParaRPr lang="da-DK" sz="1800" b="1" dirty="0"/>
            </a:p>
          </p:txBody>
        </p:sp>
        <p:sp>
          <p:nvSpPr>
            <p:cNvPr id="42" name="Tekstboks 41"/>
            <p:cNvSpPr txBox="1"/>
            <p:nvPr/>
          </p:nvSpPr>
          <p:spPr>
            <a:xfrm>
              <a:off x="3287477" y="4139980"/>
              <a:ext cx="844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800" b="1" dirty="0" smtClean="0"/>
                <a:t>Uge 44</a:t>
              </a:r>
              <a:endParaRPr lang="da-DK" sz="1800" b="1" dirty="0"/>
            </a:p>
          </p:txBody>
        </p:sp>
      </p:grpSp>
      <p:sp>
        <p:nvSpPr>
          <p:cNvPr id="4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29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</a:t>
            </a:r>
            <a:r>
              <a:rPr lang="da-DK" dirty="0"/>
              <a:t>Replanlægning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smtClean="0"/>
              <a:t>Godt udgangspunkt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18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Pladsholder til indhold 2"/>
          <p:cNvSpPr>
            <a:spLocks noGrp="1"/>
          </p:cNvSpPr>
          <p:nvPr>
            <p:ph idx="1"/>
          </p:nvPr>
        </p:nvSpPr>
        <p:spPr>
          <a:xfrm>
            <a:off x="457200" y="1332411"/>
            <a:ext cx="8454788" cy="4976314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da-DK" sz="2400" dirty="0" smtClean="0"/>
              <a:t>Vi har et godt udgangspunkt i de hidtidige implementeringsplaner med 55 arbejdspakker og produkter I GD1 og 110 i GD2 fordelt på et antal projekter i begge delprogrammer.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a-DK" sz="2400" dirty="0" smtClean="0"/>
              <a:t>Vi har identificeret afhængigheder</a:t>
            </a:r>
            <a:br>
              <a:rPr lang="da-DK" sz="2400" dirty="0" smtClean="0"/>
            </a:br>
            <a:r>
              <a:rPr lang="da-DK" sz="2400" dirty="0" smtClean="0"/>
              <a:t>mellem arbejdspakker, og disse er</a:t>
            </a:r>
            <a:br>
              <a:rPr lang="da-DK" sz="2400" dirty="0" smtClean="0"/>
            </a:br>
            <a:r>
              <a:rPr lang="da-DK" sz="2400" dirty="0" smtClean="0"/>
              <a:t>grundlæggende stadig de samme.</a:t>
            </a:r>
            <a:endParaRPr lang="da-DK" sz="2400" dirty="0"/>
          </a:p>
          <a:p>
            <a:pPr marL="0" indent="0">
              <a:spcBef>
                <a:spcPts val="2400"/>
              </a:spcBef>
              <a:buNone/>
            </a:pPr>
            <a:r>
              <a:rPr lang="da-DK" sz="2400" dirty="0" smtClean="0"/>
              <a:t>Men der er række forudsætninger, som er anderledes i dag end de var da implementeringsplanerne blev lavet i 2. kvartal 2013.</a:t>
            </a:r>
            <a:endParaRPr lang="da-DK" sz="2400" dirty="0"/>
          </a:p>
          <a:p>
            <a:pPr marL="0" indent="0">
              <a:spcBef>
                <a:spcPts val="600"/>
              </a:spcBef>
              <a:buNone/>
            </a:pPr>
            <a:r>
              <a:rPr lang="da-DK" sz="2400" dirty="0" smtClean="0"/>
              <a:t>Derfor er der behov for en replanlægning – baseret på det gode materiale vi i forvejen har i GD1 og GD2.</a:t>
            </a:r>
          </a:p>
        </p:txBody>
      </p:sp>
      <p:pic>
        <p:nvPicPr>
          <p:cNvPr id="43" name="Billed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07151"/>
            <a:ext cx="3068791" cy="1653897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661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/>
          <p:cNvSpPr/>
          <p:nvPr/>
        </p:nvSpPr>
        <p:spPr bwMode="auto">
          <a:xfrm>
            <a:off x="53357" y="2348880"/>
            <a:ext cx="4446635" cy="2520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GD1</a:t>
            </a:r>
          </a:p>
        </p:txBody>
      </p:sp>
      <p:sp>
        <p:nvSpPr>
          <p:cNvPr id="46" name="Rektangel 45"/>
          <p:cNvSpPr/>
          <p:nvPr/>
        </p:nvSpPr>
        <p:spPr bwMode="auto">
          <a:xfrm>
            <a:off x="4589861" y="2348880"/>
            <a:ext cx="4446635" cy="25202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dirty="0" smtClean="0"/>
              <a:t>GD</a:t>
            </a:r>
            <a:r>
              <a:rPr kumimoji="0" lang="da-DK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</a:t>
            </a:r>
            <a:r>
              <a:rPr lang="da-DK" dirty="0"/>
              <a:t>Replanlægning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sz="2000" dirty="0" smtClean="0"/>
              <a:t>Slutprodukter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19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Udfyldt blanket 12"/>
          <p:cNvSpPr/>
          <p:nvPr/>
        </p:nvSpPr>
        <p:spPr bwMode="auto">
          <a:xfrm>
            <a:off x="6264288" y="2636832"/>
            <a:ext cx="900000" cy="720000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smtClean="0"/>
              <a:t>GD2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err="1" smtClean="0"/>
              <a:t>Implemen</a:t>
            </a:r>
            <a:r>
              <a:rPr lang="da-DK" sz="1200" dirty="0" smtClean="0"/>
              <a:t>-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err="1" smtClean="0"/>
              <a:t>teringsplan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Udfyldt blanket 13"/>
          <p:cNvSpPr/>
          <p:nvPr/>
        </p:nvSpPr>
        <p:spPr bwMode="auto">
          <a:xfrm>
            <a:off x="6732240" y="4050024"/>
            <a:ext cx="900000" cy="720000"/>
          </a:xfrm>
          <a:prstGeom prst="flowChartDocumen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Arbejdspakker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Stednavne</a:t>
            </a:r>
            <a:endParaRPr kumimoji="0" lang="da-DK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Udfyldt blanket 14"/>
          <p:cNvSpPr/>
          <p:nvPr/>
        </p:nvSpPr>
        <p:spPr bwMode="auto">
          <a:xfrm>
            <a:off x="4716016" y="4050024"/>
            <a:ext cx="900000" cy="720000"/>
          </a:xfrm>
          <a:prstGeom prst="flowChartDocumen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Arbejdspakker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DAGI</a:t>
            </a:r>
            <a:endParaRPr kumimoji="0" lang="da-DK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Udfyldt blanket 15"/>
          <p:cNvSpPr/>
          <p:nvPr/>
        </p:nvSpPr>
        <p:spPr bwMode="auto">
          <a:xfrm>
            <a:off x="8028384" y="4050024"/>
            <a:ext cx="900000" cy="720000"/>
          </a:xfrm>
          <a:prstGeom prst="flowChartDocumen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Arbejdspakker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X</a:t>
            </a:r>
            <a:endParaRPr kumimoji="0" lang="da-DK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Udfyldt blanket 16"/>
          <p:cNvSpPr/>
          <p:nvPr/>
        </p:nvSpPr>
        <p:spPr bwMode="auto">
          <a:xfrm>
            <a:off x="5724128" y="4050024"/>
            <a:ext cx="900000" cy="720000"/>
          </a:xfrm>
          <a:prstGeom prst="flowChartDocumen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Arbejdspakker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DAR</a:t>
            </a:r>
            <a:endParaRPr kumimoji="0" lang="da-DK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8" name="Lige pilforbindelse 17"/>
          <p:cNvCxnSpPr>
            <a:stCxn id="13" idx="2"/>
            <a:endCxn id="15" idx="0"/>
          </p:cNvCxnSpPr>
          <p:nvPr/>
        </p:nvCxnSpPr>
        <p:spPr bwMode="auto">
          <a:xfrm flipH="1">
            <a:off x="5166016" y="3309232"/>
            <a:ext cx="1548272" cy="7407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Lige pilforbindelse 18"/>
          <p:cNvCxnSpPr>
            <a:stCxn id="13" idx="2"/>
            <a:endCxn id="17" idx="0"/>
          </p:cNvCxnSpPr>
          <p:nvPr/>
        </p:nvCxnSpPr>
        <p:spPr bwMode="auto">
          <a:xfrm flipH="1">
            <a:off x="6174128" y="3309232"/>
            <a:ext cx="540160" cy="7407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Lige pilforbindelse 20"/>
          <p:cNvCxnSpPr>
            <a:stCxn id="13" idx="2"/>
            <a:endCxn id="14" idx="0"/>
          </p:cNvCxnSpPr>
          <p:nvPr/>
        </p:nvCxnSpPr>
        <p:spPr bwMode="auto">
          <a:xfrm>
            <a:off x="6714288" y="3309232"/>
            <a:ext cx="467952" cy="7407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Lige pilforbindelse 23"/>
          <p:cNvCxnSpPr>
            <a:stCxn id="13" idx="2"/>
            <a:endCxn id="16" idx="0"/>
          </p:cNvCxnSpPr>
          <p:nvPr/>
        </p:nvCxnSpPr>
        <p:spPr bwMode="auto">
          <a:xfrm>
            <a:off x="6714288" y="3309232"/>
            <a:ext cx="1764096" cy="7407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kstboks 25"/>
          <p:cNvSpPr txBox="1"/>
          <p:nvPr/>
        </p:nvSpPr>
        <p:spPr>
          <a:xfrm>
            <a:off x="7596336" y="396922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/>
              <a:t>...</a:t>
            </a:r>
            <a:endParaRPr lang="da-DK" sz="3200" dirty="0"/>
          </a:p>
        </p:txBody>
      </p:sp>
      <p:sp>
        <p:nvSpPr>
          <p:cNvPr id="28" name="Udfyldt blanket 27"/>
          <p:cNvSpPr/>
          <p:nvPr/>
        </p:nvSpPr>
        <p:spPr bwMode="auto">
          <a:xfrm>
            <a:off x="1727784" y="2636832"/>
            <a:ext cx="900000" cy="720000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smtClean="0"/>
              <a:t>GD1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err="1" smtClean="0"/>
              <a:t>Implemen</a:t>
            </a:r>
            <a:r>
              <a:rPr lang="da-DK" sz="1200" dirty="0" smtClean="0"/>
              <a:t>-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err="1" smtClean="0"/>
              <a:t>teringsplan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Udfyldt blanket 28"/>
          <p:cNvSpPr/>
          <p:nvPr/>
        </p:nvSpPr>
        <p:spPr bwMode="auto">
          <a:xfrm>
            <a:off x="2195736" y="4050024"/>
            <a:ext cx="900000" cy="720000"/>
          </a:xfrm>
          <a:prstGeom prst="flowChartDocumen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Arbejdspakker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BBR</a:t>
            </a:r>
            <a:endParaRPr kumimoji="0" lang="da-DK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Udfyldt blanket 29"/>
          <p:cNvSpPr/>
          <p:nvPr/>
        </p:nvSpPr>
        <p:spPr bwMode="auto">
          <a:xfrm>
            <a:off x="179512" y="4050024"/>
            <a:ext cx="900000" cy="720000"/>
          </a:xfrm>
          <a:prstGeom prst="flowChartDocumen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Arbejdspakker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Matriklens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udvidelse</a:t>
            </a:r>
            <a:endParaRPr kumimoji="0" lang="da-DK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Udfyldt blanket 30"/>
          <p:cNvSpPr/>
          <p:nvPr/>
        </p:nvSpPr>
        <p:spPr bwMode="auto">
          <a:xfrm>
            <a:off x="3491880" y="4050024"/>
            <a:ext cx="900000" cy="720000"/>
          </a:xfrm>
          <a:prstGeom prst="flowChartDocumen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Arbejdspakker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X</a:t>
            </a:r>
            <a:endParaRPr kumimoji="0" lang="da-DK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Udfyldt blanket 31"/>
          <p:cNvSpPr/>
          <p:nvPr/>
        </p:nvSpPr>
        <p:spPr bwMode="auto">
          <a:xfrm>
            <a:off x="1187624" y="4050024"/>
            <a:ext cx="900000" cy="720000"/>
          </a:xfrm>
          <a:prstGeom prst="flowChartDocument">
            <a:avLst/>
          </a:prstGeom>
          <a:solidFill>
            <a:schemeClr val="accent5">
              <a:lumMod val="90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Arbejdspakker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Ejer-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100" dirty="0" smtClean="0"/>
              <a:t>fortegnelsen</a:t>
            </a:r>
            <a:endParaRPr kumimoji="0" lang="da-DK" sz="1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3" name="Lige pilforbindelse 32"/>
          <p:cNvCxnSpPr>
            <a:stCxn id="28" idx="2"/>
            <a:endCxn id="30" idx="0"/>
          </p:cNvCxnSpPr>
          <p:nvPr/>
        </p:nvCxnSpPr>
        <p:spPr bwMode="auto">
          <a:xfrm flipH="1">
            <a:off x="629512" y="3309232"/>
            <a:ext cx="1548272" cy="7407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Lige pilforbindelse 33"/>
          <p:cNvCxnSpPr>
            <a:stCxn id="28" idx="2"/>
            <a:endCxn id="32" idx="0"/>
          </p:cNvCxnSpPr>
          <p:nvPr/>
        </p:nvCxnSpPr>
        <p:spPr bwMode="auto">
          <a:xfrm flipH="1">
            <a:off x="1637624" y="3309232"/>
            <a:ext cx="540160" cy="7407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Lige pilforbindelse 34"/>
          <p:cNvCxnSpPr>
            <a:stCxn id="28" idx="2"/>
            <a:endCxn id="29" idx="0"/>
          </p:cNvCxnSpPr>
          <p:nvPr/>
        </p:nvCxnSpPr>
        <p:spPr bwMode="auto">
          <a:xfrm>
            <a:off x="2177784" y="3309232"/>
            <a:ext cx="467952" cy="7407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Lige pilforbindelse 35"/>
          <p:cNvCxnSpPr>
            <a:stCxn id="28" idx="2"/>
            <a:endCxn id="31" idx="0"/>
          </p:cNvCxnSpPr>
          <p:nvPr/>
        </p:nvCxnSpPr>
        <p:spPr bwMode="auto">
          <a:xfrm>
            <a:off x="2177784" y="3309232"/>
            <a:ext cx="1764096" cy="74079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Tekstboks 36"/>
          <p:cNvSpPr txBox="1"/>
          <p:nvPr/>
        </p:nvSpPr>
        <p:spPr>
          <a:xfrm>
            <a:off x="3059832" y="3969225"/>
            <a:ext cx="497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200" dirty="0" smtClean="0"/>
              <a:t>...</a:t>
            </a:r>
            <a:endParaRPr lang="da-DK" sz="3200" dirty="0"/>
          </a:p>
        </p:txBody>
      </p:sp>
      <p:grpSp>
        <p:nvGrpSpPr>
          <p:cNvPr id="45" name="Gruppe 44"/>
          <p:cNvGrpSpPr/>
          <p:nvPr/>
        </p:nvGrpSpPr>
        <p:grpSpPr>
          <a:xfrm>
            <a:off x="2177784" y="1268760"/>
            <a:ext cx="4536504" cy="1296064"/>
            <a:chOff x="2177784" y="1844904"/>
            <a:chExt cx="4536504" cy="1296064"/>
          </a:xfrm>
        </p:grpSpPr>
        <p:sp>
          <p:nvSpPr>
            <p:cNvPr id="38" name="Udfyldt blanket 37"/>
            <p:cNvSpPr/>
            <p:nvPr/>
          </p:nvSpPr>
          <p:spPr bwMode="auto">
            <a:xfrm>
              <a:off x="4139952" y="1844904"/>
              <a:ext cx="900000" cy="720000"/>
            </a:xfrm>
            <a:prstGeom prst="flowChartDocument">
              <a:avLst/>
            </a:prstGeom>
            <a:solidFill>
              <a:srgbClr val="FFFF00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da-DK" sz="1200" b="1" dirty="0" smtClean="0"/>
                <a:t>Samlet plan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Ledelses</a:t>
              </a:r>
            </a:p>
            <a:p>
              <a:pPr marR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overblik</a:t>
              </a:r>
            </a:p>
          </p:txBody>
        </p:sp>
        <p:cxnSp>
          <p:nvCxnSpPr>
            <p:cNvPr id="39" name="Lige pilforbindelse 38"/>
            <p:cNvCxnSpPr>
              <a:stCxn id="38" idx="2"/>
              <a:endCxn id="28" idx="0"/>
            </p:cNvCxnSpPr>
            <p:nvPr/>
          </p:nvCxnSpPr>
          <p:spPr bwMode="auto">
            <a:xfrm flipH="1">
              <a:off x="2177784" y="2517304"/>
              <a:ext cx="2412168" cy="62366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Lige pilforbindelse 41"/>
            <p:cNvCxnSpPr>
              <a:stCxn id="38" idx="2"/>
              <a:endCxn id="13" idx="0"/>
            </p:cNvCxnSpPr>
            <p:nvPr/>
          </p:nvCxnSpPr>
          <p:spPr bwMode="auto">
            <a:xfrm>
              <a:off x="4589952" y="2517304"/>
              <a:ext cx="2124336" cy="62366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1" name="Udfyldt blanket 40"/>
          <p:cNvSpPr/>
          <p:nvPr/>
        </p:nvSpPr>
        <p:spPr bwMode="auto">
          <a:xfrm>
            <a:off x="7704448" y="2636832"/>
            <a:ext cx="900000" cy="720000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smtClean="0"/>
              <a:t>GD2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smtClean="0"/>
              <a:t>MS Project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smtClean="0"/>
              <a:t>Plan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3" name="Lige pilforbindelse 42"/>
          <p:cNvCxnSpPr>
            <a:stCxn id="13" idx="3"/>
            <a:endCxn id="41" idx="1"/>
          </p:cNvCxnSpPr>
          <p:nvPr/>
        </p:nvCxnSpPr>
        <p:spPr bwMode="auto">
          <a:xfrm>
            <a:off x="7164288" y="2996832"/>
            <a:ext cx="5401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Udfyldt blanket 46"/>
          <p:cNvSpPr/>
          <p:nvPr/>
        </p:nvSpPr>
        <p:spPr bwMode="auto">
          <a:xfrm>
            <a:off x="3167944" y="2636832"/>
            <a:ext cx="900000" cy="720000"/>
          </a:xfrm>
          <a:prstGeom prst="flowChartDocumen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smtClean="0"/>
              <a:t>GD1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smtClean="0"/>
              <a:t>MS Project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a-DK" sz="1200" dirty="0" smtClean="0"/>
              <a:t>Plan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8" name="Lige pilforbindelse 47"/>
          <p:cNvCxnSpPr>
            <a:stCxn id="28" idx="3"/>
            <a:endCxn id="47" idx="1"/>
          </p:cNvCxnSpPr>
          <p:nvPr/>
        </p:nvCxnSpPr>
        <p:spPr bwMode="auto">
          <a:xfrm>
            <a:off x="2627784" y="2996832"/>
            <a:ext cx="54016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kstboks 6"/>
          <p:cNvSpPr txBox="1"/>
          <p:nvPr/>
        </p:nvSpPr>
        <p:spPr>
          <a:xfrm>
            <a:off x="1686183" y="5006206"/>
            <a:ext cx="533408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Vi simplificerer dokumentationen og opfølgning: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Arbejdspakker </a:t>
            </a:r>
            <a:r>
              <a:rPr lang="da-DK" sz="1800" dirty="0"/>
              <a:t>o</a:t>
            </a:r>
            <a:r>
              <a:rPr lang="da-DK" sz="1800" dirty="0" smtClean="0"/>
              <a:t>g produkter samles i én beskrivelse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Opdeles i ét dokument pr. projekt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a-DK" sz="1800" dirty="0" smtClean="0"/>
              <a:t>Plantider og afhængigheder i MS Project.</a:t>
            </a:r>
            <a:endParaRPr lang="da-DK" sz="1800" dirty="0"/>
          </a:p>
        </p:txBody>
      </p:sp>
      <p:sp>
        <p:nvSpPr>
          <p:cNvPr id="4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10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/>
              <a:t>GD1-GD2 Replanlægning</a:t>
            </a:r>
            <a:br>
              <a:rPr lang="da-DK" dirty="0"/>
            </a:br>
            <a:r>
              <a:rPr lang="da-DK" dirty="0"/>
              <a:t>Agenda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82" y="2447646"/>
            <a:ext cx="1606990" cy="206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251520" y="1379250"/>
            <a:ext cx="8928992" cy="5362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/>
              <a:t>Introduktion 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Roller </a:t>
            </a:r>
            <a:r>
              <a:rPr lang="da-DK" sz="2400" dirty="0"/>
              <a:t>og </a:t>
            </a:r>
            <a:r>
              <a:rPr lang="da-DK" sz="2400" dirty="0" smtClean="0"/>
              <a:t>ansvar 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Status og proces </a:t>
            </a:r>
            <a:r>
              <a:rPr lang="da-DK" sz="2400" dirty="0"/>
              <a:t>for </a:t>
            </a:r>
            <a:r>
              <a:rPr lang="da-DK" sz="2400" dirty="0" smtClean="0"/>
              <a:t>replanlægning </a:t>
            </a:r>
          </a:p>
          <a:p>
            <a:pPr>
              <a:lnSpc>
                <a:spcPct val="150000"/>
              </a:lnSpc>
            </a:pPr>
            <a:r>
              <a:rPr lang="da-DK" sz="2400" dirty="0"/>
              <a:t>GD 1 og GD2 – afhængigheder 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1. udkast til fælles plan </a:t>
            </a:r>
          </a:p>
          <a:p>
            <a:pPr>
              <a:lnSpc>
                <a:spcPct val="150000"/>
              </a:lnSpc>
            </a:pPr>
            <a:r>
              <a:rPr lang="da-DK" sz="2400" dirty="0" smtClean="0"/>
              <a:t>Test og kvalitetssikring  </a:t>
            </a:r>
            <a:endParaRPr lang="da-DK" sz="2400" dirty="0"/>
          </a:p>
          <a:p>
            <a:pPr>
              <a:lnSpc>
                <a:spcPct val="150000"/>
              </a:lnSpc>
            </a:pPr>
            <a:r>
              <a:rPr lang="da-DK" sz="2400" dirty="0" smtClean="0"/>
              <a:t>Opsamling </a:t>
            </a:r>
            <a:r>
              <a:rPr lang="da-DK" sz="2400" dirty="0"/>
              <a:t>og </a:t>
            </a:r>
            <a:r>
              <a:rPr lang="da-DK" sz="2400" dirty="0" smtClean="0"/>
              <a:t>konklusion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761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/>
              <a:t>GD1-GD2 Replanlægning</a:t>
            </a:r>
            <a:br>
              <a:rPr lang="da-DK" dirty="0"/>
            </a:br>
            <a:r>
              <a:rPr lang="da-DK" dirty="0"/>
              <a:t>Agenda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20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82" y="2447646"/>
            <a:ext cx="1606990" cy="206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251520" y="1163226"/>
            <a:ext cx="8928992" cy="5362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Introduktion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Roller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og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ansvar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Status og proces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replanlægning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a-DK" b="1" dirty="0"/>
              <a:t>GD 1 og GD2 – afhængigheder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1. udkast til fælles plan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Test og kvalitetssikring  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Opsamling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og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konklusion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</a:t>
            </a:r>
            <a:r>
              <a:rPr lang="da-DK" dirty="0"/>
              <a:t>A</a:t>
            </a:r>
            <a:r>
              <a:rPr lang="da-DK" dirty="0" smtClean="0"/>
              <a:t>fhængigheder</a:t>
            </a:r>
            <a:br>
              <a:rPr lang="da-DK" dirty="0" smtClean="0"/>
            </a:br>
            <a:r>
              <a:rPr lang="da-DK" sz="2000" dirty="0" smtClean="0"/>
              <a:t>Nuværende arkitekturmæssige sammenhænge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21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ktangel 3"/>
          <p:cNvSpPr/>
          <p:nvPr/>
        </p:nvSpPr>
        <p:spPr bwMode="auto">
          <a:xfrm>
            <a:off x="3563984" y="414908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ESR</a:t>
            </a:r>
          </a:p>
        </p:txBody>
      </p:sp>
      <p:sp>
        <p:nvSpPr>
          <p:cNvPr id="13" name="Rektangel 12"/>
          <p:cNvSpPr/>
          <p:nvPr/>
        </p:nvSpPr>
        <p:spPr bwMode="auto">
          <a:xfrm>
            <a:off x="3563984" y="522920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BBR</a:t>
            </a:r>
          </a:p>
        </p:txBody>
      </p:sp>
      <p:sp>
        <p:nvSpPr>
          <p:cNvPr id="15" name="Rektangel 14"/>
          <p:cNvSpPr/>
          <p:nvPr/>
        </p:nvSpPr>
        <p:spPr bwMode="auto">
          <a:xfrm>
            <a:off x="5004144" y="522920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Matriklen</a:t>
            </a:r>
          </a:p>
        </p:txBody>
      </p:sp>
      <p:sp>
        <p:nvSpPr>
          <p:cNvPr id="16" name="Rektangel 15"/>
          <p:cNvSpPr/>
          <p:nvPr/>
        </p:nvSpPr>
        <p:spPr bwMode="auto">
          <a:xfrm>
            <a:off x="755576" y="414908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CPR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 smtClean="0"/>
              <a:t>(</a:t>
            </a:r>
            <a:r>
              <a:rPr lang="da-DK" sz="1200" b="1" dirty="0"/>
              <a:t>P</a:t>
            </a: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-Data)</a:t>
            </a:r>
          </a:p>
        </p:txBody>
      </p:sp>
      <p:sp>
        <p:nvSpPr>
          <p:cNvPr id="17" name="Rektangel 16"/>
          <p:cNvSpPr/>
          <p:nvPr/>
        </p:nvSpPr>
        <p:spPr bwMode="auto">
          <a:xfrm>
            <a:off x="2123824" y="522920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eTL</a:t>
            </a:r>
          </a:p>
        </p:txBody>
      </p:sp>
      <p:cxnSp>
        <p:nvCxnSpPr>
          <p:cNvPr id="6" name="Lige pilforbindelse 5"/>
          <p:cNvCxnSpPr>
            <a:stCxn id="4" idx="2"/>
            <a:endCxn id="13" idx="0"/>
          </p:cNvCxnSpPr>
          <p:nvPr/>
        </p:nvCxnSpPr>
        <p:spPr bwMode="auto">
          <a:xfrm>
            <a:off x="3995984" y="4725144"/>
            <a:ext cx="0" cy="5040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Lige pilforbindelse 17"/>
          <p:cNvCxnSpPr>
            <a:stCxn id="17" idx="0"/>
          </p:cNvCxnSpPr>
          <p:nvPr/>
        </p:nvCxnSpPr>
        <p:spPr bwMode="auto">
          <a:xfrm flipV="1">
            <a:off x="2555824" y="4725144"/>
            <a:ext cx="1008160" cy="5040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Lige pilforbindelse 20"/>
          <p:cNvCxnSpPr>
            <a:stCxn id="15" idx="0"/>
          </p:cNvCxnSpPr>
          <p:nvPr/>
        </p:nvCxnSpPr>
        <p:spPr bwMode="auto">
          <a:xfrm flipH="1" flipV="1">
            <a:off x="4427984" y="4725144"/>
            <a:ext cx="1008160" cy="5040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Rektangel 23"/>
          <p:cNvSpPr/>
          <p:nvPr/>
        </p:nvSpPr>
        <p:spPr bwMode="auto">
          <a:xfrm>
            <a:off x="5004048" y="306896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OIS</a:t>
            </a:r>
          </a:p>
        </p:txBody>
      </p:sp>
      <p:cxnSp>
        <p:nvCxnSpPr>
          <p:cNvPr id="25" name="Lige pilforbindelse 24"/>
          <p:cNvCxnSpPr/>
          <p:nvPr/>
        </p:nvCxnSpPr>
        <p:spPr bwMode="auto">
          <a:xfrm flipV="1">
            <a:off x="4427984" y="3645024"/>
            <a:ext cx="576160" cy="5040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Lige pilforbindelse 27"/>
          <p:cNvCxnSpPr>
            <a:stCxn id="15" idx="0"/>
            <a:endCxn id="24" idx="2"/>
          </p:cNvCxnSpPr>
          <p:nvPr/>
        </p:nvCxnSpPr>
        <p:spPr bwMode="auto">
          <a:xfrm flipH="1" flipV="1">
            <a:off x="5436048" y="3645024"/>
            <a:ext cx="96" cy="158417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Lige pilforbindelse 30"/>
          <p:cNvCxnSpPr>
            <a:stCxn id="16" idx="3"/>
            <a:endCxn id="4" idx="1"/>
          </p:cNvCxnSpPr>
          <p:nvPr/>
        </p:nvCxnSpPr>
        <p:spPr bwMode="auto">
          <a:xfrm>
            <a:off x="1619576" y="4437112"/>
            <a:ext cx="194440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4" name="Rektangel 33"/>
          <p:cNvSpPr/>
          <p:nvPr/>
        </p:nvSpPr>
        <p:spPr bwMode="auto">
          <a:xfrm>
            <a:off x="755576" y="522920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CVR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/>
              <a:t>(</a:t>
            </a: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V-Data)</a:t>
            </a:r>
          </a:p>
        </p:txBody>
      </p:sp>
      <p:cxnSp>
        <p:nvCxnSpPr>
          <p:cNvPr id="35" name="Vinklet forbindelse 34"/>
          <p:cNvCxnSpPr>
            <a:stCxn id="34" idx="3"/>
            <a:endCxn id="4" idx="1"/>
          </p:cNvCxnSpPr>
          <p:nvPr/>
        </p:nvCxnSpPr>
        <p:spPr bwMode="auto">
          <a:xfrm flipV="1">
            <a:off x="1619576" y="4437112"/>
            <a:ext cx="1944408" cy="1080120"/>
          </a:xfrm>
          <a:prstGeom prst="bentConnector3">
            <a:avLst>
              <a:gd name="adj1" fmla="val 1152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Rektangel 39"/>
          <p:cNvSpPr/>
          <p:nvPr/>
        </p:nvSpPr>
        <p:spPr bwMode="auto">
          <a:xfrm>
            <a:off x="7020368" y="306896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Kort-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forsyningen</a:t>
            </a:r>
          </a:p>
        </p:txBody>
      </p:sp>
      <p:sp>
        <p:nvSpPr>
          <p:cNvPr id="41" name="Rektangel 40"/>
          <p:cNvSpPr/>
          <p:nvPr/>
        </p:nvSpPr>
        <p:spPr bwMode="auto">
          <a:xfrm>
            <a:off x="7020272" y="522920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Geografiske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/>
              <a:t>k</a:t>
            </a:r>
            <a:r>
              <a:rPr lang="da-DK" sz="1200" b="1" dirty="0" smtClean="0"/>
              <a:t>ort mv.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2" name="Lige pilforbindelse 41"/>
          <p:cNvCxnSpPr>
            <a:stCxn id="41" idx="0"/>
            <a:endCxn id="40" idx="2"/>
          </p:cNvCxnSpPr>
          <p:nvPr/>
        </p:nvCxnSpPr>
        <p:spPr bwMode="auto">
          <a:xfrm flipV="1">
            <a:off x="7452272" y="3645024"/>
            <a:ext cx="96" cy="158417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Lige pilforbindelse 44"/>
          <p:cNvCxnSpPr>
            <a:stCxn id="15" idx="0"/>
          </p:cNvCxnSpPr>
          <p:nvPr/>
        </p:nvCxnSpPr>
        <p:spPr bwMode="auto">
          <a:xfrm flipV="1">
            <a:off x="5436144" y="3645024"/>
            <a:ext cx="1584128" cy="158417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Rektangel 48"/>
          <p:cNvSpPr/>
          <p:nvPr/>
        </p:nvSpPr>
        <p:spPr bwMode="auto">
          <a:xfrm>
            <a:off x="5004048" y="1556792"/>
            <a:ext cx="864000" cy="576064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 smtClean="0"/>
              <a:t>Anvendere/</a:t>
            </a:r>
            <a:br>
              <a:rPr lang="da-DK" sz="1200" b="1" dirty="0" smtClean="0"/>
            </a:br>
            <a:r>
              <a:rPr lang="da-DK" sz="1200" b="1" dirty="0" smtClean="0"/>
              <a:t>distributører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3" name="Lige pilforbindelse 52"/>
          <p:cNvCxnSpPr>
            <a:stCxn id="24" idx="0"/>
            <a:endCxn id="49" idx="2"/>
          </p:cNvCxnSpPr>
          <p:nvPr/>
        </p:nvCxnSpPr>
        <p:spPr bwMode="auto">
          <a:xfrm flipV="1">
            <a:off x="5436048" y="2132856"/>
            <a:ext cx="0" cy="93610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6" name="Rektangel 55"/>
          <p:cNvSpPr/>
          <p:nvPr/>
        </p:nvSpPr>
        <p:spPr bwMode="auto">
          <a:xfrm>
            <a:off x="7020368" y="1556792"/>
            <a:ext cx="864000" cy="576064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 smtClean="0"/>
              <a:t>Anvendere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/>
              <a:t>a</a:t>
            </a: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 Kort-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forsyning</a:t>
            </a:r>
          </a:p>
        </p:txBody>
      </p:sp>
      <p:sp>
        <p:nvSpPr>
          <p:cNvPr id="57" name="Rektangel 56"/>
          <p:cNvSpPr/>
          <p:nvPr/>
        </p:nvSpPr>
        <p:spPr bwMode="auto">
          <a:xfrm>
            <a:off x="3563888" y="1556792"/>
            <a:ext cx="864000" cy="576064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ESR </a:t>
            </a:r>
            <a:r>
              <a:rPr kumimoji="0" lang="da-DK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Inte</a:t>
            </a: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grationer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8" name="Lige pilforbindelse 57"/>
          <p:cNvCxnSpPr>
            <a:stCxn id="40" idx="0"/>
            <a:endCxn id="56" idx="2"/>
          </p:cNvCxnSpPr>
          <p:nvPr/>
        </p:nvCxnSpPr>
        <p:spPr bwMode="auto">
          <a:xfrm flipV="1">
            <a:off x="7452368" y="2132856"/>
            <a:ext cx="0" cy="93610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Lige pilforbindelse 60"/>
          <p:cNvCxnSpPr>
            <a:stCxn id="4" idx="0"/>
            <a:endCxn id="57" idx="2"/>
          </p:cNvCxnSpPr>
          <p:nvPr/>
        </p:nvCxnSpPr>
        <p:spPr bwMode="auto">
          <a:xfrm flipH="1" flipV="1">
            <a:off x="3995888" y="2132856"/>
            <a:ext cx="96" cy="201622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3" name="Tekstboks 62"/>
          <p:cNvSpPr txBox="1"/>
          <p:nvPr/>
        </p:nvSpPr>
        <p:spPr>
          <a:xfrm>
            <a:off x="1979712" y="1844824"/>
            <a:ext cx="202972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400" b="1" dirty="0" smtClean="0"/>
              <a:t>ESR:</a:t>
            </a:r>
          </a:p>
          <a:p>
            <a:pPr algn="l"/>
            <a:r>
              <a:rPr lang="da-DK" sz="1200" dirty="0" smtClean="0"/>
              <a:t>52-30 indgående</a:t>
            </a:r>
          </a:p>
          <a:p>
            <a:pPr algn="l"/>
            <a:r>
              <a:rPr lang="da-DK" sz="1200" dirty="0" smtClean="0"/>
              <a:t>35-40 udgående</a:t>
            </a:r>
          </a:p>
          <a:p>
            <a:pPr algn="l"/>
            <a:r>
              <a:rPr lang="da-DK" sz="1200" dirty="0" smtClean="0"/>
              <a:t>Ca. 240 via de åbne snitflader</a:t>
            </a:r>
          </a:p>
          <a:p>
            <a:pPr algn="l"/>
            <a:r>
              <a:rPr lang="da-DK" sz="1200" dirty="0" smtClean="0"/>
              <a:t>Ca. 250 via </a:t>
            </a:r>
            <a:r>
              <a:rPr lang="da-DK" sz="1200" dirty="0" err="1" smtClean="0"/>
              <a:t>Zs</a:t>
            </a:r>
            <a:r>
              <a:rPr lang="da-DK" sz="1200" dirty="0" smtClean="0"/>
              <a:t>-roer services</a:t>
            </a:r>
            <a:endParaRPr lang="da-DK" sz="1200" dirty="0"/>
          </a:p>
        </p:txBody>
      </p:sp>
      <p:cxnSp>
        <p:nvCxnSpPr>
          <p:cNvPr id="36" name="Lige pilforbindelse 35"/>
          <p:cNvCxnSpPr/>
          <p:nvPr/>
        </p:nvCxnSpPr>
        <p:spPr bwMode="auto">
          <a:xfrm flipV="1">
            <a:off x="4427984" y="3645024"/>
            <a:ext cx="728560" cy="158417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Tekstboks 36"/>
          <p:cNvSpPr txBox="1"/>
          <p:nvPr/>
        </p:nvSpPr>
        <p:spPr>
          <a:xfrm>
            <a:off x="5492800" y="2103820"/>
            <a:ext cx="13834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400" b="1" dirty="0" smtClean="0"/>
              <a:t>OIS:</a:t>
            </a:r>
          </a:p>
          <a:p>
            <a:pPr algn="l"/>
            <a:r>
              <a:rPr lang="da-DK" sz="1200" dirty="0" smtClean="0"/>
              <a:t>Mange anvendere</a:t>
            </a:r>
          </a:p>
          <a:p>
            <a:pPr algn="l"/>
            <a:r>
              <a:rPr lang="da-DK" sz="1200" dirty="0" smtClean="0"/>
              <a:t>Finanssektoren mv.</a:t>
            </a:r>
            <a:endParaRPr lang="da-DK" sz="1200" dirty="0"/>
          </a:p>
        </p:txBody>
      </p:sp>
      <p:sp>
        <p:nvSpPr>
          <p:cNvPr id="3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48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</a:t>
            </a:r>
            <a:r>
              <a:rPr lang="da-DK" dirty="0"/>
              <a:t>A</a:t>
            </a:r>
            <a:r>
              <a:rPr lang="da-DK" dirty="0" smtClean="0"/>
              <a:t>fhængigheder</a:t>
            </a:r>
            <a:br>
              <a:rPr lang="da-DK" dirty="0" smtClean="0"/>
            </a:br>
            <a:r>
              <a:rPr lang="da-DK" sz="2000" dirty="0"/>
              <a:t>Samarbejdende grunddataregistre og Datafordeler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22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ktangel 14"/>
          <p:cNvSpPr/>
          <p:nvPr/>
        </p:nvSpPr>
        <p:spPr bwMode="auto">
          <a:xfrm>
            <a:off x="611560" y="4581128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BBR</a:t>
            </a:r>
          </a:p>
        </p:txBody>
      </p:sp>
      <p:sp>
        <p:nvSpPr>
          <p:cNvPr id="36" name="Rektangel 35"/>
          <p:cNvSpPr/>
          <p:nvPr/>
        </p:nvSpPr>
        <p:spPr bwMode="auto">
          <a:xfrm>
            <a:off x="2974119" y="4581128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DAR</a:t>
            </a:r>
          </a:p>
        </p:txBody>
      </p:sp>
      <p:sp>
        <p:nvSpPr>
          <p:cNvPr id="18" name="Rektangel 17"/>
          <p:cNvSpPr/>
          <p:nvPr/>
        </p:nvSpPr>
        <p:spPr bwMode="auto">
          <a:xfrm>
            <a:off x="611560" y="234888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Matriklen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2974119" y="2348880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Ejer-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fortegnelse</a:t>
            </a:r>
          </a:p>
        </p:txBody>
      </p:sp>
      <p:cxnSp>
        <p:nvCxnSpPr>
          <p:cNvPr id="20" name="Lige pilforbindelse 19"/>
          <p:cNvCxnSpPr>
            <a:stCxn id="19" idx="1"/>
            <a:endCxn id="18" idx="3"/>
          </p:cNvCxnSpPr>
          <p:nvPr/>
        </p:nvCxnSpPr>
        <p:spPr bwMode="auto">
          <a:xfrm flipH="1">
            <a:off x="1475560" y="2636912"/>
            <a:ext cx="149855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Lige pilforbindelse 22"/>
          <p:cNvCxnSpPr>
            <a:stCxn id="36" idx="1"/>
            <a:endCxn id="15" idx="3"/>
          </p:cNvCxnSpPr>
          <p:nvPr/>
        </p:nvCxnSpPr>
        <p:spPr bwMode="auto">
          <a:xfrm flipH="1">
            <a:off x="1475560" y="4869160"/>
            <a:ext cx="149855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Lige pilforbindelse 25"/>
          <p:cNvCxnSpPr>
            <a:stCxn id="18" idx="2"/>
            <a:endCxn id="15" idx="0"/>
          </p:cNvCxnSpPr>
          <p:nvPr/>
        </p:nvCxnSpPr>
        <p:spPr bwMode="auto">
          <a:xfrm>
            <a:off x="1043560" y="2924944"/>
            <a:ext cx="0" cy="16561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Lige pilforbindelse 28"/>
          <p:cNvCxnSpPr>
            <a:stCxn id="36" idx="0"/>
            <a:endCxn id="19" idx="2"/>
          </p:cNvCxnSpPr>
          <p:nvPr/>
        </p:nvCxnSpPr>
        <p:spPr bwMode="auto">
          <a:xfrm flipV="1">
            <a:off x="3406119" y="2924944"/>
            <a:ext cx="0" cy="16561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Lige pilforbindelse 31"/>
          <p:cNvCxnSpPr/>
          <p:nvPr/>
        </p:nvCxnSpPr>
        <p:spPr bwMode="auto">
          <a:xfrm flipH="1" flipV="1">
            <a:off x="1475560" y="2924944"/>
            <a:ext cx="1498559" cy="16561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Lige pilforbindelse 37"/>
          <p:cNvCxnSpPr/>
          <p:nvPr/>
        </p:nvCxnSpPr>
        <p:spPr bwMode="auto">
          <a:xfrm flipH="1">
            <a:off x="1475560" y="2924944"/>
            <a:ext cx="1498559" cy="16561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Rektangel 38"/>
          <p:cNvSpPr/>
          <p:nvPr/>
        </p:nvSpPr>
        <p:spPr bwMode="auto">
          <a:xfrm>
            <a:off x="5206367" y="4581128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DAGI</a:t>
            </a:r>
          </a:p>
        </p:txBody>
      </p:sp>
      <p:cxnSp>
        <p:nvCxnSpPr>
          <p:cNvPr id="40" name="Lige pilforbindelse 39"/>
          <p:cNvCxnSpPr>
            <a:stCxn id="39" idx="1"/>
            <a:endCxn id="36" idx="3"/>
          </p:cNvCxnSpPr>
          <p:nvPr/>
        </p:nvCxnSpPr>
        <p:spPr bwMode="auto">
          <a:xfrm flipH="1">
            <a:off x="3838119" y="4869160"/>
            <a:ext cx="136824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kstboks 29"/>
          <p:cNvSpPr txBox="1"/>
          <p:nvPr/>
        </p:nvSpPr>
        <p:spPr>
          <a:xfrm>
            <a:off x="4275445" y="1772816"/>
            <a:ext cx="45450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b="1" dirty="0" smtClean="0"/>
              <a:t>Afhængigheder/implementeringsovervejelser</a:t>
            </a:r>
          </a:p>
          <a:p>
            <a:pPr algn="l"/>
            <a:r>
              <a:rPr lang="da-DK" sz="1800" b="1" dirty="0" smtClean="0"/>
              <a:t>Ift. de 5 grunddataregistre: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 smtClean="0"/>
              <a:t>De er alle indbyrdes afhængige.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 smtClean="0"/>
              <a:t>Hvilke afhængigheder kan undværes </a:t>
            </a:r>
            <a:br>
              <a:rPr lang="da-DK" sz="1800" dirty="0" smtClean="0"/>
            </a:br>
            <a:r>
              <a:rPr lang="da-DK" sz="1800" dirty="0" smtClean="0"/>
              <a:t>i en kortere eller længere periode?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sz="1800" dirty="0" smtClean="0"/>
              <a:t>Hvad betyder dette i forhold til</a:t>
            </a:r>
            <a:br>
              <a:rPr lang="da-DK" sz="1800" dirty="0" smtClean="0"/>
            </a:br>
            <a:r>
              <a:rPr lang="da-DK" sz="1800" dirty="0" smtClean="0"/>
              <a:t>nødvendige interimløsninger?</a:t>
            </a:r>
            <a:endParaRPr lang="da-DK" sz="1800" dirty="0"/>
          </a:p>
        </p:txBody>
      </p:sp>
      <p:sp>
        <p:nvSpPr>
          <p:cNvPr id="2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11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</a:t>
            </a:r>
            <a:r>
              <a:rPr lang="da-DK" dirty="0"/>
              <a:t>A</a:t>
            </a:r>
            <a:r>
              <a:rPr lang="da-DK" dirty="0" smtClean="0"/>
              <a:t>fhængigheder</a:t>
            </a:r>
            <a:br>
              <a:rPr lang="da-DK" dirty="0" smtClean="0"/>
            </a:br>
            <a:r>
              <a:rPr lang="da-DK" sz="2000" dirty="0"/>
              <a:t>Samarbejdende grunddataregistre og Datafordeler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23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ktangel 14"/>
          <p:cNvSpPr/>
          <p:nvPr/>
        </p:nvSpPr>
        <p:spPr bwMode="auto">
          <a:xfrm>
            <a:off x="611560" y="4581128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BBR</a:t>
            </a:r>
          </a:p>
        </p:txBody>
      </p:sp>
      <p:sp>
        <p:nvSpPr>
          <p:cNvPr id="36" name="Rektangel 35"/>
          <p:cNvSpPr/>
          <p:nvPr/>
        </p:nvSpPr>
        <p:spPr bwMode="auto">
          <a:xfrm>
            <a:off x="2974119" y="4581128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DAR</a:t>
            </a:r>
          </a:p>
        </p:txBody>
      </p:sp>
      <p:sp>
        <p:nvSpPr>
          <p:cNvPr id="18" name="Rektangel 17"/>
          <p:cNvSpPr/>
          <p:nvPr/>
        </p:nvSpPr>
        <p:spPr bwMode="auto">
          <a:xfrm>
            <a:off x="611560" y="2348880"/>
            <a:ext cx="86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Matriklen</a:t>
            </a:r>
          </a:p>
        </p:txBody>
      </p:sp>
      <p:sp>
        <p:nvSpPr>
          <p:cNvPr id="19" name="Rektangel 18"/>
          <p:cNvSpPr/>
          <p:nvPr/>
        </p:nvSpPr>
        <p:spPr bwMode="auto">
          <a:xfrm>
            <a:off x="2974119" y="2348880"/>
            <a:ext cx="86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Ejer-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fortegnelse</a:t>
            </a:r>
          </a:p>
        </p:txBody>
      </p:sp>
      <p:cxnSp>
        <p:nvCxnSpPr>
          <p:cNvPr id="20" name="Lige pilforbindelse 19"/>
          <p:cNvCxnSpPr>
            <a:stCxn id="19" idx="1"/>
            <a:endCxn id="18" idx="3"/>
          </p:cNvCxnSpPr>
          <p:nvPr/>
        </p:nvCxnSpPr>
        <p:spPr bwMode="auto">
          <a:xfrm flipH="1">
            <a:off x="1475560" y="2636912"/>
            <a:ext cx="1498559" cy="0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Lige pilforbindelse 22"/>
          <p:cNvCxnSpPr>
            <a:stCxn id="36" idx="1"/>
            <a:endCxn id="15" idx="3"/>
          </p:cNvCxnSpPr>
          <p:nvPr/>
        </p:nvCxnSpPr>
        <p:spPr bwMode="auto">
          <a:xfrm flipH="1">
            <a:off x="1475560" y="4869160"/>
            <a:ext cx="149855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Lige pilforbindelse 25"/>
          <p:cNvCxnSpPr>
            <a:stCxn id="18" idx="2"/>
            <a:endCxn id="15" idx="0"/>
          </p:cNvCxnSpPr>
          <p:nvPr/>
        </p:nvCxnSpPr>
        <p:spPr bwMode="auto">
          <a:xfrm>
            <a:off x="1043560" y="2924944"/>
            <a:ext cx="0" cy="16561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Lige pilforbindelse 28"/>
          <p:cNvCxnSpPr>
            <a:stCxn id="36" idx="0"/>
            <a:endCxn id="19" idx="2"/>
          </p:cNvCxnSpPr>
          <p:nvPr/>
        </p:nvCxnSpPr>
        <p:spPr bwMode="auto">
          <a:xfrm flipV="1">
            <a:off x="3406119" y="2924944"/>
            <a:ext cx="0" cy="16561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Lige pilforbindelse 31"/>
          <p:cNvCxnSpPr/>
          <p:nvPr/>
        </p:nvCxnSpPr>
        <p:spPr bwMode="auto">
          <a:xfrm flipH="1" flipV="1">
            <a:off x="1475560" y="2924944"/>
            <a:ext cx="1498559" cy="16561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Lige pilforbindelse 37"/>
          <p:cNvCxnSpPr/>
          <p:nvPr/>
        </p:nvCxnSpPr>
        <p:spPr bwMode="auto">
          <a:xfrm flipH="1">
            <a:off x="1475560" y="2924944"/>
            <a:ext cx="1498559" cy="16561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9" name="Rektangel 38"/>
          <p:cNvSpPr/>
          <p:nvPr/>
        </p:nvSpPr>
        <p:spPr bwMode="auto">
          <a:xfrm>
            <a:off x="5206367" y="4581128"/>
            <a:ext cx="86400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DAGI</a:t>
            </a:r>
          </a:p>
        </p:txBody>
      </p:sp>
      <p:cxnSp>
        <p:nvCxnSpPr>
          <p:cNvPr id="40" name="Lige pilforbindelse 39"/>
          <p:cNvCxnSpPr>
            <a:stCxn id="39" idx="1"/>
            <a:endCxn id="36" idx="3"/>
          </p:cNvCxnSpPr>
          <p:nvPr/>
        </p:nvCxnSpPr>
        <p:spPr bwMode="auto">
          <a:xfrm flipH="1">
            <a:off x="3838119" y="4869160"/>
            <a:ext cx="1368248" cy="0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35" name="Gruppe 34"/>
          <p:cNvGrpSpPr/>
          <p:nvPr/>
        </p:nvGrpSpPr>
        <p:grpSpPr>
          <a:xfrm>
            <a:off x="4860032" y="1412776"/>
            <a:ext cx="2824818" cy="2736304"/>
            <a:chOff x="4860032" y="1412776"/>
            <a:chExt cx="2824818" cy="2736304"/>
          </a:xfrm>
        </p:grpSpPr>
        <p:sp>
          <p:nvSpPr>
            <p:cNvPr id="41" name="Rektangel 40"/>
            <p:cNvSpPr/>
            <p:nvPr/>
          </p:nvSpPr>
          <p:spPr bwMode="auto">
            <a:xfrm>
              <a:off x="4860032" y="1412776"/>
              <a:ext cx="2824818" cy="2736304"/>
            </a:xfrm>
            <a:prstGeom prst="rect">
              <a:avLst/>
            </a:prstGeom>
            <a:solidFill>
              <a:srgbClr val="CCFFCC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Afhængigheder BBR-DAR?</a:t>
              </a:r>
            </a:p>
          </p:txBody>
        </p:sp>
        <p:sp>
          <p:nvSpPr>
            <p:cNvPr id="22" name="Rektangel 21"/>
            <p:cNvSpPr/>
            <p:nvPr/>
          </p:nvSpPr>
          <p:spPr bwMode="auto">
            <a:xfrm>
              <a:off x="6516216" y="3321028"/>
              <a:ext cx="864000" cy="576064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DAR 1.0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Adresser</a:t>
              </a:r>
            </a:p>
          </p:txBody>
        </p:sp>
        <p:sp>
          <p:nvSpPr>
            <p:cNvPr id="24" name="Rektangel 23"/>
            <p:cNvSpPr/>
            <p:nvPr/>
          </p:nvSpPr>
          <p:spPr bwMode="auto">
            <a:xfrm>
              <a:off x="6516312" y="2024884"/>
              <a:ext cx="864000" cy="576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DAR 0.9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b="1" dirty="0" smtClean="0"/>
                <a:t>Kopiregister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Ift. </a:t>
              </a:r>
              <a:r>
                <a:rPr kumimoji="0" lang="da-DK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Adreser</a:t>
              </a:r>
              <a:endPara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Rektangel 24"/>
            <p:cNvSpPr/>
            <p:nvPr/>
          </p:nvSpPr>
          <p:spPr bwMode="auto">
            <a:xfrm>
              <a:off x="5220168" y="2024884"/>
              <a:ext cx="864000" cy="576064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BBR 1.7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b="1" dirty="0" smtClean="0"/>
                <a:t>Bygning mv.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Adresser</a:t>
              </a:r>
            </a:p>
          </p:txBody>
        </p:sp>
        <p:sp>
          <p:nvSpPr>
            <p:cNvPr id="27" name="Rektangel 26"/>
            <p:cNvSpPr/>
            <p:nvPr/>
          </p:nvSpPr>
          <p:spPr bwMode="auto">
            <a:xfrm>
              <a:off x="5220168" y="3321028"/>
              <a:ext cx="864000" cy="576064"/>
            </a:xfrm>
            <a:prstGeom prst="rect">
              <a:avLst/>
            </a:prstGeom>
            <a:solidFill>
              <a:srgbClr val="99FF99"/>
            </a:solidFill>
            <a:ln w="19050">
              <a:solidFill>
                <a:schemeClr val="tx1"/>
              </a:solidFill>
            </a:ln>
            <a:effectLst/>
            <a:ex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BBR 2.0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1200" b="1" dirty="0" smtClean="0"/>
                <a:t>Bygning mv.</a:t>
              </a:r>
            </a:p>
          </p:txBody>
        </p:sp>
        <p:cxnSp>
          <p:nvCxnSpPr>
            <p:cNvPr id="28" name="Lige pilforbindelse 27"/>
            <p:cNvCxnSpPr>
              <a:stCxn id="25" idx="2"/>
              <a:endCxn id="27" idx="0"/>
            </p:cNvCxnSpPr>
            <p:nvPr/>
          </p:nvCxnSpPr>
          <p:spPr bwMode="auto">
            <a:xfrm>
              <a:off x="5652168" y="2600948"/>
              <a:ext cx="0" cy="72008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Lige pilforbindelse 30"/>
            <p:cNvCxnSpPr>
              <a:stCxn id="25" idx="2"/>
            </p:cNvCxnSpPr>
            <p:nvPr/>
          </p:nvCxnSpPr>
          <p:spPr bwMode="auto">
            <a:xfrm>
              <a:off x="5652168" y="2600948"/>
              <a:ext cx="864144" cy="72008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Lige pilforbindelse 32"/>
            <p:cNvCxnSpPr>
              <a:stCxn id="25" idx="3"/>
              <a:endCxn id="24" idx="1"/>
            </p:cNvCxnSpPr>
            <p:nvPr/>
          </p:nvCxnSpPr>
          <p:spPr bwMode="auto">
            <a:xfrm>
              <a:off x="6084168" y="2312916"/>
              <a:ext cx="432144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Lige pilforbindelse 33"/>
            <p:cNvCxnSpPr>
              <a:stCxn id="24" idx="2"/>
              <a:endCxn id="22" idx="0"/>
            </p:cNvCxnSpPr>
            <p:nvPr/>
          </p:nvCxnSpPr>
          <p:spPr bwMode="auto">
            <a:xfrm flipH="1">
              <a:off x="6948216" y="2600948"/>
              <a:ext cx="96" cy="72008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860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</a:t>
            </a:r>
            <a:r>
              <a:rPr lang="da-DK" dirty="0"/>
              <a:t>A</a:t>
            </a:r>
            <a:r>
              <a:rPr lang="da-DK" dirty="0" smtClean="0"/>
              <a:t>fhængigheder</a:t>
            </a:r>
            <a:br>
              <a:rPr lang="da-DK" dirty="0" smtClean="0"/>
            </a:br>
            <a:r>
              <a:rPr lang="da-DK" dirty="0" smtClean="0"/>
              <a:t>I</a:t>
            </a:r>
            <a:r>
              <a:rPr lang="da-DK" sz="2000" dirty="0" smtClean="0"/>
              <a:t>dentificeret og kvalitetssikret ift. GD-registre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24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grpSp>
        <p:nvGrpSpPr>
          <p:cNvPr id="7" name="Gruppe 6"/>
          <p:cNvGrpSpPr/>
          <p:nvPr/>
        </p:nvGrpSpPr>
        <p:grpSpPr>
          <a:xfrm>
            <a:off x="656188" y="1772816"/>
            <a:ext cx="3123724" cy="2597145"/>
            <a:chOff x="467544" y="1839967"/>
            <a:chExt cx="3123724" cy="2597145"/>
          </a:xfrm>
        </p:grpSpPr>
        <p:pic>
          <p:nvPicPr>
            <p:cNvPr id="4" name="Billed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2283509"/>
              <a:ext cx="3123724" cy="2153603"/>
            </a:xfrm>
            <a:prstGeom prst="rect">
              <a:avLst/>
            </a:prstGeom>
          </p:spPr>
        </p:pic>
        <p:sp>
          <p:nvSpPr>
            <p:cNvPr id="6" name="Tekstboks 5"/>
            <p:cNvSpPr txBox="1"/>
            <p:nvPr/>
          </p:nvSpPr>
          <p:spPr>
            <a:xfrm>
              <a:off x="899592" y="1839967"/>
              <a:ext cx="2302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dirty="0" smtClean="0"/>
                <a:t>Ajourføringsservices</a:t>
              </a:r>
              <a:endParaRPr lang="da-DK" sz="2000" dirty="0"/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5004048" y="1124744"/>
            <a:ext cx="3137059" cy="2520280"/>
            <a:chOff x="5251365" y="1268760"/>
            <a:chExt cx="3137059" cy="2520280"/>
          </a:xfrm>
        </p:grpSpPr>
        <p:pic>
          <p:nvPicPr>
            <p:cNvPr id="5" name="Billed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365" y="1628770"/>
              <a:ext cx="3137059" cy="2160270"/>
            </a:xfrm>
            <a:prstGeom prst="rect">
              <a:avLst/>
            </a:prstGeom>
          </p:spPr>
        </p:pic>
        <p:sp>
          <p:nvSpPr>
            <p:cNvPr id="25" name="Tekstboks 24"/>
            <p:cNvSpPr txBox="1"/>
            <p:nvPr/>
          </p:nvSpPr>
          <p:spPr>
            <a:xfrm>
              <a:off x="5756898" y="1268760"/>
              <a:ext cx="2096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dirty="0" smtClean="0"/>
                <a:t>Udstillingsservices</a:t>
              </a:r>
              <a:endParaRPr lang="da-DK" sz="2000" dirty="0"/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3275856" y="3789040"/>
            <a:ext cx="3110389" cy="2448272"/>
            <a:chOff x="3261811" y="3933056"/>
            <a:chExt cx="3110389" cy="2448272"/>
          </a:xfrm>
        </p:grpSpPr>
        <p:pic>
          <p:nvPicPr>
            <p:cNvPr id="3" name="Billed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811" y="4251062"/>
              <a:ext cx="3110389" cy="2130266"/>
            </a:xfrm>
            <a:prstGeom prst="rect">
              <a:avLst/>
            </a:prstGeom>
          </p:spPr>
        </p:pic>
        <p:sp>
          <p:nvSpPr>
            <p:cNvPr id="27" name="Tekstboks 26"/>
            <p:cNvSpPr txBox="1"/>
            <p:nvPr/>
          </p:nvSpPr>
          <p:spPr>
            <a:xfrm>
              <a:off x="3635896" y="3933056"/>
              <a:ext cx="25797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000" dirty="0" smtClean="0"/>
                <a:t>Forretningshændelser</a:t>
              </a:r>
              <a:endParaRPr lang="da-DK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96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Paralleldrift</a:t>
            </a:r>
            <a:br>
              <a:rPr lang="da-DK" dirty="0" smtClean="0"/>
            </a:br>
            <a:r>
              <a:rPr lang="da-DK" sz="2000" dirty="0" smtClean="0"/>
              <a:t>Væsentlige elementer ift. paralleldrift - ESR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25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395536" y="3202049"/>
            <a:ext cx="5495019" cy="42333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Tekstboks 14"/>
          <p:cNvSpPr txBox="1"/>
          <p:nvPr/>
        </p:nvSpPr>
        <p:spPr>
          <a:xfrm>
            <a:off x="1987426" y="3253805"/>
            <a:ext cx="31008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a-DK" sz="1400" dirty="0" smtClean="0"/>
              <a:t>Fællesoffentlig data- og beskedfordeling</a:t>
            </a:r>
            <a:endParaRPr lang="da-DK" sz="1400" dirty="0"/>
          </a:p>
        </p:txBody>
      </p:sp>
      <p:sp>
        <p:nvSpPr>
          <p:cNvPr id="16" name="Rektangel 15"/>
          <p:cNvSpPr/>
          <p:nvPr/>
        </p:nvSpPr>
        <p:spPr bwMode="auto">
          <a:xfrm>
            <a:off x="395536" y="4103992"/>
            <a:ext cx="5495019" cy="11176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Tekstboks 16"/>
          <p:cNvSpPr txBox="1"/>
          <p:nvPr/>
        </p:nvSpPr>
        <p:spPr>
          <a:xfrm>
            <a:off x="1547664" y="4111600"/>
            <a:ext cx="249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Grunddatasystemer og -registre</a:t>
            </a:r>
            <a:endParaRPr lang="da-DK" sz="1400" dirty="0"/>
          </a:p>
        </p:txBody>
      </p:sp>
      <p:grpSp>
        <p:nvGrpSpPr>
          <p:cNvPr id="18" name="Gruppe 17"/>
          <p:cNvGrpSpPr/>
          <p:nvPr/>
        </p:nvGrpSpPr>
        <p:grpSpPr>
          <a:xfrm>
            <a:off x="3724914" y="4360671"/>
            <a:ext cx="982134" cy="688776"/>
            <a:chOff x="5525459" y="4532123"/>
            <a:chExt cx="982134" cy="688776"/>
          </a:xfrm>
        </p:grpSpPr>
        <p:sp>
          <p:nvSpPr>
            <p:cNvPr id="19" name="Rektangel 18"/>
            <p:cNvSpPr/>
            <p:nvPr/>
          </p:nvSpPr>
          <p:spPr bwMode="auto">
            <a:xfrm>
              <a:off x="5525459" y="4585899"/>
              <a:ext cx="982134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" name="Tekstboks 19"/>
            <p:cNvSpPr txBox="1"/>
            <p:nvPr/>
          </p:nvSpPr>
          <p:spPr>
            <a:xfrm>
              <a:off x="5762972" y="4532123"/>
              <a:ext cx="494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 smtClean="0">
                  <a:solidFill>
                    <a:schemeClr val="bg1">
                      <a:lumMod val="50000"/>
                    </a:schemeClr>
                  </a:solidFill>
                </a:rPr>
                <a:t>DAR</a:t>
              </a:r>
              <a:endParaRPr lang="da-DK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1" name="Magnetpladelager 20"/>
            <p:cNvSpPr/>
            <p:nvPr/>
          </p:nvSpPr>
          <p:spPr bwMode="auto">
            <a:xfrm>
              <a:off x="5718071" y="4832686"/>
              <a:ext cx="626533" cy="330200"/>
            </a:xfrm>
            <a:prstGeom prst="flowChartMagneticDisk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" name="Tekstboks 21"/>
            <p:cNvSpPr txBox="1"/>
            <p:nvPr/>
          </p:nvSpPr>
          <p:spPr>
            <a:xfrm>
              <a:off x="5785313" y="4922723"/>
              <a:ext cx="50687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700" dirty="0" smtClean="0">
                  <a:solidFill>
                    <a:schemeClr val="tx2"/>
                  </a:solidFill>
                </a:rPr>
                <a:t>Adresser</a:t>
              </a:r>
              <a:endParaRPr lang="da-DK" sz="700" dirty="0">
                <a:solidFill>
                  <a:schemeClr val="tx2"/>
                </a:solidFill>
              </a:endParaRPr>
            </a:p>
          </p:txBody>
        </p:sp>
      </p:grpSp>
      <p:sp>
        <p:nvSpPr>
          <p:cNvPr id="23" name="Højrepil 22"/>
          <p:cNvSpPr/>
          <p:nvPr/>
        </p:nvSpPr>
        <p:spPr bwMode="auto">
          <a:xfrm rot="16200000">
            <a:off x="7626461" y="3597216"/>
            <a:ext cx="462353" cy="522603"/>
          </a:xfrm>
          <a:prstGeom prst="rightArrow">
            <a:avLst/>
          </a:prstGeom>
          <a:solidFill>
            <a:srgbClr val="FFC9C9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Højrepil 23"/>
          <p:cNvSpPr/>
          <p:nvPr/>
        </p:nvSpPr>
        <p:spPr bwMode="auto">
          <a:xfrm rot="16200000">
            <a:off x="1864731" y="3803375"/>
            <a:ext cx="484261" cy="11028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Højrepil 24"/>
          <p:cNvSpPr/>
          <p:nvPr/>
        </p:nvSpPr>
        <p:spPr bwMode="auto">
          <a:xfrm rot="5400000">
            <a:off x="4045493" y="3814330"/>
            <a:ext cx="484261" cy="11028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6" name="Rektangel 25"/>
          <p:cNvSpPr/>
          <p:nvPr/>
        </p:nvSpPr>
        <p:spPr bwMode="auto">
          <a:xfrm>
            <a:off x="467544" y="4414447"/>
            <a:ext cx="982134" cy="635000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Tekstboks 26"/>
          <p:cNvSpPr txBox="1"/>
          <p:nvPr/>
        </p:nvSpPr>
        <p:spPr>
          <a:xfrm>
            <a:off x="575918" y="4360671"/>
            <a:ext cx="795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Matrikel</a:t>
            </a:r>
            <a:endParaRPr lang="da-DK" sz="1400" dirty="0"/>
          </a:p>
        </p:txBody>
      </p:sp>
      <p:sp>
        <p:nvSpPr>
          <p:cNvPr id="28" name="Magnetpladelager 27"/>
          <p:cNvSpPr/>
          <p:nvPr/>
        </p:nvSpPr>
        <p:spPr bwMode="auto">
          <a:xfrm>
            <a:off x="660156" y="4661234"/>
            <a:ext cx="626533" cy="330200"/>
          </a:xfrm>
          <a:prstGeom prst="flowChartMagneticDisk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Tekstboks 28"/>
          <p:cNvSpPr txBox="1"/>
          <p:nvPr/>
        </p:nvSpPr>
        <p:spPr>
          <a:xfrm>
            <a:off x="634263" y="4716269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700" dirty="0" smtClean="0">
                <a:solidFill>
                  <a:schemeClr val="tx2"/>
                </a:solidFill>
              </a:rPr>
              <a:t>Bestemt Fast</a:t>
            </a:r>
            <a:br>
              <a:rPr lang="da-DK" sz="700" dirty="0" smtClean="0">
                <a:solidFill>
                  <a:schemeClr val="tx2"/>
                </a:solidFill>
              </a:rPr>
            </a:br>
            <a:r>
              <a:rPr lang="da-DK" sz="700" dirty="0" smtClean="0">
                <a:solidFill>
                  <a:schemeClr val="tx2"/>
                </a:solidFill>
              </a:rPr>
              <a:t>Ejendom</a:t>
            </a:r>
            <a:endParaRPr lang="da-DK" sz="700" dirty="0">
              <a:solidFill>
                <a:schemeClr val="tx2"/>
              </a:solidFill>
            </a:endParaRPr>
          </a:p>
        </p:txBody>
      </p:sp>
      <p:sp>
        <p:nvSpPr>
          <p:cNvPr id="30" name="Rektangel 29"/>
          <p:cNvSpPr/>
          <p:nvPr/>
        </p:nvSpPr>
        <p:spPr bwMode="auto">
          <a:xfrm>
            <a:off x="1565227" y="4414447"/>
            <a:ext cx="982134" cy="635000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Tekstboks 30"/>
          <p:cNvSpPr txBox="1"/>
          <p:nvPr/>
        </p:nvSpPr>
        <p:spPr>
          <a:xfrm>
            <a:off x="1832584" y="4360671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BBR</a:t>
            </a:r>
            <a:endParaRPr lang="da-DK" sz="1400" dirty="0"/>
          </a:p>
        </p:txBody>
      </p:sp>
      <p:sp>
        <p:nvSpPr>
          <p:cNvPr id="32" name="Magnetpladelager 31"/>
          <p:cNvSpPr/>
          <p:nvPr/>
        </p:nvSpPr>
        <p:spPr bwMode="auto">
          <a:xfrm>
            <a:off x="1757839" y="4661234"/>
            <a:ext cx="626533" cy="330200"/>
          </a:xfrm>
          <a:prstGeom prst="flowChartMagneticDisk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1828125" y="4716269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700" dirty="0" smtClean="0">
                <a:solidFill>
                  <a:schemeClr val="tx2"/>
                </a:solidFill>
              </a:rPr>
              <a:t>Bygning</a:t>
            </a:r>
          </a:p>
          <a:p>
            <a:r>
              <a:rPr lang="da-DK" sz="700" dirty="0">
                <a:solidFill>
                  <a:schemeClr val="tx2"/>
                </a:solidFill>
              </a:rPr>
              <a:t>o</a:t>
            </a:r>
            <a:r>
              <a:rPr lang="da-DK" sz="700" dirty="0" smtClean="0">
                <a:solidFill>
                  <a:schemeClr val="tx2"/>
                </a:solidFill>
              </a:rPr>
              <a:t>g bolig</a:t>
            </a:r>
            <a:endParaRPr lang="da-DK" sz="700" dirty="0">
              <a:solidFill>
                <a:schemeClr val="tx2"/>
              </a:solidFill>
            </a:endParaRPr>
          </a:p>
        </p:txBody>
      </p:sp>
      <p:sp>
        <p:nvSpPr>
          <p:cNvPr id="34" name="Rektangel 33"/>
          <p:cNvSpPr/>
          <p:nvPr/>
        </p:nvSpPr>
        <p:spPr bwMode="auto">
          <a:xfrm>
            <a:off x="2644177" y="4416467"/>
            <a:ext cx="982134" cy="635000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Tekstboks 34"/>
          <p:cNvSpPr txBox="1"/>
          <p:nvPr/>
        </p:nvSpPr>
        <p:spPr>
          <a:xfrm>
            <a:off x="2583757" y="4362691"/>
            <a:ext cx="1133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Ejerfortegnelse</a:t>
            </a:r>
            <a:endParaRPr lang="da-DK" sz="1400" dirty="0"/>
          </a:p>
        </p:txBody>
      </p:sp>
      <p:sp>
        <p:nvSpPr>
          <p:cNvPr id="36" name="Magnetpladelager 35"/>
          <p:cNvSpPr/>
          <p:nvPr/>
        </p:nvSpPr>
        <p:spPr bwMode="auto">
          <a:xfrm>
            <a:off x="2836789" y="4663254"/>
            <a:ext cx="626533" cy="330200"/>
          </a:xfrm>
          <a:prstGeom prst="flowChartMagneticDisk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Tekstboks 36"/>
          <p:cNvSpPr txBox="1"/>
          <p:nvPr/>
        </p:nvSpPr>
        <p:spPr>
          <a:xfrm>
            <a:off x="2905288" y="4761419"/>
            <a:ext cx="4908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700" dirty="0" smtClean="0">
                <a:solidFill>
                  <a:schemeClr val="tx2"/>
                </a:solidFill>
              </a:rPr>
              <a:t>Ejerskab</a:t>
            </a:r>
            <a:endParaRPr lang="da-DK" sz="700" dirty="0">
              <a:solidFill>
                <a:schemeClr val="tx2"/>
              </a:solidFill>
            </a:endParaRPr>
          </a:p>
        </p:txBody>
      </p:sp>
      <p:grpSp>
        <p:nvGrpSpPr>
          <p:cNvPr id="38" name="Gruppe 37"/>
          <p:cNvGrpSpPr/>
          <p:nvPr/>
        </p:nvGrpSpPr>
        <p:grpSpPr>
          <a:xfrm>
            <a:off x="4809275" y="4380673"/>
            <a:ext cx="982134" cy="679984"/>
            <a:chOff x="5525459" y="4540915"/>
            <a:chExt cx="982134" cy="679984"/>
          </a:xfrm>
        </p:grpSpPr>
        <p:sp>
          <p:nvSpPr>
            <p:cNvPr id="39" name="Rektangel 38"/>
            <p:cNvSpPr/>
            <p:nvPr/>
          </p:nvSpPr>
          <p:spPr bwMode="auto">
            <a:xfrm>
              <a:off x="5525459" y="4585899"/>
              <a:ext cx="982134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0" name="Tekstboks 39"/>
            <p:cNvSpPr txBox="1"/>
            <p:nvPr/>
          </p:nvSpPr>
          <p:spPr>
            <a:xfrm>
              <a:off x="5631092" y="4540915"/>
              <a:ext cx="8370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400" dirty="0" smtClean="0">
                  <a:solidFill>
                    <a:schemeClr val="bg1">
                      <a:lumMod val="50000"/>
                    </a:schemeClr>
                  </a:solidFill>
                </a:rPr>
                <a:t>CPR/CVR</a:t>
              </a:r>
              <a:endParaRPr lang="da-DK" sz="1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Magnetpladelager 40"/>
            <p:cNvSpPr/>
            <p:nvPr/>
          </p:nvSpPr>
          <p:spPr bwMode="auto">
            <a:xfrm>
              <a:off x="5718071" y="4832686"/>
              <a:ext cx="626533" cy="330200"/>
            </a:xfrm>
            <a:prstGeom prst="flowChartMagneticDisk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2" name="Tekstboks 41"/>
            <p:cNvSpPr txBox="1"/>
            <p:nvPr/>
          </p:nvSpPr>
          <p:spPr>
            <a:xfrm>
              <a:off x="5758937" y="4896347"/>
              <a:ext cx="6880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700" dirty="0" smtClean="0">
                  <a:solidFill>
                    <a:schemeClr val="tx2"/>
                  </a:solidFill>
                </a:rPr>
                <a:t>Personer/</a:t>
              </a:r>
            </a:p>
            <a:p>
              <a:r>
                <a:rPr lang="da-DK" sz="700" dirty="0" smtClean="0">
                  <a:solidFill>
                    <a:schemeClr val="tx2"/>
                  </a:solidFill>
                </a:rPr>
                <a:t>virksomheder</a:t>
              </a:r>
              <a:endParaRPr lang="da-DK" sz="700" dirty="0">
                <a:solidFill>
                  <a:schemeClr val="tx2"/>
                </a:solidFill>
              </a:endParaRPr>
            </a:p>
          </p:txBody>
        </p:sp>
      </p:grpSp>
      <p:sp>
        <p:nvSpPr>
          <p:cNvPr id="48" name="Rektangel 47"/>
          <p:cNvSpPr/>
          <p:nvPr/>
        </p:nvSpPr>
        <p:spPr bwMode="auto">
          <a:xfrm>
            <a:off x="7262604" y="2529024"/>
            <a:ext cx="1188000" cy="1116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9" name="Tekstboks 48"/>
          <p:cNvSpPr txBox="1"/>
          <p:nvPr/>
        </p:nvSpPr>
        <p:spPr>
          <a:xfrm>
            <a:off x="7262604" y="2559974"/>
            <a:ext cx="1197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Ejendomsskat</a:t>
            </a:r>
            <a:endParaRPr lang="da-DK" sz="1400" dirty="0"/>
          </a:p>
        </p:txBody>
      </p:sp>
      <p:grpSp>
        <p:nvGrpSpPr>
          <p:cNvPr id="50" name="Gruppe 49"/>
          <p:cNvGrpSpPr/>
          <p:nvPr/>
        </p:nvGrpSpPr>
        <p:grpSpPr>
          <a:xfrm>
            <a:off x="7357155" y="2875794"/>
            <a:ext cx="985569" cy="635000"/>
            <a:chOff x="-1354262" y="1398255"/>
            <a:chExt cx="985569" cy="635000"/>
          </a:xfrm>
        </p:grpSpPr>
        <p:sp>
          <p:nvSpPr>
            <p:cNvPr id="51" name="Rektangel 50"/>
            <p:cNvSpPr/>
            <p:nvPr/>
          </p:nvSpPr>
          <p:spPr bwMode="auto">
            <a:xfrm>
              <a:off x="-1354262" y="1398255"/>
              <a:ext cx="982134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52" name="Tekstboks 51"/>
            <p:cNvSpPr txBox="1"/>
            <p:nvPr/>
          </p:nvSpPr>
          <p:spPr>
            <a:xfrm>
              <a:off x="-1346094" y="1434504"/>
              <a:ext cx="9774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dirty="0" smtClean="0"/>
                <a:t>Vurdering &amp;</a:t>
              </a:r>
            </a:p>
            <a:p>
              <a:r>
                <a:rPr lang="da-DK" sz="1000" dirty="0" smtClean="0"/>
                <a:t>Opkrævning</a:t>
              </a:r>
              <a:endParaRPr lang="da-DK" sz="1000" dirty="0"/>
            </a:p>
          </p:txBody>
        </p:sp>
      </p:grpSp>
      <p:sp>
        <p:nvSpPr>
          <p:cNvPr id="58" name="Rektangel 57"/>
          <p:cNvSpPr/>
          <p:nvPr/>
        </p:nvSpPr>
        <p:spPr bwMode="auto">
          <a:xfrm>
            <a:off x="7262604" y="4103992"/>
            <a:ext cx="1188000" cy="1116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9" name="Tekstboks 58"/>
          <p:cNvSpPr txBox="1"/>
          <p:nvPr/>
        </p:nvSpPr>
        <p:spPr>
          <a:xfrm>
            <a:off x="7636198" y="4134942"/>
            <a:ext cx="450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ESR</a:t>
            </a:r>
            <a:endParaRPr lang="da-DK" sz="1400" dirty="0"/>
          </a:p>
        </p:txBody>
      </p:sp>
      <p:grpSp>
        <p:nvGrpSpPr>
          <p:cNvPr id="60" name="Gruppe 59"/>
          <p:cNvGrpSpPr/>
          <p:nvPr/>
        </p:nvGrpSpPr>
        <p:grpSpPr>
          <a:xfrm>
            <a:off x="7357155" y="4450762"/>
            <a:ext cx="985569" cy="635000"/>
            <a:chOff x="-1354262" y="1398255"/>
            <a:chExt cx="985569" cy="635000"/>
          </a:xfrm>
        </p:grpSpPr>
        <p:sp>
          <p:nvSpPr>
            <p:cNvPr id="61" name="Rektangel 60"/>
            <p:cNvSpPr/>
            <p:nvPr/>
          </p:nvSpPr>
          <p:spPr bwMode="auto">
            <a:xfrm>
              <a:off x="-1354262" y="1398255"/>
              <a:ext cx="982134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2" name="Tekstboks 61"/>
            <p:cNvSpPr txBox="1"/>
            <p:nvPr/>
          </p:nvSpPr>
          <p:spPr>
            <a:xfrm>
              <a:off x="-1346094" y="1434504"/>
              <a:ext cx="9774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000" dirty="0" smtClean="0"/>
                <a:t>Nuværende ESR baseret på</a:t>
              </a:r>
            </a:p>
            <a:p>
              <a:r>
                <a:rPr lang="da-DK" sz="1000" dirty="0" smtClean="0"/>
                <a:t>grunddata</a:t>
              </a:r>
              <a:endParaRPr lang="da-DK" sz="1000" dirty="0"/>
            </a:p>
          </p:txBody>
        </p:sp>
      </p:grpSp>
      <p:sp>
        <p:nvSpPr>
          <p:cNvPr id="63" name="Højrepil 62"/>
          <p:cNvSpPr/>
          <p:nvPr/>
        </p:nvSpPr>
        <p:spPr bwMode="auto">
          <a:xfrm rot="16200000">
            <a:off x="2938557" y="3597216"/>
            <a:ext cx="462353" cy="522603"/>
          </a:xfrm>
          <a:prstGeom prst="rightArrow">
            <a:avLst/>
          </a:prstGeom>
          <a:solidFill>
            <a:srgbClr val="FFC9C9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" name="Lige pilforbindelse 4"/>
          <p:cNvCxnSpPr>
            <a:stCxn id="12" idx="3"/>
          </p:cNvCxnSpPr>
          <p:nvPr/>
        </p:nvCxnSpPr>
        <p:spPr bwMode="auto">
          <a:xfrm>
            <a:off x="5890555" y="3413716"/>
            <a:ext cx="1372049" cy="87511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Lige pilforbindelse 63"/>
          <p:cNvCxnSpPr>
            <a:stCxn id="16" idx="3"/>
            <a:endCxn id="58" idx="1"/>
          </p:cNvCxnSpPr>
          <p:nvPr/>
        </p:nvCxnSpPr>
        <p:spPr bwMode="auto">
          <a:xfrm flipV="1">
            <a:off x="5890555" y="4661992"/>
            <a:ext cx="1372049" cy="8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pic>
        <p:nvPicPr>
          <p:cNvPr id="67" name="Picture 4" descr="business man, client, consultant, male, man, user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47" y="5516562"/>
            <a:ext cx="780813" cy="7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Lige pilforbindelse 67"/>
          <p:cNvCxnSpPr/>
          <p:nvPr/>
        </p:nvCxnSpPr>
        <p:spPr bwMode="auto">
          <a:xfrm flipV="1">
            <a:off x="5890555" y="5024046"/>
            <a:ext cx="1372049" cy="85289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Tekstboks 71"/>
          <p:cNvSpPr txBox="1"/>
          <p:nvPr/>
        </p:nvSpPr>
        <p:spPr>
          <a:xfrm rot="19723308">
            <a:off x="6115063" y="5149840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Manuelt?</a:t>
            </a:r>
            <a:endParaRPr lang="da-DK" sz="1400" dirty="0"/>
          </a:p>
        </p:txBody>
      </p:sp>
      <p:sp>
        <p:nvSpPr>
          <p:cNvPr id="73" name="Tekstboks 72"/>
          <p:cNvSpPr txBox="1"/>
          <p:nvPr/>
        </p:nvSpPr>
        <p:spPr>
          <a:xfrm>
            <a:off x="6038595" y="4365104"/>
            <a:ext cx="1125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Fra Registre?</a:t>
            </a:r>
            <a:endParaRPr lang="da-DK" sz="1400" dirty="0"/>
          </a:p>
        </p:txBody>
      </p:sp>
      <p:sp>
        <p:nvSpPr>
          <p:cNvPr id="74" name="Tekstboks 73"/>
          <p:cNvSpPr txBox="1"/>
          <p:nvPr/>
        </p:nvSpPr>
        <p:spPr>
          <a:xfrm rot="1881620">
            <a:off x="5878097" y="3548381"/>
            <a:ext cx="1458734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da-DK" sz="1400" dirty="0" smtClean="0"/>
              <a:t>Fra Datafordeler?</a:t>
            </a:r>
            <a:endParaRPr lang="da-DK" sz="1400" dirty="0"/>
          </a:p>
        </p:txBody>
      </p:sp>
      <p:sp>
        <p:nvSpPr>
          <p:cNvPr id="75" name="Tekstboks 74"/>
          <p:cNvSpPr txBox="1"/>
          <p:nvPr/>
        </p:nvSpPr>
        <p:spPr>
          <a:xfrm>
            <a:off x="1043608" y="1390831"/>
            <a:ext cx="628165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Tilbagekonvertering af grunddata til ESR bl.a. fordi ejendomsskat </a:t>
            </a:r>
          </a:p>
          <a:p>
            <a:pPr algn="l"/>
            <a:r>
              <a:rPr lang="da-DK" sz="1800" dirty="0" smtClean="0"/>
              <a:t>i paralleldriftsfasen udskrives på baggrund af ESR DATA.</a:t>
            </a:r>
          </a:p>
          <a:p>
            <a:pPr algn="l">
              <a:spcBef>
                <a:spcPts val="600"/>
              </a:spcBef>
            </a:pPr>
            <a:r>
              <a:rPr lang="da-DK" sz="1800" dirty="0" smtClean="0"/>
              <a:t>Sker dette fra Datafordeler, Grunddataregistre eller manuelt?</a:t>
            </a:r>
          </a:p>
          <a:p>
            <a:pPr algn="l">
              <a:spcBef>
                <a:spcPts val="600"/>
              </a:spcBef>
            </a:pPr>
            <a:r>
              <a:rPr lang="da-DK" sz="1800" dirty="0" smtClean="0"/>
              <a:t>Er der styr på ansvar og roller – hvem har hvilke opgaver?</a:t>
            </a:r>
            <a:endParaRPr lang="da-DK" sz="1800" dirty="0"/>
          </a:p>
        </p:txBody>
      </p:sp>
      <p:sp>
        <p:nvSpPr>
          <p:cNvPr id="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45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159480"/>
            <a:ext cx="6313984" cy="812937"/>
          </a:xfrm>
        </p:spPr>
        <p:txBody>
          <a:bodyPr/>
          <a:lstStyle/>
          <a:p>
            <a:pPr lvl="1"/>
            <a:r>
              <a:rPr lang="da-DK" dirty="0" smtClean="0"/>
              <a:t>GD1-GD2 Paralleldrift</a:t>
            </a:r>
            <a:br>
              <a:rPr lang="da-DK" dirty="0" smtClean="0"/>
            </a:br>
            <a:r>
              <a:rPr lang="da-DK" sz="2000" dirty="0" smtClean="0"/>
              <a:t>Væsentlige elementer ift. paralleldrift - OIS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26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5364184" y="4365104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ESR</a:t>
            </a:r>
          </a:p>
        </p:txBody>
      </p:sp>
      <p:sp>
        <p:nvSpPr>
          <p:cNvPr id="15" name="Rektangel 14"/>
          <p:cNvSpPr/>
          <p:nvPr/>
        </p:nvSpPr>
        <p:spPr bwMode="auto">
          <a:xfrm>
            <a:off x="5364184" y="5445224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BBR</a:t>
            </a:r>
          </a:p>
        </p:txBody>
      </p:sp>
      <p:sp>
        <p:nvSpPr>
          <p:cNvPr id="16" name="Rektangel 15"/>
          <p:cNvSpPr/>
          <p:nvPr/>
        </p:nvSpPr>
        <p:spPr bwMode="auto">
          <a:xfrm>
            <a:off x="6804344" y="5445224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Matriklen</a:t>
            </a:r>
          </a:p>
        </p:txBody>
      </p:sp>
      <p:sp>
        <p:nvSpPr>
          <p:cNvPr id="17" name="Rektangel 16"/>
          <p:cNvSpPr/>
          <p:nvPr/>
        </p:nvSpPr>
        <p:spPr bwMode="auto">
          <a:xfrm>
            <a:off x="2555776" y="4365104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CPR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 smtClean="0"/>
              <a:t>(</a:t>
            </a:r>
            <a:r>
              <a:rPr lang="da-DK" sz="1200" b="1" dirty="0"/>
              <a:t>P</a:t>
            </a: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-Data)</a:t>
            </a:r>
          </a:p>
        </p:txBody>
      </p:sp>
      <p:sp>
        <p:nvSpPr>
          <p:cNvPr id="18" name="Rektangel 17"/>
          <p:cNvSpPr/>
          <p:nvPr/>
        </p:nvSpPr>
        <p:spPr bwMode="auto">
          <a:xfrm>
            <a:off x="3924024" y="5445224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eTL</a:t>
            </a:r>
          </a:p>
        </p:txBody>
      </p:sp>
      <p:cxnSp>
        <p:nvCxnSpPr>
          <p:cNvPr id="19" name="Lige pilforbindelse 18"/>
          <p:cNvCxnSpPr>
            <a:stCxn id="12" idx="2"/>
            <a:endCxn id="15" idx="0"/>
          </p:cNvCxnSpPr>
          <p:nvPr/>
        </p:nvCxnSpPr>
        <p:spPr bwMode="auto">
          <a:xfrm>
            <a:off x="5796184" y="4941168"/>
            <a:ext cx="0" cy="5040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Lige pilforbindelse 19"/>
          <p:cNvCxnSpPr>
            <a:stCxn id="18" idx="0"/>
          </p:cNvCxnSpPr>
          <p:nvPr/>
        </p:nvCxnSpPr>
        <p:spPr bwMode="auto">
          <a:xfrm flipV="1">
            <a:off x="4356024" y="4941168"/>
            <a:ext cx="1008160" cy="5040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Lige pilforbindelse 20"/>
          <p:cNvCxnSpPr>
            <a:stCxn id="16" idx="0"/>
          </p:cNvCxnSpPr>
          <p:nvPr/>
        </p:nvCxnSpPr>
        <p:spPr bwMode="auto">
          <a:xfrm flipH="1" flipV="1">
            <a:off x="6228184" y="4941168"/>
            <a:ext cx="1008160" cy="5040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Rektangel 21"/>
          <p:cNvSpPr/>
          <p:nvPr/>
        </p:nvSpPr>
        <p:spPr bwMode="auto">
          <a:xfrm>
            <a:off x="6804248" y="3284984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OIS</a:t>
            </a:r>
          </a:p>
        </p:txBody>
      </p:sp>
      <p:cxnSp>
        <p:nvCxnSpPr>
          <p:cNvPr id="23" name="Lige pilforbindelse 22"/>
          <p:cNvCxnSpPr/>
          <p:nvPr/>
        </p:nvCxnSpPr>
        <p:spPr bwMode="auto">
          <a:xfrm flipV="1">
            <a:off x="6228184" y="3861048"/>
            <a:ext cx="576160" cy="50405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Lige pilforbindelse 23"/>
          <p:cNvCxnSpPr>
            <a:stCxn id="16" idx="0"/>
            <a:endCxn id="22" idx="2"/>
          </p:cNvCxnSpPr>
          <p:nvPr/>
        </p:nvCxnSpPr>
        <p:spPr bwMode="auto">
          <a:xfrm flipH="1" flipV="1">
            <a:off x="7236248" y="3861048"/>
            <a:ext cx="96" cy="158417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Lige pilforbindelse 24"/>
          <p:cNvCxnSpPr>
            <a:stCxn id="17" idx="3"/>
            <a:endCxn id="12" idx="1"/>
          </p:cNvCxnSpPr>
          <p:nvPr/>
        </p:nvCxnSpPr>
        <p:spPr bwMode="auto">
          <a:xfrm>
            <a:off x="3419776" y="4653136"/>
            <a:ext cx="194440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Rektangel 25"/>
          <p:cNvSpPr/>
          <p:nvPr/>
        </p:nvSpPr>
        <p:spPr bwMode="auto">
          <a:xfrm>
            <a:off x="2555776" y="5445224"/>
            <a:ext cx="864000" cy="576064"/>
          </a:xfrm>
          <a:prstGeom prst="rect">
            <a:avLst/>
          </a:prstGeom>
          <a:solidFill>
            <a:srgbClr val="99FF99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CVR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/>
              <a:t>(</a:t>
            </a: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V-Data)</a:t>
            </a:r>
          </a:p>
        </p:txBody>
      </p:sp>
      <p:cxnSp>
        <p:nvCxnSpPr>
          <p:cNvPr id="27" name="Vinklet forbindelse 26"/>
          <p:cNvCxnSpPr>
            <a:stCxn id="26" idx="3"/>
            <a:endCxn id="12" idx="1"/>
          </p:cNvCxnSpPr>
          <p:nvPr/>
        </p:nvCxnSpPr>
        <p:spPr bwMode="auto">
          <a:xfrm flipV="1">
            <a:off x="3419776" y="4653136"/>
            <a:ext cx="1944408" cy="1080120"/>
          </a:xfrm>
          <a:prstGeom prst="bentConnector3">
            <a:avLst>
              <a:gd name="adj1" fmla="val 1152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Rektangel 31"/>
          <p:cNvSpPr/>
          <p:nvPr/>
        </p:nvSpPr>
        <p:spPr bwMode="auto">
          <a:xfrm>
            <a:off x="6804248" y="1772816"/>
            <a:ext cx="864000" cy="576064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b="1" dirty="0" smtClean="0"/>
              <a:t>Anvendere/</a:t>
            </a:r>
            <a:br>
              <a:rPr lang="da-DK" sz="1200" b="1" dirty="0" smtClean="0"/>
            </a:br>
            <a:r>
              <a:rPr lang="da-DK" sz="1200" b="1" dirty="0" smtClean="0"/>
              <a:t>distributører</a:t>
            </a:r>
            <a:endParaRPr kumimoji="0" lang="da-DK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3" name="Lige pilforbindelse 32"/>
          <p:cNvCxnSpPr>
            <a:stCxn id="22" idx="0"/>
            <a:endCxn id="32" idx="2"/>
          </p:cNvCxnSpPr>
          <p:nvPr/>
        </p:nvCxnSpPr>
        <p:spPr bwMode="auto">
          <a:xfrm flipV="1">
            <a:off x="7236248" y="2348880"/>
            <a:ext cx="0" cy="93610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Lige pilforbindelse 38"/>
          <p:cNvCxnSpPr/>
          <p:nvPr/>
        </p:nvCxnSpPr>
        <p:spPr bwMode="auto">
          <a:xfrm flipV="1">
            <a:off x="6228184" y="3861048"/>
            <a:ext cx="728560" cy="158417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1" name="Tekstboks 40"/>
          <p:cNvSpPr txBox="1"/>
          <p:nvPr/>
        </p:nvSpPr>
        <p:spPr>
          <a:xfrm>
            <a:off x="583949" y="1736809"/>
            <a:ext cx="5788251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1800" dirty="0" smtClean="0"/>
              <a:t>OIS må forventes længere periode i ”paralleldrift” end ESR </a:t>
            </a:r>
          </a:p>
          <a:p>
            <a:pPr algn="l"/>
            <a:r>
              <a:rPr lang="da-DK" sz="1800" dirty="0" smtClean="0"/>
              <a:t>bl.a. på grund af den store anvendelse i finanssektoren m.fl.</a:t>
            </a:r>
          </a:p>
          <a:p>
            <a:pPr algn="l">
              <a:spcBef>
                <a:spcPts val="600"/>
              </a:spcBef>
            </a:pPr>
            <a:r>
              <a:rPr lang="da-DK" sz="1800" dirty="0"/>
              <a:t>H</a:t>
            </a:r>
            <a:r>
              <a:rPr lang="da-DK" sz="1800" dirty="0" smtClean="0"/>
              <a:t>vordan etableres OIS-data, når ESR nedlægges?</a:t>
            </a:r>
            <a:br>
              <a:rPr lang="da-DK" sz="1800" dirty="0" smtClean="0"/>
            </a:br>
            <a:r>
              <a:rPr lang="da-DK" sz="1800" dirty="0" smtClean="0"/>
              <a:t>Hentes data fra Datafordeleren?</a:t>
            </a:r>
            <a:br>
              <a:rPr lang="da-DK" sz="1800" dirty="0" smtClean="0"/>
            </a:br>
            <a:r>
              <a:rPr lang="da-DK" sz="1800" dirty="0" smtClean="0"/>
              <a:t>Tidligere en GD7 opgave men er det stadig det?</a:t>
            </a:r>
          </a:p>
          <a:p>
            <a:pPr algn="l">
              <a:spcBef>
                <a:spcPts val="600"/>
              </a:spcBef>
            </a:pPr>
            <a:r>
              <a:rPr lang="da-DK" sz="1800" dirty="0" smtClean="0"/>
              <a:t>Er der styr på ansvar og roller – hvem har hvilke opgaver?</a:t>
            </a:r>
            <a:endParaRPr lang="da-DK" sz="1800" dirty="0"/>
          </a:p>
        </p:txBody>
      </p:sp>
      <p:sp>
        <p:nvSpPr>
          <p:cNvPr id="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grpSp>
        <p:nvGrpSpPr>
          <p:cNvPr id="6" name="Gruppe 5"/>
          <p:cNvGrpSpPr/>
          <p:nvPr/>
        </p:nvGrpSpPr>
        <p:grpSpPr>
          <a:xfrm>
            <a:off x="5364088" y="4365104"/>
            <a:ext cx="864096" cy="576064"/>
            <a:chOff x="5364088" y="4365104"/>
            <a:chExt cx="864096" cy="576064"/>
          </a:xfrm>
        </p:grpSpPr>
        <p:cxnSp>
          <p:nvCxnSpPr>
            <p:cNvPr id="4" name="Lige forbindelse 3"/>
            <p:cNvCxnSpPr/>
            <p:nvPr/>
          </p:nvCxnSpPr>
          <p:spPr bwMode="auto">
            <a:xfrm flipH="1">
              <a:off x="5364185" y="4365104"/>
              <a:ext cx="863999" cy="57606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Lige forbindelse 29"/>
            <p:cNvCxnSpPr/>
            <p:nvPr/>
          </p:nvCxnSpPr>
          <p:spPr bwMode="auto">
            <a:xfrm>
              <a:off x="5364088" y="4365104"/>
              <a:ext cx="863999" cy="576064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345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/>
              <a:t>GD1-GD2 Replanlægning</a:t>
            </a:r>
            <a:br>
              <a:rPr lang="da-DK" dirty="0"/>
            </a:br>
            <a:r>
              <a:rPr lang="da-DK" dirty="0"/>
              <a:t>Agenda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27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82" y="2447646"/>
            <a:ext cx="1606990" cy="206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251520" y="1163226"/>
            <a:ext cx="8928992" cy="5362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Introduktion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Roller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og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ansvar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Status og proces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replanlægning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GD 1 og GD2 – afhængigheder </a:t>
            </a:r>
          </a:p>
          <a:p>
            <a:pPr>
              <a:lnSpc>
                <a:spcPct val="150000"/>
              </a:lnSpc>
            </a:pPr>
            <a:r>
              <a:rPr lang="da-DK" b="1" dirty="0" smtClean="0"/>
              <a:t>1. udkast til fælles plan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Test og kvalitetssikring  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Opsamling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og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konklusion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/>
              <a:t>GD1-GD2 </a:t>
            </a:r>
            <a:r>
              <a:rPr lang="da-DK" dirty="0" smtClean="0"/>
              <a:t>Replanlægning</a:t>
            </a:r>
            <a:br>
              <a:rPr lang="da-DK" dirty="0" smtClean="0"/>
            </a:br>
            <a:r>
              <a:rPr lang="da-DK" sz="2000" dirty="0" smtClean="0"/>
              <a:t>Milepæle</a:t>
            </a:r>
            <a:endParaRPr lang="da-DK" sz="200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30304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28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190740"/>
              </p:ext>
            </p:extLst>
          </p:nvPr>
        </p:nvGraphicFramePr>
        <p:xfrm>
          <a:off x="179512" y="1196752"/>
          <a:ext cx="8784976" cy="5297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716"/>
                <a:gridCol w="999278"/>
                <a:gridCol w="700598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M1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Kravspecifikation/udbudsmateriale klar til udsendelse.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M2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Udvikling i grunddataregister kan igangsættes.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M3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Servicespecifikationer ift. </a:t>
                      </a:r>
                      <a:r>
                        <a:rPr lang="da-DK" sz="1800" dirty="0" smtClean="0">
                          <a:effectLst/>
                        </a:rPr>
                        <a:t>ajourføringsservices</a:t>
                      </a:r>
                      <a:r>
                        <a:rPr lang="da-DK" sz="1800" dirty="0">
                          <a:effectLst/>
                        </a:rPr>
                        <a:t>, som andre projekter skal </a:t>
                      </a:r>
                      <a:br>
                        <a:rPr lang="da-DK" sz="1800" dirty="0">
                          <a:effectLst/>
                        </a:rPr>
                      </a:br>
                      <a:r>
                        <a:rPr lang="da-DK" sz="1800" dirty="0">
                          <a:effectLst/>
                        </a:rPr>
                        <a:t>anvende, specificeret og kvalitetssikret af anvenderne.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M4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Servicespecifikationer ift. </a:t>
                      </a:r>
                      <a:r>
                        <a:rPr lang="da-DK" sz="1800" dirty="0" smtClean="0">
                          <a:effectLst/>
                        </a:rPr>
                        <a:t>ajourføringsservices</a:t>
                      </a:r>
                      <a:r>
                        <a:rPr lang="da-DK" sz="1800" dirty="0">
                          <a:effectLst/>
                        </a:rPr>
                        <a:t>, som andre projekter skal </a:t>
                      </a:r>
                      <a:br>
                        <a:rPr lang="da-DK" sz="1800" dirty="0">
                          <a:effectLst/>
                        </a:rPr>
                      </a:br>
                      <a:r>
                        <a:rPr lang="da-DK" sz="1800" dirty="0">
                          <a:effectLst/>
                        </a:rPr>
                        <a:t>anvende, udviklet, testet og klar til integrationstest ift. anvenderne.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M5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Register implementeret i testmiljø på Datafordeler.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M6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Hændelsesbeskeder specificeret og kvalitetssikret i GD1 og/eller GD2.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M7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Hændelsesbeskeder kvalitetssikret i GD7 og afleveret til Datafordelerens</a:t>
                      </a:r>
                      <a:br>
                        <a:rPr lang="da-DK" sz="1800">
                          <a:effectLst/>
                        </a:rPr>
                      </a:br>
                      <a:r>
                        <a:rPr lang="da-DK" sz="1800">
                          <a:effectLst/>
                        </a:rPr>
                        <a:t>leverandør.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M8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Servicespecifikationer ift. udstillingsservices specificeret og kvalitetssikret i GD1 og/eller GD2.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M9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Servicespecifikationer ift. udstillingsservices kvalitetssikret i GD7 og afleveret til Datafordelerens leverandør.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M10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Integrationstest mod Datafordeler kan påbegyndes.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M11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System kan </a:t>
                      </a:r>
                      <a:r>
                        <a:rPr lang="da-DK" sz="1800" dirty="0" smtClean="0">
                          <a:effectLst/>
                        </a:rPr>
                        <a:t>implementeres.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ombe 12"/>
          <p:cNvSpPr/>
          <p:nvPr/>
        </p:nvSpPr>
        <p:spPr bwMode="auto">
          <a:xfrm>
            <a:off x="410218" y="5758809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mbe 13"/>
          <p:cNvSpPr/>
          <p:nvPr/>
        </p:nvSpPr>
        <p:spPr bwMode="auto">
          <a:xfrm>
            <a:off x="410218" y="1260963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ombe 14"/>
          <p:cNvSpPr/>
          <p:nvPr/>
        </p:nvSpPr>
        <p:spPr bwMode="auto">
          <a:xfrm>
            <a:off x="410218" y="1617242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Rombe 15"/>
          <p:cNvSpPr/>
          <p:nvPr/>
        </p:nvSpPr>
        <p:spPr bwMode="auto">
          <a:xfrm>
            <a:off x="410218" y="2008087"/>
            <a:ext cx="288000" cy="288000"/>
          </a:xfrm>
          <a:prstGeom prst="diamond">
            <a:avLst/>
          </a:prstGeom>
          <a:solidFill>
            <a:srgbClr val="FF66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3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ombe 16"/>
          <p:cNvSpPr/>
          <p:nvPr/>
        </p:nvSpPr>
        <p:spPr bwMode="auto">
          <a:xfrm>
            <a:off x="410218" y="2536770"/>
            <a:ext cx="288000" cy="288000"/>
          </a:xfrm>
          <a:prstGeom prst="diamond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4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8" name="Rombe 17"/>
          <p:cNvSpPr/>
          <p:nvPr/>
        </p:nvSpPr>
        <p:spPr bwMode="auto">
          <a:xfrm>
            <a:off x="410218" y="3128817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9" name="Rombe 18"/>
          <p:cNvSpPr/>
          <p:nvPr/>
        </p:nvSpPr>
        <p:spPr bwMode="auto">
          <a:xfrm>
            <a:off x="410218" y="3554004"/>
            <a:ext cx="288000" cy="288000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6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Rombe 19"/>
          <p:cNvSpPr/>
          <p:nvPr/>
        </p:nvSpPr>
        <p:spPr bwMode="auto">
          <a:xfrm>
            <a:off x="410218" y="3898216"/>
            <a:ext cx="288000" cy="28800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7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Rombe 20"/>
          <p:cNvSpPr/>
          <p:nvPr/>
        </p:nvSpPr>
        <p:spPr bwMode="auto">
          <a:xfrm>
            <a:off x="410218" y="4507160"/>
            <a:ext cx="288000" cy="288000"/>
          </a:xfrm>
          <a:prstGeom prst="diamond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8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Rombe 21"/>
          <p:cNvSpPr/>
          <p:nvPr/>
        </p:nvSpPr>
        <p:spPr bwMode="auto">
          <a:xfrm>
            <a:off x="410218" y="5134911"/>
            <a:ext cx="288000" cy="288000"/>
          </a:xfrm>
          <a:prstGeom prst="diamond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>
                <a:solidFill>
                  <a:schemeClr val="bg1"/>
                </a:solidFill>
              </a:rPr>
              <a:t>9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3" name="Rombe 22"/>
          <p:cNvSpPr/>
          <p:nvPr/>
        </p:nvSpPr>
        <p:spPr bwMode="auto">
          <a:xfrm>
            <a:off x="410218" y="6109083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493457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71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039134" cy="576262"/>
          </a:xfrm>
        </p:spPr>
        <p:txBody>
          <a:bodyPr/>
          <a:lstStyle/>
          <a:p>
            <a:pPr lvl="1"/>
            <a:r>
              <a:rPr lang="da-DK" dirty="0" smtClean="0"/>
              <a:t>GD1-GD2 </a:t>
            </a:r>
            <a:r>
              <a:rPr lang="da-DK" dirty="0"/>
              <a:t>R</a:t>
            </a:r>
            <a:r>
              <a:rPr lang="da-DK" dirty="0" smtClean="0"/>
              <a:t>eplanlægning</a:t>
            </a:r>
            <a:r>
              <a:rPr lang="da-DK" dirty="0"/>
              <a:t/>
            </a:r>
            <a:br>
              <a:rPr lang="da-DK" dirty="0"/>
            </a:br>
            <a:r>
              <a:rPr lang="da-DK" sz="2000" dirty="0" smtClean="0"/>
              <a:t> Indmeldte milepæle</a:t>
            </a:r>
            <a:endParaRPr lang="da-DK" sz="200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29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Lige pilforbindelse 19"/>
          <p:cNvCxnSpPr/>
          <p:nvPr/>
        </p:nvCxnSpPr>
        <p:spPr bwMode="auto">
          <a:xfrm>
            <a:off x="41482" y="4293096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Lige forbindelse 20"/>
          <p:cNvCxnSpPr/>
          <p:nvPr/>
        </p:nvCxnSpPr>
        <p:spPr bwMode="auto">
          <a:xfrm flipH="1">
            <a:off x="8027988" y="1529966"/>
            <a:ext cx="396" cy="470734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Lige forbindelse 22"/>
          <p:cNvCxnSpPr/>
          <p:nvPr/>
        </p:nvCxnSpPr>
        <p:spPr bwMode="auto">
          <a:xfrm flipH="1">
            <a:off x="5435700" y="1529966"/>
            <a:ext cx="396" cy="470734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Lige forbindelse 23"/>
          <p:cNvCxnSpPr/>
          <p:nvPr/>
        </p:nvCxnSpPr>
        <p:spPr bwMode="auto">
          <a:xfrm>
            <a:off x="7380312" y="1666450"/>
            <a:ext cx="0" cy="4570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Lige forbindelse 24"/>
          <p:cNvCxnSpPr/>
          <p:nvPr/>
        </p:nvCxnSpPr>
        <p:spPr bwMode="auto">
          <a:xfrm>
            <a:off x="8676456" y="1680094"/>
            <a:ext cx="0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Lige forbindelse 26"/>
          <p:cNvCxnSpPr/>
          <p:nvPr/>
        </p:nvCxnSpPr>
        <p:spPr bwMode="auto">
          <a:xfrm>
            <a:off x="1547664" y="1556792"/>
            <a:ext cx="4422" cy="46805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>
            <a:off x="2195736" y="1700808"/>
            <a:ext cx="0" cy="45365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Lige forbindelse 29"/>
          <p:cNvCxnSpPr/>
          <p:nvPr/>
        </p:nvCxnSpPr>
        <p:spPr bwMode="auto">
          <a:xfrm flipH="1">
            <a:off x="4131673" y="1680094"/>
            <a:ext cx="8280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 flipH="1">
            <a:off x="2843744" y="1529966"/>
            <a:ext cx="64" cy="470734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Lige forbindelse 31"/>
          <p:cNvCxnSpPr/>
          <p:nvPr/>
        </p:nvCxnSpPr>
        <p:spPr bwMode="auto">
          <a:xfrm>
            <a:off x="4788024" y="1680094"/>
            <a:ext cx="8279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Lige forbindelse 32"/>
          <p:cNvCxnSpPr/>
          <p:nvPr/>
        </p:nvCxnSpPr>
        <p:spPr bwMode="auto">
          <a:xfrm>
            <a:off x="3491880" y="1680094"/>
            <a:ext cx="0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Lige pilforbindelse 33"/>
          <p:cNvCxnSpPr/>
          <p:nvPr/>
        </p:nvCxnSpPr>
        <p:spPr bwMode="auto">
          <a:xfrm>
            <a:off x="53357" y="1988840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kstboks 67"/>
          <p:cNvSpPr txBox="1"/>
          <p:nvPr/>
        </p:nvSpPr>
        <p:spPr>
          <a:xfrm>
            <a:off x="6732240" y="16288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69" name="Tekstboks 68"/>
          <p:cNvSpPr txBox="1"/>
          <p:nvPr/>
        </p:nvSpPr>
        <p:spPr>
          <a:xfrm>
            <a:off x="8028384" y="16288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70" name="Tekstboks 69"/>
          <p:cNvSpPr txBox="1"/>
          <p:nvPr/>
        </p:nvSpPr>
        <p:spPr>
          <a:xfrm>
            <a:off x="2195736" y="16288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3" name="Tekstboks 72"/>
          <p:cNvSpPr txBox="1"/>
          <p:nvPr/>
        </p:nvSpPr>
        <p:spPr>
          <a:xfrm>
            <a:off x="1547664" y="16288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4" name="Tekstboks 73"/>
          <p:cNvSpPr txBox="1"/>
          <p:nvPr/>
        </p:nvSpPr>
        <p:spPr>
          <a:xfrm>
            <a:off x="3491880" y="16288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75" name="Tekstboks 74"/>
          <p:cNvSpPr txBox="1"/>
          <p:nvPr/>
        </p:nvSpPr>
        <p:spPr>
          <a:xfrm>
            <a:off x="4139952" y="16288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6" name="Tekstboks 75"/>
          <p:cNvSpPr txBox="1"/>
          <p:nvPr/>
        </p:nvSpPr>
        <p:spPr>
          <a:xfrm>
            <a:off x="4788025" y="16288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7" name="Tekstboks 76"/>
          <p:cNvSpPr txBox="1"/>
          <p:nvPr/>
        </p:nvSpPr>
        <p:spPr>
          <a:xfrm>
            <a:off x="2915816" y="16288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80" name="Tekstboks 79"/>
          <p:cNvSpPr txBox="1"/>
          <p:nvPr/>
        </p:nvSpPr>
        <p:spPr>
          <a:xfrm>
            <a:off x="162418" y="2780928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Ejer</a:t>
            </a:r>
            <a:endParaRPr lang="da-DK" sz="2000" dirty="0"/>
          </a:p>
        </p:txBody>
      </p:sp>
      <p:sp>
        <p:nvSpPr>
          <p:cNvPr id="83" name="Tekstboks 82"/>
          <p:cNvSpPr txBox="1"/>
          <p:nvPr/>
        </p:nvSpPr>
        <p:spPr>
          <a:xfrm>
            <a:off x="141492" y="4397042"/>
            <a:ext cx="62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DAR</a:t>
            </a:r>
            <a:endParaRPr lang="da-DK" sz="2000" dirty="0"/>
          </a:p>
        </p:txBody>
      </p:sp>
      <p:sp>
        <p:nvSpPr>
          <p:cNvPr id="84" name="Tekstboks 83"/>
          <p:cNvSpPr txBox="1"/>
          <p:nvPr/>
        </p:nvSpPr>
        <p:spPr>
          <a:xfrm>
            <a:off x="176983" y="2092786"/>
            <a:ext cx="1057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Matrikel</a:t>
            </a:r>
            <a:endParaRPr lang="da-DK" sz="2000" dirty="0"/>
          </a:p>
        </p:txBody>
      </p:sp>
      <p:sp>
        <p:nvSpPr>
          <p:cNvPr id="90" name="Tekstboks 89"/>
          <p:cNvSpPr txBox="1"/>
          <p:nvPr/>
        </p:nvSpPr>
        <p:spPr>
          <a:xfrm>
            <a:off x="162418" y="3532946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BBR 2.0</a:t>
            </a:r>
            <a:endParaRPr lang="da-DK" sz="2000" dirty="0"/>
          </a:p>
        </p:txBody>
      </p:sp>
      <p:sp>
        <p:nvSpPr>
          <p:cNvPr id="108" name="Tekstboks 107"/>
          <p:cNvSpPr txBox="1"/>
          <p:nvPr/>
        </p:nvSpPr>
        <p:spPr>
          <a:xfrm>
            <a:off x="141492" y="5197262"/>
            <a:ext cx="103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dirty="0" smtClean="0"/>
              <a:t>DAGI</a:t>
            </a:r>
            <a:endParaRPr lang="da-DK" sz="2000" dirty="0"/>
          </a:p>
        </p:txBody>
      </p:sp>
      <p:sp>
        <p:nvSpPr>
          <p:cNvPr id="121" name="Tekstboks 36"/>
          <p:cNvSpPr txBox="1"/>
          <p:nvPr/>
        </p:nvSpPr>
        <p:spPr>
          <a:xfrm>
            <a:off x="7380312" y="165028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cxnSp>
        <p:nvCxnSpPr>
          <p:cNvPr id="125" name="Lige forbindelse 124"/>
          <p:cNvCxnSpPr/>
          <p:nvPr/>
        </p:nvCxnSpPr>
        <p:spPr bwMode="auto">
          <a:xfrm flipH="1">
            <a:off x="6732239" y="1680094"/>
            <a:ext cx="1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Lige forbindelse 125"/>
          <p:cNvCxnSpPr/>
          <p:nvPr/>
        </p:nvCxnSpPr>
        <p:spPr bwMode="auto">
          <a:xfrm flipH="1">
            <a:off x="6078321" y="1680094"/>
            <a:ext cx="5847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7" name="Tekstboks 126"/>
          <p:cNvSpPr txBox="1"/>
          <p:nvPr/>
        </p:nvSpPr>
        <p:spPr>
          <a:xfrm>
            <a:off x="6084168" y="16288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128" name="Tekstboks 127"/>
          <p:cNvSpPr txBox="1"/>
          <p:nvPr/>
        </p:nvSpPr>
        <p:spPr>
          <a:xfrm>
            <a:off x="5436096" y="16288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41" name="Tekstboks 38"/>
          <p:cNvSpPr txBox="1"/>
          <p:nvPr/>
        </p:nvSpPr>
        <p:spPr>
          <a:xfrm>
            <a:off x="3779912" y="1228690"/>
            <a:ext cx="70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2015</a:t>
            </a:r>
            <a:endParaRPr lang="da-DK" sz="2000" dirty="0"/>
          </a:p>
        </p:txBody>
      </p:sp>
      <p:sp>
        <p:nvSpPr>
          <p:cNvPr id="42" name="Tekstboks 39"/>
          <p:cNvSpPr txBox="1"/>
          <p:nvPr/>
        </p:nvSpPr>
        <p:spPr>
          <a:xfrm>
            <a:off x="6372200" y="1228690"/>
            <a:ext cx="70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2016</a:t>
            </a:r>
            <a:endParaRPr lang="da-DK" sz="2000" dirty="0"/>
          </a:p>
        </p:txBody>
      </p:sp>
      <p:sp>
        <p:nvSpPr>
          <p:cNvPr id="43" name="Tekstboks 40"/>
          <p:cNvSpPr txBox="1"/>
          <p:nvPr/>
        </p:nvSpPr>
        <p:spPr>
          <a:xfrm>
            <a:off x="1835696" y="1228690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2014</a:t>
            </a:r>
            <a:endParaRPr lang="da-DK" sz="2000" dirty="0"/>
          </a:p>
        </p:txBody>
      </p:sp>
      <p:sp>
        <p:nvSpPr>
          <p:cNvPr id="44" name="Tekstboks 107"/>
          <p:cNvSpPr txBox="1"/>
          <p:nvPr/>
        </p:nvSpPr>
        <p:spPr>
          <a:xfrm>
            <a:off x="141492" y="5837202"/>
            <a:ext cx="103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dirty="0" smtClean="0"/>
              <a:t>DF</a:t>
            </a:r>
            <a:endParaRPr lang="da-DK" sz="2000" dirty="0"/>
          </a:p>
        </p:txBody>
      </p:sp>
      <p:cxnSp>
        <p:nvCxnSpPr>
          <p:cNvPr id="45" name="Lige pilforbindelse 44"/>
          <p:cNvCxnSpPr/>
          <p:nvPr/>
        </p:nvCxnSpPr>
        <p:spPr bwMode="auto">
          <a:xfrm>
            <a:off x="35496" y="5805264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Lige forbindelse 46"/>
          <p:cNvCxnSpPr/>
          <p:nvPr/>
        </p:nvCxnSpPr>
        <p:spPr bwMode="auto">
          <a:xfrm flipV="1">
            <a:off x="6732240" y="2272731"/>
            <a:ext cx="799180" cy="4141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Rombe 47"/>
          <p:cNvSpPr/>
          <p:nvPr/>
        </p:nvSpPr>
        <p:spPr bwMode="auto">
          <a:xfrm>
            <a:off x="6900970" y="213288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51" name="Lige forbindelse 50"/>
          <p:cNvCxnSpPr/>
          <p:nvPr/>
        </p:nvCxnSpPr>
        <p:spPr bwMode="auto">
          <a:xfrm>
            <a:off x="6732239" y="3138585"/>
            <a:ext cx="1295749" cy="1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Rombe 51"/>
          <p:cNvSpPr/>
          <p:nvPr/>
        </p:nvSpPr>
        <p:spPr bwMode="auto">
          <a:xfrm>
            <a:off x="7236328" y="2996952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5" name="Rombe 54"/>
          <p:cNvSpPr/>
          <p:nvPr/>
        </p:nvSpPr>
        <p:spPr bwMode="auto">
          <a:xfrm>
            <a:off x="6660232" y="342900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7" name="Rombe 56"/>
          <p:cNvSpPr/>
          <p:nvPr/>
        </p:nvSpPr>
        <p:spPr bwMode="auto">
          <a:xfrm>
            <a:off x="6660264" y="4303796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1" name="Rombe 60"/>
          <p:cNvSpPr/>
          <p:nvPr/>
        </p:nvSpPr>
        <p:spPr bwMode="auto">
          <a:xfrm>
            <a:off x="4067976" y="5877272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3" name="Lige forbindelse 62"/>
          <p:cNvCxnSpPr/>
          <p:nvPr/>
        </p:nvCxnSpPr>
        <p:spPr bwMode="auto">
          <a:xfrm>
            <a:off x="5436096" y="2420920"/>
            <a:ext cx="648072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4" name="Rombe 63"/>
          <p:cNvSpPr/>
          <p:nvPr/>
        </p:nvSpPr>
        <p:spPr bwMode="auto">
          <a:xfrm>
            <a:off x="5603004" y="2276904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1" name="Lige forbindelse 70"/>
          <p:cNvCxnSpPr/>
          <p:nvPr/>
        </p:nvCxnSpPr>
        <p:spPr bwMode="auto">
          <a:xfrm>
            <a:off x="6084168" y="3141000"/>
            <a:ext cx="648072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Rombe 71"/>
          <p:cNvSpPr/>
          <p:nvPr/>
        </p:nvSpPr>
        <p:spPr bwMode="auto">
          <a:xfrm>
            <a:off x="6251076" y="2996984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9" name="Rombe 78"/>
          <p:cNvSpPr/>
          <p:nvPr/>
        </p:nvSpPr>
        <p:spPr bwMode="auto">
          <a:xfrm>
            <a:off x="5398028" y="342900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Rombe 81"/>
          <p:cNvSpPr/>
          <p:nvPr/>
        </p:nvSpPr>
        <p:spPr bwMode="auto">
          <a:xfrm>
            <a:off x="5398028" y="4311193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Rombe 85"/>
          <p:cNvSpPr/>
          <p:nvPr/>
        </p:nvSpPr>
        <p:spPr bwMode="auto">
          <a:xfrm>
            <a:off x="5639170" y="4307385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92" name="Lige forbindelse 91"/>
          <p:cNvCxnSpPr/>
          <p:nvPr/>
        </p:nvCxnSpPr>
        <p:spPr bwMode="auto">
          <a:xfrm flipV="1">
            <a:off x="4139951" y="2432073"/>
            <a:ext cx="648073" cy="2273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5" name="Rombe 94"/>
          <p:cNvSpPr/>
          <p:nvPr/>
        </p:nvSpPr>
        <p:spPr bwMode="auto">
          <a:xfrm>
            <a:off x="4313606" y="2285939"/>
            <a:ext cx="288000" cy="288000"/>
          </a:xfrm>
          <a:prstGeom prst="diamond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>
                <a:solidFill>
                  <a:schemeClr val="bg1"/>
                </a:solidFill>
              </a:rPr>
              <a:t>9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87" name="Lige forbindelse 86"/>
          <p:cNvCxnSpPr/>
          <p:nvPr/>
        </p:nvCxnSpPr>
        <p:spPr bwMode="auto">
          <a:xfrm>
            <a:off x="3491880" y="2421644"/>
            <a:ext cx="656352" cy="10429"/>
          </a:xfrm>
          <a:prstGeom prst="line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3" name="Rombe 102"/>
          <p:cNvSpPr/>
          <p:nvPr/>
        </p:nvSpPr>
        <p:spPr bwMode="auto">
          <a:xfrm>
            <a:off x="3667455" y="2279287"/>
            <a:ext cx="288000" cy="288000"/>
          </a:xfrm>
          <a:prstGeom prst="diamond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8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9" name="Rombe 108"/>
          <p:cNvSpPr/>
          <p:nvPr/>
        </p:nvSpPr>
        <p:spPr bwMode="auto">
          <a:xfrm>
            <a:off x="2117341" y="2132170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6" name="Rombe 115"/>
          <p:cNvSpPr/>
          <p:nvPr/>
        </p:nvSpPr>
        <p:spPr bwMode="auto">
          <a:xfrm>
            <a:off x="3010716" y="2132170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17" name="Lige forbindelse 116"/>
          <p:cNvCxnSpPr/>
          <p:nvPr/>
        </p:nvCxnSpPr>
        <p:spPr bwMode="auto">
          <a:xfrm flipV="1">
            <a:off x="3491880" y="2132840"/>
            <a:ext cx="639793" cy="740"/>
          </a:xfrm>
          <a:prstGeom prst="line">
            <a:avLst/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18" name="Rombe 117"/>
          <p:cNvSpPr/>
          <p:nvPr/>
        </p:nvSpPr>
        <p:spPr bwMode="auto">
          <a:xfrm>
            <a:off x="3673301" y="1989596"/>
            <a:ext cx="288000" cy="288000"/>
          </a:xfrm>
          <a:prstGeom prst="diamond">
            <a:avLst/>
          </a:prstGeom>
          <a:solidFill>
            <a:srgbClr val="FF66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3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9" name="Lige forbindelse 118"/>
          <p:cNvCxnSpPr/>
          <p:nvPr/>
        </p:nvCxnSpPr>
        <p:spPr bwMode="auto">
          <a:xfrm flipV="1">
            <a:off x="5441943" y="2141685"/>
            <a:ext cx="642225" cy="1863"/>
          </a:xfrm>
          <a:prstGeom prst="line">
            <a:avLst/>
          </a:prstGeom>
          <a:noFill/>
          <a:ln w="762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0" name="Rombe 119"/>
          <p:cNvSpPr/>
          <p:nvPr/>
        </p:nvSpPr>
        <p:spPr bwMode="auto">
          <a:xfrm>
            <a:off x="5603448" y="1999563"/>
            <a:ext cx="288000" cy="288000"/>
          </a:xfrm>
          <a:prstGeom prst="diamond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4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22" name="Lige forbindelse 121"/>
          <p:cNvCxnSpPr/>
          <p:nvPr/>
        </p:nvCxnSpPr>
        <p:spPr bwMode="auto">
          <a:xfrm>
            <a:off x="4139952" y="2132840"/>
            <a:ext cx="1301991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3" name="Rombe 122"/>
          <p:cNvSpPr/>
          <p:nvPr/>
        </p:nvSpPr>
        <p:spPr bwMode="auto">
          <a:xfrm>
            <a:off x="4651133" y="198884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97" name="Rombe 196"/>
          <p:cNvSpPr/>
          <p:nvPr/>
        </p:nvSpPr>
        <p:spPr bwMode="auto">
          <a:xfrm>
            <a:off x="3491912" y="2708920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8" name="Rombe 197"/>
          <p:cNvSpPr/>
          <p:nvPr/>
        </p:nvSpPr>
        <p:spPr bwMode="auto">
          <a:xfrm>
            <a:off x="4313673" y="2708952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99" name="Lige forbindelse 198"/>
          <p:cNvCxnSpPr/>
          <p:nvPr/>
        </p:nvCxnSpPr>
        <p:spPr bwMode="auto">
          <a:xfrm flipV="1">
            <a:off x="4796303" y="2852164"/>
            <a:ext cx="639793" cy="740"/>
          </a:xfrm>
          <a:prstGeom prst="line">
            <a:avLst/>
          </a:prstGeom>
          <a:noFill/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00" name="Rombe 199"/>
          <p:cNvSpPr/>
          <p:nvPr/>
        </p:nvSpPr>
        <p:spPr bwMode="auto">
          <a:xfrm>
            <a:off x="4977724" y="2708920"/>
            <a:ext cx="288000" cy="288000"/>
          </a:xfrm>
          <a:prstGeom prst="diamond">
            <a:avLst/>
          </a:prstGeom>
          <a:solidFill>
            <a:srgbClr val="FF66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3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01" name="Lige forbindelse 200"/>
          <p:cNvCxnSpPr/>
          <p:nvPr/>
        </p:nvCxnSpPr>
        <p:spPr bwMode="auto">
          <a:xfrm flipV="1">
            <a:off x="5436096" y="2851074"/>
            <a:ext cx="642225" cy="1863"/>
          </a:xfrm>
          <a:prstGeom prst="line">
            <a:avLst/>
          </a:prstGeom>
          <a:noFill/>
          <a:ln w="762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02" name="Rombe 201"/>
          <p:cNvSpPr/>
          <p:nvPr/>
        </p:nvSpPr>
        <p:spPr bwMode="auto">
          <a:xfrm>
            <a:off x="5606068" y="2708952"/>
            <a:ext cx="288000" cy="288000"/>
          </a:xfrm>
          <a:prstGeom prst="diamond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4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03" name="Lige forbindelse 202"/>
          <p:cNvCxnSpPr/>
          <p:nvPr/>
        </p:nvCxnSpPr>
        <p:spPr bwMode="auto">
          <a:xfrm>
            <a:off x="6078321" y="2842276"/>
            <a:ext cx="653919" cy="8798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04" name="Rombe 203"/>
          <p:cNvSpPr/>
          <p:nvPr/>
        </p:nvSpPr>
        <p:spPr bwMode="auto">
          <a:xfrm>
            <a:off x="6237929" y="270895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07" name="Lige forbindelse 206"/>
          <p:cNvCxnSpPr/>
          <p:nvPr/>
        </p:nvCxnSpPr>
        <p:spPr bwMode="auto">
          <a:xfrm flipV="1">
            <a:off x="5444562" y="3141271"/>
            <a:ext cx="648073" cy="2273"/>
          </a:xfrm>
          <a:prstGeom prst="line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08" name="Rombe 207"/>
          <p:cNvSpPr/>
          <p:nvPr/>
        </p:nvSpPr>
        <p:spPr bwMode="auto">
          <a:xfrm>
            <a:off x="5618217" y="2995137"/>
            <a:ext cx="288000" cy="288000"/>
          </a:xfrm>
          <a:prstGeom prst="diamond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>
                <a:solidFill>
                  <a:schemeClr val="bg1"/>
                </a:solidFill>
              </a:rPr>
              <a:t>9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09" name="Lige forbindelse 208"/>
          <p:cNvCxnSpPr/>
          <p:nvPr/>
        </p:nvCxnSpPr>
        <p:spPr bwMode="auto">
          <a:xfrm flipV="1">
            <a:off x="4796491" y="3139826"/>
            <a:ext cx="639209" cy="3049"/>
          </a:xfrm>
          <a:prstGeom prst="line">
            <a:avLst/>
          </a:prstGeom>
          <a:noFill/>
          <a:ln w="76200" cap="flat" cmpd="sng" algn="ctr">
            <a:solidFill>
              <a:srgbClr val="00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10" name="Rombe 209"/>
          <p:cNvSpPr/>
          <p:nvPr/>
        </p:nvSpPr>
        <p:spPr bwMode="auto">
          <a:xfrm>
            <a:off x="4972066" y="3000518"/>
            <a:ext cx="288000" cy="288000"/>
          </a:xfrm>
          <a:prstGeom prst="diamond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8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7" name="Rombe 216"/>
          <p:cNvSpPr/>
          <p:nvPr/>
        </p:nvSpPr>
        <p:spPr bwMode="auto">
          <a:xfrm>
            <a:off x="2583808" y="3429032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8" name="Rombe 217"/>
          <p:cNvSpPr/>
          <p:nvPr/>
        </p:nvSpPr>
        <p:spPr bwMode="auto">
          <a:xfrm>
            <a:off x="3688886" y="3429032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9" name="Rombe 218"/>
          <p:cNvSpPr/>
          <p:nvPr/>
        </p:nvSpPr>
        <p:spPr bwMode="auto">
          <a:xfrm>
            <a:off x="4427984" y="3429032"/>
            <a:ext cx="288000" cy="288000"/>
          </a:xfrm>
          <a:prstGeom prst="diamond">
            <a:avLst/>
          </a:prstGeom>
          <a:solidFill>
            <a:srgbClr val="FF66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3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0" name="Rombe 219"/>
          <p:cNvSpPr/>
          <p:nvPr/>
        </p:nvSpPr>
        <p:spPr bwMode="auto">
          <a:xfrm>
            <a:off x="4571968" y="3429000"/>
            <a:ext cx="288000" cy="288000"/>
          </a:xfrm>
          <a:prstGeom prst="diamond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4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2" name="Rombe 221"/>
          <p:cNvSpPr/>
          <p:nvPr/>
        </p:nvSpPr>
        <p:spPr bwMode="auto">
          <a:xfrm>
            <a:off x="4716016" y="3429000"/>
            <a:ext cx="288000" cy="288000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6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1" name="Rombe 220"/>
          <p:cNvSpPr/>
          <p:nvPr/>
        </p:nvSpPr>
        <p:spPr bwMode="auto">
          <a:xfrm>
            <a:off x="4959780" y="342903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3" name="Rombe 222"/>
          <p:cNvSpPr/>
          <p:nvPr/>
        </p:nvSpPr>
        <p:spPr bwMode="auto">
          <a:xfrm>
            <a:off x="4740656" y="3620737"/>
            <a:ext cx="288000" cy="28800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7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4" name="Rombe 223"/>
          <p:cNvSpPr/>
          <p:nvPr/>
        </p:nvSpPr>
        <p:spPr bwMode="auto">
          <a:xfrm>
            <a:off x="4743800" y="3789040"/>
            <a:ext cx="288000" cy="288000"/>
          </a:xfrm>
          <a:prstGeom prst="diamond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8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5" name="Rombe 224"/>
          <p:cNvSpPr/>
          <p:nvPr/>
        </p:nvSpPr>
        <p:spPr bwMode="auto">
          <a:xfrm>
            <a:off x="4749647" y="3984334"/>
            <a:ext cx="288000" cy="288000"/>
          </a:xfrm>
          <a:prstGeom prst="diamond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>
                <a:solidFill>
                  <a:schemeClr val="bg1"/>
                </a:solidFill>
              </a:rPr>
              <a:t>9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26" name="Lige forbindelse 225"/>
          <p:cNvCxnSpPr/>
          <p:nvPr/>
        </p:nvCxnSpPr>
        <p:spPr bwMode="auto">
          <a:xfrm>
            <a:off x="751041" y="2636912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Lige forbindelse 228"/>
          <p:cNvCxnSpPr/>
          <p:nvPr/>
        </p:nvCxnSpPr>
        <p:spPr bwMode="auto">
          <a:xfrm>
            <a:off x="755576" y="3356992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31" name="Rombe 230"/>
          <p:cNvSpPr/>
          <p:nvPr/>
        </p:nvSpPr>
        <p:spPr bwMode="auto">
          <a:xfrm>
            <a:off x="3203880" y="4313890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2" name="Rombe 231"/>
          <p:cNvSpPr/>
          <p:nvPr/>
        </p:nvSpPr>
        <p:spPr bwMode="auto">
          <a:xfrm>
            <a:off x="4139984" y="4313890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33" name="Rombe 232"/>
          <p:cNvSpPr/>
          <p:nvPr/>
        </p:nvSpPr>
        <p:spPr bwMode="auto">
          <a:xfrm>
            <a:off x="4441804" y="4313890"/>
            <a:ext cx="288000" cy="288000"/>
          </a:xfrm>
          <a:prstGeom prst="diamond">
            <a:avLst/>
          </a:prstGeom>
          <a:solidFill>
            <a:srgbClr val="FF66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3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4" name="Rombe 233"/>
          <p:cNvSpPr/>
          <p:nvPr/>
        </p:nvSpPr>
        <p:spPr bwMode="auto">
          <a:xfrm>
            <a:off x="4585788" y="4313858"/>
            <a:ext cx="288000" cy="288000"/>
          </a:xfrm>
          <a:prstGeom prst="diamond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4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35" name="Rombe 234"/>
          <p:cNvSpPr/>
          <p:nvPr/>
        </p:nvSpPr>
        <p:spPr bwMode="auto">
          <a:xfrm>
            <a:off x="4729836" y="4313858"/>
            <a:ext cx="288000" cy="288000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6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6" name="Rombe 235"/>
          <p:cNvSpPr/>
          <p:nvPr/>
        </p:nvSpPr>
        <p:spPr bwMode="auto">
          <a:xfrm>
            <a:off x="4973600" y="431389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37" name="Rombe 236"/>
          <p:cNvSpPr/>
          <p:nvPr/>
        </p:nvSpPr>
        <p:spPr bwMode="auto">
          <a:xfrm>
            <a:off x="4754476" y="4505595"/>
            <a:ext cx="288000" cy="28800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7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8" name="Rombe 237"/>
          <p:cNvSpPr/>
          <p:nvPr/>
        </p:nvSpPr>
        <p:spPr bwMode="auto">
          <a:xfrm>
            <a:off x="4757620" y="4673898"/>
            <a:ext cx="288000" cy="288000"/>
          </a:xfrm>
          <a:prstGeom prst="diamond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8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9" name="Rombe 238"/>
          <p:cNvSpPr/>
          <p:nvPr/>
        </p:nvSpPr>
        <p:spPr bwMode="auto">
          <a:xfrm>
            <a:off x="4763467" y="4869192"/>
            <a:ext cx="288000" cy="288000"/>
          </a:xfrm>
          <a:prstGeom prst="diamond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>
                <a:solidFill>
                  <a:schemeClr val="bg1"/>
                </a:solidFill>
              </a:rPr>
              <a:t>9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0" name="Rombe 239"/>
          <p:cNvSpPr/>
          <p:nvPr/>
        </p:nvSpPr>
        <p:spPr bwMode="auto">
          <a:xfrm>
            <a:off x="4067944" y="544522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1" name="Rombe 240"/>
          <p:cNvSpPr/>
          <p:nvPr/>
        </p:nvSpPr>
        <p:spPr bwMode="auto">
          <a:xfrm>
            <a:off x="2483768" y="5445256"/>
            <a:ext cx="288000" cy="288000"/>
          </a:xfrm>
          <a:prstGeom prst="diamond">
            <a:avLst/>
          </a:prstGeom>
          <a:solidFill>
            <a:srgbClr val="FF66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3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2" name="Rombe 241"/>
          <p:cNvSpPr/>
          <p:nvPr/>
        </p:nvSpPr>
        <p:spPr bwMode="auto">
          <a:xfrm>
            <a:off x="2555744" y="5445224"/>
            <a:ext cx="288000" cy="288000"/>
          </a:xfrm>
          <a:prstGeom prst="diamond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4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3" name="Rombe 242"/>
          <p:cNvSpPr/>
          <p:nvPr/>
        </p:nvSpPr>
        <p:spPr bwMode="auto">
          <a:xfrm>
            <a:off x="2627784" y="5445256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4" name="Rombe 243"/>
          <p:cNvSpPr/>
          <p:nvPr/>
        </p:nvSpPr>
        <p:spPr bwMode="auto">
          <a:xfrm>
            <a:off x="1043640" y="5445288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5" name="Rombe 244"/>
          <p:cNvSpPr/>
          <p:nvPr/>
        </p:nvSpPr>
        <p:spPr bwMode="auto">
          <a:xfrm>
            <a:off x="1115648" y="5445288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6" name="Rombe 245"/>
          <p:cNvSpPr/>
          <p:nvPr/>
        </p:nvSpPr>
        <p:spPr bwMode="auto">
          <a:xfrm>
            <a:off x="1187966" y="5445256"/>
            <a:ext cx="288000" cy="288000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6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7" name="Rombe 246"/>
          <p:cNvSpPr/>
          <p:nvPr/>
        </p:nvSpPr>
        <p:spPr bwMode="auto">
          <a:xfrm>
            <a:off x="1259632" y="5445224"/>
            <a:ext cx="288000" cy="288000"/>
          </a:xfrm>
          <a:prstGeom prst="diamond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8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8" name="Rombe 247"/>
          <p:cNvSpPr/>
          <p:nvPr/>
        </p:nvSpPr>
        <p:spPr bwMode="auto">
          <a:xfrm>
            <a:off x="1043608" y="5229232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9" name="Rombe 248"/>
          <p:cNvSpPr/>
          <p:nvPr/>
        </p:nvSpPr>
        <p:spPr bwMode="auto">
          <a:xfrm>
            <a:off x="1115616" y="5229232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0" name="Rombe 249"/>
          <p:cNvSpPr/>
          <p:nvPr/>
        </p:nvSpPr>
        <p:spPr bwMode="auto">
          <a:xfrm>
            <a:off x="1187934" y="5229200"/>
            <a:ext cx="288000" cy="288000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6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1" name="Rombe 250"/>
          <p:cNvSpPr/>
          <p:nvPr/>
        </p:nvSpPr>
        <p:spPr bwMode="auto">
          <a:xfrm>
            <a:off x="1259600" y="5229168"/>
            <a:ext cx="288000" cy="288000"/>
          </a:xfrm>
          <a:prstGeom prst="diamond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8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9" name="Rombe 58"/>
          <p:cNvSpPr/>
          <p:nvPr/>
        </p:nvSpPr>
        <p:spPr bwMode="auto">
          <a:xfrm>
            <a:off x="4067976" y="5226446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64" name="Lige forbindelse 263"/>
          <p:cNvCxnSpPr/>
          <p:nvPr/>
        </p:nvCxnSpPr>
        <p:spPr bwMode="auto">
          <a:xfrm>
            <a:off x="751041" y="5157192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66" name="Rombe 265"/>
          <p:cNvSpPr/>
          <p:nvPr/>
        </p:nvSpPr>
        <p:spPr bwMode="auto">
          <a:xfrm>
            <a:off x="5610592" y="342900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13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3</a:t>
            </a:fld>
            <a:endParaRPr lang="da-DK" dirty="0"/>
          </a:p>
        </p:txBody>
      </p:sp>
      <p:sp>
        <p:nvSpPr>
          <p:cNvPr id="9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2050" name="Picture 2" descr="http://inmyotherworld.free.fr/gfx/tintin/object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/>
              <a:t>GD1-GD2 R</a:t>
            </a:r>
            <a:r>
              <a:rPr lang="da-DK" dirty="0" smtClean="0"/>
              <a:t>eplanlægning</a:t>
            </a:r>
            <a:br>
              <a:rPr lang="da-DK" dirty="0" smtClean="0"/>
            </a:br>
            <a:r>
              <a:rPr lang="da-DK" sz="2000" dirty="0" smtClean="0"/>
              <a:t>Milepæle</a:t>
            </a:r>
            <a:endParaRPr lang="da-DK" sz="200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897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30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316721"/>
              </p:ext>
            </p:extLst>
          </p:nvPr>
        </p:nvGraphicFramePr>
        <p:xfrm>
          <a:off x="179512" y="1196752"/>
          <a:ext cx="8784976" cy="52974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716"/>
                <a:gridCol w="999278"/>
                <a:gridCol w="7005982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M1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Kravspecifikation/udbudsmateriale klar til udsendelse.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M2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Udvikling i grunddataregister kan igangsættes.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M3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800" dirty="0">
                          <a:effectLst/>
                        </a:rPr>
                        <a:t>Servicespecifikationer ift. </a:t>
                      </a:r>
                      <a:r>
                        <a:rPr lang="da-DK" sz="1800" dirty="0" smtClean="0">
                          <a:effectLst/>
                        </a:rPr>
                        <a:t>ajourføringsservices</a:t>
                      </a:r>
                      <a:r>
                        <a:rPr lang="da-DK" sz="1800" dirty="0">
                          <a:effectLst/>
                        </a:rPr>
                        <a:t>, som andre projekter skal </a:t>
                      </a:r>
                      <a:br>
                        <a:rPr lang="da-DK" sz="1800" dirty="0">
                          <a:effectLst/>
                        </a:rPr>
                      </a:br>
                      <a:r>
                        <a:rPr lang="da-DK" sz="1800" dirty="0">
                          <a:effectLst/>
                        </a:rPr>
                        <a:t>anvende, specificeret og kvalitetssikret af anvenderne.</a:t>
                      </a:r>
                      <a:endParaRPr lang="da-DK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M4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Servicespecifikationer ift. </a:t>
                      </a:r>
                      <a:r>
                        <a:rPr lang="da-DK" sz="1800" dirty="0" smtClean="0">
                          <a:effectLst/>
                        </a:rPr>
                        <a:t>ajourføringsservices</a:t>
                      </a:r>
                      <a:r>
                        <a:rPr lang="da-DK" sz="1800" dirty="0">
                          <a:effectLst/>
                        </a:rPr>
                        <a:t>, som andre projekter skal </a:t>
                      </a:r>
                      <a:br>
                        <a:rPr lang="da-DK" sz="1800" dirty="0">
                          <a:effectLst/>
                        </a:rPr>
                      </a:br>
                      <a:r>
                        <a:rPr lang="da-DK" sz="1800" dirty="0">
                          <a:effectLst/>
                        </a:rPr>
                        <a:t>anvende, udviklet, testet og klar til integrationstest ift. anvenderne.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M5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Register implementeret i testmiljø på Datafordeler.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M6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Hændelsesbeskeder specificeret og kvalitetssikret i GD1 og/eller GD2.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M7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Hændelsesbeskeder kvalitetssikret i GD7 og afleveret til Datafordelerens</a:t>
                      </a:r>
                      <a:br>
                        <a:rPr lang="da-DK" sz="1800">
                          <a:effectLst/>
                        </a:rPr>
                      </a:br>
                      <a:r>
                        <a:rPr lang="da-DK" sz="1800">
                          <a:effectLst/>
                        </a:rPr>
                        <a:t>leverandør.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M8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Servicespecifikationer ift. udstillingsservices specificeret og kvalitetssikret i GD1 og/eller GD2.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M9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Servicespecifikationer ift. udstillingsservices kvalitetssikret i GD7 og afleveret til Datafordelerens leverandør.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M10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>
                          <a:effectLst/>
                        </a:rPr>
                        <a:t>Integrationstest mod Datafordeler kan påbegyndes.</a:t>
                      </a:r>
                      <a:endParaRPr lang="da-DK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M11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1800" dirty="0">
                          <a:effectLst/>
                        </a:rPr>
                        <a:t>System kan </a:t>
                      </a:r>
                      <a:r>
                        <a:rPr lang="da-DK" sz="1800" dirty="0" smtClean="0">
                          <a:effectLst/>
                        </a:rPr>
                        <a:t>implementeres.</a:t>
                      </a:r>
                      <a:endParaRPr lang="da-DK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ombe 12"/>
          <p:cNvSpPr/>
          <p:nvPr/>
        </p:nvSpPr>
        <p:spPr bwMode="auto">
          <a:xfrm>
            <a:off x="410218" y="5717969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ombe 13"/>
          <p:cNvSpPr/>
          <p:nvPr/>
        </p:nvSpPr>
        <p:spPr bwMode="auto">
          <a:xfrm>
            <a:off x="410218" y="1220123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ombe 14"/>
          <p:cNvSpPr/>
          <p:nvPr/>
        </p:nvSpPr>
        <p:spPr bwMode="auto">
          <a:xfrm>
            <a:off x="410218" y="1576402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Rombe 15"/>
          <p:cNvSpPr/>
          <p:nvPr/>
        </p:nvSpPr>
        <p:spPr bwMode="auto">
          <a:xfrm>
            <a:off x="410218" y="1967247"/>
            <a:ext cx="288000" cy="288000"/>
          </a:xfrm>
          <a:prstGeom prst="diamond">
            <a:avLst/>
          </a:prstGeom>
          <a:solidFill>
            <a:srgbClr val="FF66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3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ombe 16"/>
          <p:cNvSpPr/>
          <p:nvPr/>
        </p:nvSpPr>
        <p:spPr bwMode="auto">
          <a:xfrm>
            <a:off x="410218" y="2495930"/>
            <a:ext cx="288000" cy="288000"/>
          </a:xfrm>
          <a:prstGeom prst="diamond">
            <a:avLst/>
          </a:prstGeom>
          <a:solidFill>
            <a:srgbClr val="660066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4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8" name="Rombe 17"/>
          <p:cNvSpPr/>
          <p:nvPr/>
        </p:nvSpPr>
        <p:spPr bwMode="auto">
          <a:xfrm>
            <a:off x="410218" y="3087977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9" name="Rombe 18"/>
          <p:cNvSpPr/>
          <p:nvPr/>
        </p:nvSpPr>
        <p:spPr bwMode="auto">
          <a:xfrm>
            <a:off x="410218" y="3513164"/>
            <a:ext cx="288000" cy="288000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6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0" name="Rombe 19"/>
          <p:cNvSpPr/>
          <p:nvPr/>
        </p:nvSpPr>
        <p:spPr bwMode="auto">
          <a:xfrm>
            <a:off x="410218" y="3857376"/>
            <a:ext cx="288000" cy="288000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7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Rombe 20"/>
          <p:cNvSpPr/>
          <p:nvPr/>
        </p:nvSpPr>
        <p:spPr bwMode="auto">
          <a:xfrm>
            <a:off x="410218" y="4466320"/>
            <a:ext cx="288000" cy="288000"/>
          </a:xfrm>
          <a:prstGeom prst="diamond">
            <a:avLst/>
          </a:prstGeom>
          <a:solidFill>
            <a:srgbClr val="0099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8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2" name="Rombe 21"/>
          <p:cNvSpPr/>
          <p:nvPr/>
        </p:nvSpPr>
        <p:spPr bwMode="auto">
          <a:xfrm>
            <a:off x="410218" y="5094071"/>
            <a:ext cx="288000" cy="288000"/>
          </a:xfrm>
          <a:prstGeom prst="diamond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>
                <a:solidFill>
                  <a:schemeClr val="bg1"/>
                </a:solidFill>
              </a:rPr>
              <a:t>9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3" name="Rombe 22"/>
          <p:cNvSpPr/>
          <p:nvPr/>
        </p:nvSpPr>
        <p:spPr bwMode="auto">
          <a:xfrm>
            <a:off x="410218" y="6068243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Rektangel 2"/>
          <p:cNvSpPr/>
          <p:nvPr/>
        </p:nvSpPr>
        <p:spPr bwMode="auto">
          <a:xfrm>
            <a:off x="179512" y="1220123"/>
            <a:ext cx="8784976" cy="68485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Rektangel 23"/>
          <p:cNvSpPr/>
          <p:nvPr/>
        </p:nvSpPr>
        <p:spPr bwMode="auto">
          <a:xfrm>
            <a:off x="179512" y="5705333"/>
            <a:ext cx="8784976" cy="68485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5" name="Rektangel 24"/>
          <p:cNvSpPr/>
          <p:nvPr/>
        </p:nvSpPr>
        <p:spPr bwMode="auto">
          <a:xfrm>
            <a:off x="179512" y="3077815"/>
            <a:ext cx="8784976" cy="330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897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781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" grpId="0" animBg="1"/>
      <p:bldP spid="24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Lige forbindelse 99"/>
          <p:cNvCxnSpPr/>
          <p:nvPr/>
        </p:nvCxnSpPr>
        <p:spPr bwMode="auto">
          <a:xfrm>
            <a:off x="4139952" y="2030368"/>
            <a:ext cx="1301991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Lige forbindelse 100"/>
          <p:cNvCxnSpPr/>
          <p:nvPr/>
        </p:nvCxnSpPr>
        <p:spPr bwMode="auto">
          <a:xfrm>
            <a:off x="6078321" y="2778400"/>
            <a:ext cx="653919" cy="8798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039134" cy="576262"/>
          </a:xfrm>
        </p:spPr>
        <p:txBody>
          <a:bodyPr/>
          <a:lstStyle/>
          <a:p>
            <a:pPr lvl="1"/>
            <a:r>
              <a:rPr lang="da-DK" dirty="0" smtClean="0"/>
              <a:t>GD1-GD2 </a:t>
            </a:r>
            <a:r>
              <a:rPr lang="da-DK" dirty="0"/>
              <a:t>R</a:t>
            </a:r>
            <a:r>
              <a:rPr lang="da-DK" dirty="0" smtClean="0"/>
              <a:t>eplanlægning</a:t>
            </a:r>
            <a:r>
              <a:rPr lang="da-DK" dirty="0"/>
              <a:t/>
            </a:r>
            <a:br>
              <a:rPr lang="da-DK" dirty="0"/>
            </a:br>
            <a:r>
              <a:rPr lang="da-DK" sz="2000" dirty="0" smtClean="0"/>
              <a:t>Indmeldte milepæle</a:t>
            </a:r>
            <a:endParaRPr lang="da-DK" sz="200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31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Lige pilforbindelse 19"/>
          <p:cNvCxnSpPr/>
          <p:nvPr/>
        </p:nvCxnSpPr>
        <p:spPr bwMode="auto">
          <a:xfrm>
            <a:off x="41482" y="4333166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Lige forbindelse 20"/>
          <p:cNvCxnSpPr/>
          <p:nvPr/>
        </p:nvCxnSpPr>
        <p:spPr bwMode="auto">
          <a:xfrm flipH="1">
            <a:off x="8027988" y="1354012"/>
            <a:ext cx="396" cy="509882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Lige forbindelse 22"/>
          <p:cNvCxnSpPr/>
          <p:nvPr/>
        </p:nvCxnSpPr>
        <p:spPr bwMode="auto">
          <a:xfrm>
            <a:off x="5436096" y="1498028"/>
            <a:ext cx="5847" cy="494717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Lige forbindelse 23"/>
          <p:cNvCxnSpPr/>
          <p:nvPr/>
        </p:nvCxnSpPr>
        <p:spPr bwMode="auto">
          <a:xfrm flipH="1">
            <a:off x="7380113" y="1490496"/>
            <a:ext cx="199" cy="496234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Lige forbindelse 24"/>
          <p:cNvCxnSpPr/>
          <p:nvPr/>
        </p:nvCxnSpPr>
        <p:spPr bwMode="auto">
          <a:xfrm>
            <a:off x="8676456" y="1504140"/>
            <a:ext cx="10344" cy="49487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Lige forbindelse 26"/>
          <p:cNvCxnSpPr/>
          <p:nvPr/>
        </p:nvCxnSpPr>
        <p:spPr bwMode="auto">
          <a:xfrm>
            <a:off x="1547664" y="1524854"/>
            <a:ext cx="0" cy="500049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>
            <a:off x="2195736" y="1524854"/>
            <a:ext cx="0" cy="492798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Lige forbindelse 29"/>
          <p:cNvCxnSpPr/>
          <p:nvPr/>
        </p:nvCxnSpPr>
        <p:spPr bwMode="auto">
          <a:xfrm flipH="1">
            <a:off x="4133378" y="1504140"/>
            <a:ext cx="6576" cy="49487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>
            <a:off x="2843808" y="1498028"/>
            <a:ext cx="0" cy="502731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Lige forbindelse 31"/>
          <p:cNvCxnSpPr/>
          <p:nvPr/>
        </p:nvCxnSpPr>
        <p:spPr bwMode="auto">
          <a:xfrm>
            <a:off x="4788024" y="1504140"/>
            <a:ext cx="10695" cy="49487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Lige forbindelse 32"/>
          <p:cNvCxnSpPr/>
          <p:nvPr/>
        </p:nvCxnSpPr>
        <p:spPr bwMode="auto">
          <a:xfrm>
            <a:off x="3491880" y="1504140"/>
            <a:ext cx="0" cy="494870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Lige pilforbindelse 33"/>
          <p:cNvCxnSpPr/>
          <p:nvPr/>
        </p:nvCxnSpPr>
        <p:spPr bwMode="auto">
          <a:xfrm>
            <a:off x="53357" y="1812886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kstboks 67"/>
          <p:cNvSpPr txBox="1"/>
          <p:nvPr/>
        </p:nvSpPr>
        <p:spPr>
          <a:xfrm>
            <a:off x="6732240" y="14528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69" name="Tekstboks 68"/>
          <p:cNvSpPr txBox="1"/>
          <p:nvPr/>
        </p:nvSpPr>
        <p:spPr>
          <a:xfrm>
            <a:off x="8028384" y="14528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70" name="Tekstboks 69"/>
          <p:cNvSpPr txBox="1"/>
          <p:nvPr/>
        </p:nvSpPr>
        <p:spPr>
          <a:xfrm>
            <a:off x="2195736" y="14528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3" name="Tekstboks 72"/>
          <p:cNvSpPr txBox="1"/>
          <p:nvPr/>
        </p:nvSpPr>
        <p:spPr>
          <a:xfrm>
            <a:off x="1547664" y="14528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4" name="Tekstboks 73"/>
          <p:cNvSpPr txBox="1"/>
          <p:nvPr/>
        </p:nvSpPr>
        <p:spPr>
          <a:xfrm>
            <a:off x="3491880" y="14528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75" name="Tekstboks 74"/>
          <p:cNvSpPr txBox="1"/>
          <p:nvPr/>
        </p:nvSpPr>
        <p:spPr>
          <a:xfrm>
            <a:off x="4139952" y="14528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6" name="Tekstboks 75"/>
          <p:cNvSpPr txBox="1"/>
          <p:nvPr/>
        </p:nvSpPr>
        <p:spPr>
          <a:xfrm>
            <a:off x="4788025" y="14528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7" name="Tekstboks 76"/>
          <p:cNvSpPr txBox="1"/>
          <p:nvPr/>
        </p:nvSpPr>
        <p:spPr>
          <a:xfrm>
            <a:off x="2915816" y="14528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80" name="Tekstboks 79"/>
          <p:cNvSpPr txBox="1"/>
          <p:nvPr/>
        </p:nvSpPr>
        <p:spPr>
          <a:xfrm>
            <a:off x="90410" y="2852936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Ejer</a:t>
            </a:r>
            <a:endParaRPr lang="da-DK" sz="2000" dirty="0"/>
          </a:p>
        </p:txBody>
      </p:sp>
      <p:sp>
        <p:nvSpPr>
          <p:cNvPr id="83" name="Tekstboks 82"/>
          <p:cNvSpPr txBox="1"/>
          <p:nvPr/>
        </p:nvSpPr>
        <p:spPr>
          <a:xfrm>
            <a:off x="69484" y="4581128"/>
            <a:ext cx="62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DAR</a:t>
            </a:r>
            <a:endParaRPr lang="da-DK" sz="2000" dirty="0"/>
          </a:p>
        </p:txBody>
      </p:sp>
      <p:sp>
        <p:nvSpPr>
          <p:cNvPr id="84" name="Tekstboks 83"/>
          <p:cNvSpPr txBox="1"/>
          <p:nvPr/>
        </p:nvSpPr>
        <p:spPr>
          <a:xfrm>
            <a:off x="35496" y="2020778"/>
            <a:ext cx="1057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Matrikel</a:t>
            </a:r>
            <a:endParaRPr lang="da-DK" sz="2000" dirty="0"/>
          </a:p>
        </p:txBody>
      </p:sp>
      <p:sp>
        <p:nvSpPr>
          <p:cNvPr id="90" name="Tekstboks 89"/>
          <p:cNvSpPr txBox="1"/>
          <p:nvPr/>
        </p:nvSpPr>
        <p:spPr>
          <a:xfrm>
            <a:off x="90410" y="3748970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BBR 2.0</a:t>
            </a:r>
            <a:endParaRPr lang="da-DK" sz="2000" dirty="0"/>
          </a:p>
        </p:txBody>
      </p:sp>
      <p:sp>
        <p:nvSpPr>
          <p:cNvPr id="108" name="Tekstboks 107"/>
          <p:cNvSpPr txBox="1"/>
          <p:nvPr/>
        </p:nvSpPr>
        <p:spPr>
          <a:xfrm>
            <a:off x="69484" y="5477162"/>
            <a:ext cx="103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dirty="0" smtClean="0"/>
              <a:t>DAGI</a:t>
            </a:r>
            <a:endParaRPr lang="da-DK" sz="2000" dirty="0"/>
          </a:p>
        </p:txBody>
      </p:sp>
      <p:sp>
        <p:nvSpPr>
          <p:cNvPr id="121" name="Tekstboks 36"/>
          <p:cNvSpPr txBox="1"/>
          <p:nvPr/>
        </p:nvSpPr>
        <p:spPr>
          <a:xfrm>
            <a:off x="7380312" y="147433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cxnSp>
        <p:nvCxnSpPr>
          <p:cNvPr id="125" name="Lige forbindelse 124"/>
          <p:cNvCxnSpPr/>
          <p:nvPr/>
        </p:nvCxnSpPr>
        <p:spPr bwMode="auto">
          <a:xfrm>
            <a:off x="6732241" y="1504140"/>
            <a:ext cx="11730" cy="49487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Lige forbindelse 125"/>
          <p:cNvCxnSpPr/>
          <p:nvPr/>
        </p:nvCxnSpPr>
        <p:spPr bwMode="auto">
          <a:xfrm flipH="1">
            <a:off x="6078320" y="1504140"/>
            <a:ext cx="5849" cy="49410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7" name="Tekstboks 126"/>
          <p:cNvSpPr txBox="1"/>
          <p:nvPr/>
        </p:nvSpPr>
        <p:spPr>
          <a:xfrm>
            <a:off x="6084168" y="14528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128" name="Tekstboks 127"/>
          <p:cNvSpPr txBox="1"/>
          <p:nvPr/>
        </p:nvSpPr>
        <p:spPr>
          <a:xfrm>
            <a:off x="5436096" y="145284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41" name="Tekstboks 38"/>
          <p:cNvSpPr txBox="1"/>
          <p:nvPr/>
        </p:nvSpPr>
        <p:spPr>
          <a:xfrm>
            <a:off x="3779912" y="1052736"/>
            <a:ext cx="70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2015</a:t>
            </a:r>
            <a:endParaRPr lang="da-DK" sz="2000" dirty="0"/>
          </a:p>
        </p:txBody>
      </p:sp>
      <p:sp>
        <p:nvSpPr>
          <p:cNvPr id="42" name="Tekstboks 39"/>
          <p:cNvSpPr txBox="1"/>
          <p:nvPr/>
        </p:nvSpPr>
        <p:spPr>
          <a:xfrm>
            <a:off x="6372200" y="1052736"/>
            <a:ext cx="70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2016</a:t>
            </a:r>
            <a:endParaRPr lang="da-DK" sz="2000" dirty="0"/>
          </a:p>
        </p:txBody>
      </p:sp>
      <p:sp>
        <p:nvSpPr>
          <p:cNvPr id="43" name="Tekstboks 40"/>
          <p:cNvSpPr txBox="1"/>
          <p:nvPr/>
        </p:nvSpPr>
        <p:spPr>
          <a:xfrm>
            <a:off x="1835696" y="1052736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2014</a:t>
            </a:r>
            <a:endParaRPr lang="da-DK" sz="2000" dirty="0"/>
          </a:p>
        </p:txBody>
      </p:sp>
      <p:sp>
        <p:nvSpPr>
          <p:cNvPr id="44" name="Tekstboks 107"/>
          <p:cNvSpPr txBox="1"/>
          <p:nvPr/>
        </p:nvSpPr>
        <p:spPr>
          <a:xfrm>
            <a:off x="69484" y="6165304"/>
            <a:ext cx="103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dirty="0" smtClean="0"/>
              <a:t>DF</a:t>
            </a:r>
            <a:endParaRPr lang="da-DK" sz="2000" dirty="0"/>
          </a:p>
        </p:txBody>
      </p:sp>
      <p:cxnSp>
        <p:nvCxnSpPr>
          <p:cNvPr id="45" name="Lige pilforbindelse 44"/>
          <p:cNvCxnSpPr/>
          <p:nvPr/>
        </p:nvCxnSpPr>
        <p:spPr bwMode="auto">
          <a:xfrm>
            <a:off x="35496" y="6093296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Lige forbindelse 46"/>
          <p:cNvCxnSpPr/>
          <p:nvPr/>
        </p:nvCxnSpPr>
        <p:spPr bwMode="auto">
          <a:xfrm flipV="1">
            <a:off x="6732240" y="2024769"/>
            <a:ext cx="799180" cy="4141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Rombe 47"/>
          <p:cNvSpPr/>
          <p:nvPr/>
        </p:nvSpPr>
        <p:spPr bwMode="auto">
          <a:xfrm>
            <a:off x="6900970" y="1884926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51" name="Lige forbindelse 50"/>
          <p:cNvCxnSpPr/>
          <p:nvPr/>
        </p:nvCxnSpPr>
        <p:spPr bwMode="auto">
          <a:xfrm>
            <a:off x="6732239" y="2932151"/>
            <a:ext cx="1295749" cy="1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Rombe 51"/>
          <p:cNvSpPr/>
          <p:nvPr/>
        </p:nvSpPr>
        <p:spPr bwMode="auto">
          <a:xfrm>
            <a:off x="7236328" y="279051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5" name="Rombe 54"/>
          <p:cNvSpPr/>
          <p:nvPr/>
        </p:nvSpPr>
        <p:spPr bwMode="auto">
          <a:xfrm>
            <a:off x="6660232" y="354107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7" name="Rombe 56"/>
          <p:cNvSpPr/>
          <p:nvPr/>
        </p:nvSpPr>
        <p:spPr bwMode="auto">
          <a:xfrm>
            <a:off x="6660264" y="440517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1" name="Rombe 60"/>
          <p:cNvSpPr/>
          <p:nvPr/>
        </p:nvSpPr>
        <p:spPr bwMode="auto">
          <a:xfrm>
            <a:off x="4067976" y="616530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3" name="Lige forbindelse 62"/>
          <p:cNvCxnSpPr/>
          <p:nvPr/>
        </p:nvCxnSpPr>
        <p:spPr bwMode="auto">
          <a:xfrm>
            <a:off x="5436096" y="2028910"/>
            <a:ext cx="648072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4" name="Rombe 63"/>
          <p:cNvSpPr/>
          <p:nvPr/>
        </p:nvSpPr>
        <p:spPr bwMode="auto">
          <a:xfrm>
            <a:off x="5603004" y="1884894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1" name="Lige forbindelse 70"/>
          <p:cNvCxnSpPr/>
          <p:nvPr/>
        </p:nvCxnSpPr>
        <p:spPr bwMode="auto">
          <a:xfrm>
            <a:off x="6084168" y="2934566"/>
            <a:ext cx="648072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2" name="Rombe 71"/>
          <p:cNvSpPr/>
          <p:nvPr/>
        </p:nvSpPr>
        <p:spPr bwMode="auto">
          <a:xfrm>
            <a:off x="6251076" y="279055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9" name="Rombe 78"/>
          <p:cNvSpPr/>
          <p:nvPr/>
        </p:nvSpPr>
        <p:spPr bwMode="auto">
          <a:xfrm>
            <a:off x="5398028" y="3541078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2" name="Rombe 81"/>
          <p:cNvSpPr/>
          <p:nvPr/>
        </p:nvSpPr>
        <p:spPr bwMode="auto">
          <a:xfrm>
            <a:off x="5398028" y="4412571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6" name="Rombe 85"/>
          <p:cNvSpPr/>
          <p:nvPr/>
        </p:nvSpPr>
        <p:spPr bwMode="auto">
          <a:xfrm>
            <a:off x="5639170" y="4408763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26" name="Lige forbindelse 225"/>
          <p:cNvCxnSpPr/>
          <p:nvPr/>
        </p:nvCxnSpPr>
        <p:spPr bwMode="auto">
          <a:xfrm>
            <a:off x="751041" y="2236802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Lige forbindelse 228"/>
          <p:cNvCxnSpPr/>
          <p:nvPr/>
        </p:nvCxnSpPr>
        <p:spPr bwMode="auto">
          <a:xfrm>
            <a:off x="755576" y="3068960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40" name="Rombe 239"/>
          <p:cNvSpPr/>
          <p:nvPr/>
        </p:nvSpPr>
        <p:spPr bwMode="auto">
          <a:xfrm>
            <a:off x="4067944" y="5269270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64" name="Lige forbindelse 263"/>
          <p:cNvCxnSpPr/>
          <p:nvPr/>
        </p:nvCxnSpPr>
        <p:spPr bwMode="auto">
          <a:xfrm>
            <a:off x="751041" y="4797152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66" name="Rombe 265"/>
          <p:cNvSpPr/>
          <p:nvPr/>
        </p:nvSpPr>
        <p:spPr bwMode="auto">
          <a:xfrm>
            <a:off x="5610592" y="354107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6" name="Rombe 65"/>
          <p:cNvSpPr/>
          <p:nvPr/>
        </p:nvSpPr>
        <p:spPr bwMode="auto">
          <a:xfrm>
            <a:off x="2117341" y="1886384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7" name="Rombe 66"/>
          <p:cNvSpPr/>
          <p:nvPr/>
        </p:nvSpPr>
        <p:spPr bwMode="auto">
          <a:xfrm>
            <a:off x="3010716" y="1886384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8" name="Rombe 77"/>
          <p:cNvSpPr/>
          <p:nvPr/>
        </p:nvSpPr>
        <p:spPr bwMode="auto">
          <a:xfrm>
            <a:off x="4651133" y="1886384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1" name="Rombe 80"/>
          <p:cNvSpPr/>
          <p:nvPr/>
        </p:nvSpPr>
        <p:spPr bwMode="auto">
          <a:xfrm>
            <a:off x="3491912" y="2718510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5" name="Rombe 84"/>
          <p:cNvSpPr/>
          <p:nvPr/>
        </p:nvSpPr>
        <p:spPr bwMode="auto">
          <a:xfrm>
            <a:off x="4313673" y="2718542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7" name="Rombe 86"/>
          <p:cNvSpPr/>
          <p:nvPr/>
        </p:nvSpPr>
        <p:spPr bwMode="auto">
          <a:xfrm>
            <a:off x="6237929" y="2645076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8" name="Rombe 87"/>
          <p:cNvSpPr/>
          <p:nvPr/>
        </p:nvSpPr>
        <p:spPr bwMode="auto">
          <a:xfrm>
            <a:off x="2583808" y="3542568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9" name="Rombe 88"/>
          <p:cNvSpPr/>
          <p:nvPr/>
        </p:nvSpPr>
        <p:spPr bwMode="auto">
          <a:xfrm>
            <a:off x="3688886" y="3542568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1" name="Rombe 90"/>
          <p:cNvSpPr/>
          <p:nvPr/>
        </p:nvSpPr>
        <p:spPr bwMode="auto">
          <a:xfrm>
            <a:off x="4959780" y="3542568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2" name="Rombe 91"/>
          <p:cNvSpPr/>
          <p:nvPr/>
        </p:nvSpPr>
        <p:spPr bwMode="auto">
          <a:xfrm>
            <a:off x="3203880" y="4416726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3" name="Rombe 92"/>
          <p:cNvSpPr/>
          <p:nvPr/>
        </p:nvSpPr>
        <p:spPr bwMode="auto">
          <a:xfrm>
            <a:off x="4139984" y="4416726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4" name="Rombe 93"/>
          <p:cNvSpPr/>
          <p:nvPr/>
        </p:nvSpPr>
        <p:spPr bwMode="auto">
          <a:xfrm>
            <a:off x="4973600" y="4416726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5" name="Rombe 94"/>
          <p:cNvSpPr/>
          <p:nvPr/>
        </p:nvSpPr>
        <p:spPr bwMode="auto">
          <a:xfrm>
            <a:off x="2627784" y="527076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6" name="Rombe 95"/>
          <p:cNvSpPr/>
          <p:nvPr/>
        </p:nvSpPr>
        <p:spPr bwMode="auto">
          <a:xfrm>
            <a:off x="1043640" y="5270792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/>
              <a:t>1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7" name="Rombe 96"/>
          <p:cNvSpPr/>
          <p:nvPr/>
        </p:nvSpPr>
        <p:spPr bwMode="auto">
          <a:xfrm>
            <a:off x="1115648" y="5270792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2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03" name="Lige forbindelse 102"/>
          <p:cNvCxnSpPr/>
          <p:nvPr/>
        </p:nvCxnSpPr>
        <p:spPr bwMode="auto">
          <a:xfrm>
            <a:off x="5220072" y="2423328"/>
            <a:ext cx="864096" cy="0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4" name="Lige forbindelse 103"/>
          <p:cNvCxnSpPr/>
          <p:nvPr/>
        </p:nvCxnSpPr>
        <p:spPr bwMode="auto">
          <a:xfrm flipV="1">
            <a:off x="4139952" y="2423328"/>
            <a:ext cx="1080120" cy="1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Lige forbindelse 104"/>
          <p:cNvCxnSpPr/>
          <p:nvPr/>
        </p:nvCxnSpPr>
        <p:spPr bwMode="auto">
          <a:xfrm>
            <a:off x="3275856" y="2423328"/>
            <a:ext cx="576064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Lige forbindelse 105"/>
          <p:cNvCxnSpPr/>
          <p:nvPr/>
        </p:nvCxnSpPr>
        <p:spPr bwMode="auto">
          <a:xfrm>
            <a:off x="2267744" y="2423328"/>
            <a:ext cx="576064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" name="Lige forbindelse 106"/>
          <p:cNvCxnSpPr/>
          <p:nvPr/>
        </p:nvCxnSpPr>
        <p:spPr bwMode="auto">
          <a:xfrm>
            <a:off x="1115616" y="2423328"/>
            <a:ext cx="504056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09" name="Rombe 108"/>
          <p:cNvSpPr/>
          <p:nvPr/>
        </p:nvSpPr>
        <p:spPr bwMode="auto">
          <a:xfrm>
            <a:off x="1259664" y="2279344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</a:p>
        </p:txBody>
      </p:sp>
      <p:sp>
        <p:nvSpPr>
          <p:cNvPr id="110" name="Rombe 109"/>
          <p:cNvSpPr/>
          <p:nvPr/>
        </p:nvSpPr>
        <p:spPr bwMode="auto">
          <a:xfrm>
            <a:off x="2411792" y="2279344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</a:t>
            </a:r>
          </a:p>
        </p:txBody>
      </p:sp>
      <p:sp>
        <p:nvSpPr>
          <p:cNvPr id="111" name="Rombe 110"/>
          <p:cNvSpPr/>
          <p:nvPr/>
        </p:nvSpPr>
        <p:spPr bwMode="auto">
          <a:xfrm>
            <a:off x="5436128" y="2279344"/>
            <a:ext cx="288000" cy="288000"/>
          </a:xfrm>
          <a:prstGeom prst="diamond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5</a:t>
            </a:r>
          </a:p>
        </p:txBody>
      </p:sp>
      <p:sp>
        <p:nvSpPr>
          <p:cNvPr id="112" name="Rombe 111"/>
          <p:cNvSpPr/>
          <p:nvPr/>
        </p:nvSpPr>
        <p:spPr bwMode="auto">
          <a:xfrm>
            <a:off x="3347864" y="2279344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3</a:t>
            </a:r>
          </a:p>
        </p:txBody>
      </p:sp>
      <p:sp>
        <p:nvSpPr>
          <p:cNvPr id="113" name="Rombe 112"/>
          <p:cNvSpPr/>
          <p:nvPr/>
        </p:nvSpPr>
        <p:spPr bwMode="auto">
          <a:xfrm>
            <a:off x="4644008" y="2279344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</a:p>
        </p:txBody>
      </p:sp>
      <p:cxnSp>
        <p:nvCxnSpPr>
          <p:cNvPr id="102" name="Lige forbindelse 101"/>
          <p:cNvCxnSpPr/>
          <p:nvPr/>
        </p:nvCxnSpPr>
        <p:spPr bwMode="auto">
          <a:xfrm>
            <a:off x="5868144" y="3300340"/>
            <a:ext cx="648072" cy="0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Lige forbindelse 113"/>
          <p:cNvCxnSpPr/>
          <p:nvPr/>
        </p:nvCxnSpPr>
        <p:spPr bwMode="auto">
          <a:xfrm>
            <a:off x="3851920" y="3300340"/>
            <a:ext cx="576064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Lige forbindelse 114"/>
          <p:cNvCxnSpPr/>
          <p:nvPr/>
        </p:nvCxnSpPr>
        <p:spPr bwMode="auto">
          <a:xfrm>
            <a:off x="2339752" y="3300340"/>
            <a:ext cx="504056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Lige forbindelse 115"/>
          <p:cNvCxnSpPr/>
          <p:nvPr/>
        </p:nvCxnSpPr>
        <p:spPr bwMode="auto">
          <a:xfrm>
            <a:off x="1187624" y="3300340"/>
            <a:ext cx="792088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Lige forbindelse 116"/>
          <p:cNvCxnSpPr/>
          <p:nvPr/>
        </p:nvCxnSpPr>
        <p:spPr bwMode="auto">
          <a:xfrm>
            <a:off x="4788024" y="3300340"/>
            <a:ext cx="1080120" cy="16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18" name="Rombe 117"/>
          <p:cNvSpPr/>
          <p:nvPr/>
        </p:nvSpPr>
        <p:spPr bwMode="auto">
          <a:xfrm>
            <a:off x="6084168" y="3156324"/>
            <a:ext cx="288000" cy="288000"/>
          </a:xfrm>
          <a:prstGeom prst="diamond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5</a:t>
            </a:r>
          </a:p>
        </p:txBody>
      </p:sp>
      <p:sp>
        <p:nvSpPr>
          <p:cNvPr id="119" name="Rombe 118"/>
          <p:cNvSpPr/>
          <p:nvPr/>
        </p:nvSpPr>
        <p:spPr bwMode="auto">
          <a:xfrm>
            <a:off x="3995936" y="3156356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3</a:t>
            </a:r>
          </a:p>
        </p:txBody>
      </p:sp>
      <p:sp>
        <p:nvSpPr>
          <p:cNvPr id="120" name="Rombe 119"/>
          <p:cNvSpPr/>
          <p:nvPr/>
        </p:nvSpPr>
        <p:spPr bwMode="auto">
          <a:xfrm>
            <a:off x="5292112" y="3156324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</a:p>
        </p:txBody>
      </p:sp>
      <p:sp>
        <p:nvSpPr>
          <p:cNvPr id="122" name="Rombe 121"/>
          <p:cNvSpPr/>
          <p:nvPr/>
        </p:nvSpPr>
        <p:spPr bwMode="auto">
          <a:xfrm>
            <a:off x="1619672" y="3156356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</a:p>
        </p:txBody>
      </p:sp>
      <p:sp>
        <p:nvSpPr>
          <p:cNvPr id="123" name="Rombe 122"/>
          <p:cNvSpPr/>
          <p:nvPr/>
        </p:nvSpPr>
        <p:spPr bwMode="auto">
          <a:xfrm>
            <a:off x="2411792" y="3156324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</a:t>
            </a:r>
          </a:p>
        </p:txBody>
      </p:sp>
      <p:cxnSp>
        <p:nvCxnSpPr>
          <p:cNvPr id="124" name="Lige forbindelse 123"/>
          <p:cNvCxnSpPr/>
          <p:nvPr/>
        </p:nvCxnSpPr>
        <p:spPr bwMode="auto">
          <a:xfrm>
            <a:off x="4788024" y="4133618"/>
            <a:ext cx="1080120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9" name="Lige forbindelse 128"/>
          <p:cNvCxnSpPr/>
          <p:nvPr/>
        </p:nvCxnSpPr>
        <p:spPr bwMode="auto">
          <a:xfrm>
            <a:off x="1115616" y="4133618"/>
            <a:ext cx="504056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Lige forbindelse 129"/>
          <p:cNvCxnSpPr/>
          <p:nvPr/>
        </p:nvCxnSpPr>
        <p:spPr bwMode="auto">
          <a:xfrm>
            <a:off x="2267744" y="4133618"/>
            <a:ext cx="720080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Lige forbindelse 130"/>
          <p:cNvCxnSpPr/>
          <p:nvPr/>
        </p:nvCxnSpPr>
        <p:spPr bwMode="auto">
          <a:xfrm>
            <a:off x="3851920" y="4133618"/>
            <a:ext cx="576064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" name="Lige forbindelse 131"/>
          <p:cNvCxnSpPr/>
          <p:nvPr/>
        </p:nvCxnSpPr>
        <p:spPr bwMode="auto">
          <a:xfrm>
            <a:off x="5868144" y="4133618"/>
            <a:ext cx="648072" cy="0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33" name="Rombe 132"/>
          <p:cNvSpPr/>
          <p:nvPr/>
        </p:nvSpPr>
        <p:spPr bwMode="auto">
          <a:xfrm>
            <a:off x="1259664" y="3989634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</a:p>
        </p:txBody>
      </p:sp>
      <p:sp>
        <p:nvSpPr>
          <p:cNvPr id="134" name="Rombe 133"/>
          <p:cNvSpPr/>
          <p:nvPr/>
        </p:nvSpPr>
        <p:spPr bwMode="auto">
          <a:xfrm>
            <a:off x="6084168" y="3989602"/>
            <a:ext cx="288000" cy="288000"/>
          </a:xfrm>
          <a:prstGeom prst="diamond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5</a:t>
            </a:r>
          </a:p>
        </p:txBody>
      </p:sp>
      <p:sp>
        <p:nvSpPr>
          <p:cNvPr id="135" name="Rombe 134"/>
          <p:cNvSpPr/>
          <p:nvPr/>
        </p:nvSpPr>
        <p:spPr bwMode="auto">
          <a:xfrm>
            <a:off x="3995936" y="3989634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3</a:t>
            </a:r>
          </a:p>
        </p:txBody>
      </p:sp>
      <p:sp>
        <p:nvSpPr>
          <p:cNvPr id="136" name="Rombe 135"/>
          <p:cNvSpPr/>
          <p:nvPr/>
        </p:nvSpPr>
        <p:spPr bwMode="auto">
          <a:xfrm>
            <a:off x="5292112" y="3989602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</a:p>
        </p:txBody>
      </p:sp>
      <p:sp>
        <p:nvSpPr>
          <p:cNvPr id="137" name="Rombe 136"/>
          <p:cNvSpPr/>
          <p:nvPr/>
        </p:nvSpPr>
        <p:spPr bwMode="auto">
          <a:xfrm>
            <a:off x="2411792" y="3989634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</a:t>
            </a:r>
          </a:p>
        </p:txBody>
      </p:sp>
      <p:cxnSp>
        <p:nvCxnSpPr>
          <p:cNvPr id="138" name="Lige forbindelse 137"/>
          <p:cNvCxnSpPr/>
          <p:nvPr/>
        </p:nvCxnSpPr>
        <p:spPr bwMode="auto">
          <a:xfrm>
            <a:off x="5004048" y="4981206"/>
            <a:ext cx="1080120" cy="0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" name="Lige forbindelse 138"/>
          <p:cNvCxnSpPr/>
          <p:nvPr/>
        </p:nvCxnSpPr>
        <p:spPr bwMode="auto">
          <a:xfrm>
            <a:off x="3635896" y="4981206"/>
            <a:ext cx="1368152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40" name="Lige forbindelse 139"/>
          <p:cNvCxnSpPr/>
          <p:nvPr/>
        </p:nvCxnSpPr>
        <p:spPr bwMode="auto">
          <a:xfrm>
            <a:off x="2987824" y="4981206"/>
            <a:ext cx="504056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" name="Lige forbindelse 140"/>
          <p:cNvCxnSpPr/>
          <p:nvPr/>
        </p:nvCxnSpPr>
        <p:spPr bwMode="auto">
          <a:xfrm>
            <a:off x="1547664" y="4981206"/>
            <a:ext cx="216024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42" name="Lige forbindelse 141"/>
          <p:cNvCxnSpPr/>
          <p:nvPr/>
        </p:nvCxnSpPr>
        <p:spPr bwMode="auto">
          <a:xfrm>
            <a:off x="1115616" y="4981206"/>
            <a:ext cx="504056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43" name="Rombe 142"/>
          <p:cNvSpPr/>
          <p:nvPr/>
        </p:nvSpPr>
        <p:spPr bwMode="auto">
          <a:xfrm>
            <a:off x="5436128" y="4837222"/>
            <a:ext cx="288000" cy="288000"/>
          </a:xfrm>
          <a:prstGeom prst="diamond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5</a:t>
            </a:r>
          </a:p>
        </p:txBody>
      </p:sp>
      <p:sp>
        <p:nvSpPr>
          <p:cNvPr id="144" name="Rombe 143"/>
          <p:cNvSpPr/>
          <p:nvPr/>
        </p:nvSpPr>
        <p:spPr bwMode="auto">
          <a:xfrm>
            <a:off x="3995936" y="4837222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</a:p>
        </p:txBody>
      </p:sp>
      <p:sp>
        <p:nvSpPr>
          <p:cNvPr id="145" name="Rombe 144"/>
          <p:cNvSpPr/>
          <p:nvPr/>
        </p:nvSpPr>
        <p:spPr bwMode="auto">
          <a:xfrm>
            <a:off x="1187656" y="4837222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</a:p>
        </p:txBody>
      </p:sp>
      <p:sp>
        <p:nvSpPr>
          <p:cNvPr id="146" name="Rombe 145"/>
          <p:cNvSpPr/>
          <p:nvPr/>
        </p:nvSpPr>
        <p:spPr bwMode="auto">
          <a:xfrm>
            <a:off x="1403680" y="4837222"/>
            <a:ext cx="288000" cy="28800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</a:t>
            </a:r>
          </a:p>
        </p:txBody>
      </p:sp>
      <p:sp>
        <p:nvSpPr>
          <p:cNvPr id="147" name="Rombe 146"/>
          <p:cNvSpPr/>
          <p:nvPr/>
        </p:nvSpPr>
        <p:spPr bwMode="auto">
          <a:xfrm>
            <a:off x="2987856" y="483722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3</a:t>
            </a:r>
          </a:p>
        </p:txBody>
      </p:sp>
      <p:cxnSp>
        <p:nvCxnSpPr>
          <p:cNvPr id="148" name="Lige forbindelse 147"/>
          <p:cNvCxnSpPr/>
          <p:nvPr/>
        </p:nvCxnSpPr>
        <p:spPr bwMode="auto">
          <a:xfrm>
            <a:off x="4139952" y="5837096"/>
            <a:ext cx="648072" cy="0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49" name="Lige forbindelse 148"/>
          <p:cNvCxnSpPr>
            <a:stCxn id="155" idx="1"/>
          </p:cNvCxnSpPr>
          <p:nvPr/>
        </p:nvCxnSpPr>
        <p:spPr bwMode="auto">
          <a:xfrm>
            <a:off x="3635896" y="5837112"/>
            <a:ext cx="504056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0" name="Lige forbindelse 149"/>
          <p:cNvCxnSpPr/>
          <p:nvPr/>
        </p:nvCxnSpPr>
        <p:spPr bwMode="auto">
          <a:xfrm>
            <a:off x="2987824" y="5837096"/>
            <a:ext cx="504056" cy="0"/>
          </a:xfrm>
          <a:prstGeom prst="line">
            <a:avLst/>
          </a:prstGeom>
          <a:noFill/>
          <a:ln w="76200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1" name="Lige forbindelse 150"/>
          <p:cNvCxnSpPr/>
          <p:nvPr/>
        </p:nvCxnSpPr>
        <p:spPr bwMode="auto">
          <a:xfrm>
            <a:off x="1475656" y="5837096"/>
            <a:ext cx="216024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2" name="Lige forbindelse 151"/>
          <p:cNvCxnSpPr/>
          <p:nvPr/>
        </p:nvCxnSpPr>
        <p:spPr bwMode="auto">
          <a:xfrm>
            <a:off x="1115616" y="5837096"/>
            <a:ext cx="360040" cy="0"/>
          </a:xfrm>
          <a:prstGeom prst="line">
            <a:avLst/>
          </a:prstGeom>
          <a:noFill/>
          <a:ln w="762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53" name="Rombe 152"/>
          <p:cNvSpPr/>
          <p:nvPr/>
        </p:nvSpPr>
        <p:spPr bwMode="auto">
          <a:xfrm>
            <a:off x="1115616" y="5693112"/>
            <a:ext cx="288000" cy="288000"/>
          </a:xfrm>
          <a:prstGeom prst="diamond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</a:p>
        </p:txBody>
      </p:sp>
      <p:sp>
        <p:nvSpPr>
          <p:cNvPr id="154" name="Rombe 153"/>
          <p:cNvSpPr/>
          <p:nvPr/>
        </p:nvSpPr>
        <p:spPr bwMode="auto">
          <a:xfrm>
            <a:off x="2987824" y="569311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3</a:t>
            </a:r>
          </a:p>
        </p:txBody>
      </p:sp>
      <p:sp>
        <p:nvSpPr>
          <p:cNvPr id="155" name="Rombe 154"/>
          <p:cNvSpPr/>
          <p:nvPr/>
        </p:nvSpPr>
        <p:spPr bwMode="auto">
          <a:xfrm>
            <a:off x="3635896" y="5693112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</a:p>
        </p:txBody>
      </p:sp>
      <p:sp>
        <p:nvSpPr>
          <p:cNvPr id="156" name="Rombe 155"/>
          <p:cNvSpPr/>
          <p:nvPr/>
        </p:nvSpPr>
        <p:spPr bwMode="auto">
          <a:xfrm>
            <a:off x="3995936" y="5693112"/>
            <a:ext cx="288000" cy="288000"/>
          </a:xfrm>
          <a:prstGeom prst="diamond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5</a:t>
            </a:r>
          </a:p>
        </p:txBody>
      </p:sp>
      <p:sp>
        <p:nvSpPr>
          <p:cNvPr id="157" name="Rombe 114"/>
          <p:cNvSpPr/>
          <p:nvPr/>
        </p:nvSpPr>
        <p:spPr bwMode="auto">
          <a:xfrm>
            <a:off x="1331672" y="5693080"/>
            <a:ext cx="288000" cy="288000"/>
          </a:xfrm>
          <a:prstGeom prst="diamon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2</a:t>
            </a:r>
          </a:p>
        </p:txBody>
      </p:sp>
      <p:cxnSp>
        <p:nvCxnSpPr>
          <p:cNvPr id="158" name="Lige forbindelse 157"/>
          <p:cNvCxnSpPr/>
          <p:nvPr/>
        </p:nvCxnSpPr>
        <p:spPr bwMode="auto">
          <a:xfrm>
            <a:off x="755576" y="3501008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59" name="Lige forbindelse 158"/>
          <p:cNvCxnSpPr/>
          <p:nvPr/>
        </p:nvCxnSpPr>
        <p:spPr bwMode="auto">
          <a:xfrm>
            <a:off x="755576" y="5229200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60" name="Lige forbindelse 159"/>
          <p:cNvCxnSpPr/>
          <p:nvPr/>
        </p:nvCxnSpPr>
        <p:spPr bwMode="auto">
          <a:xfrm>
            <a:off x="755576" y="2636912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61" name="Lige forbindelse 160"/>
          <p:cNvCxnSpPr/>
          <p:nvPr/>
        </p:nvCxnSpPr>
        <p:spPr bwMode="auto">
          <a:xfrm>
            <a:off x="755576" y="5661248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62" name="Lige forbindelse 161"/>
          <p:cNvCxnSpPr/>
          <p:nvPr/>
        </p:nvCxnSpPr>
        <p:spPr bwMode="auto">
          <a:xfrm>
            <a:off x="755576" y="3933056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64" name="Tekstfelt 163"/>
          <p:cNvSpPr txBox="1"/>
          <p:nvPr/>
        </p:nvSpPr>
        <p:spPr>
          <a:xfrm>
            <a:off x="622814" y="3152001"/>
            <a:ext cx="56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før</a:t>
            </a:r>
            <a:endParaRPr lang="da-DK" sz="1200" dirty="0"/>
          </a:p>
        </p:txBody>
      </p:sp>
      <p:sp>
        <p:nvSpPr>
          <p:cNvPr id="165" name="Tekstfelt 164"/>
          <p:cNvSpPr txBox="1"/>
          <p:nvPr/>
        </p:nvSpPr>
        <p:spPr>
          <a:xfrm>
            <a:off x="607676" y="2708920"/>
            <a:ext cx="56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nu</a:t>
            </a:r>
            <a:endParaRPr lang="da-DK" sz="1200" dirty="0"/>
          </a:p>
        </p:txBody>
      </p:sp>
      <p:sp>
        <p:nvSpPr>
          <p:cNvPr id="166" name="Tekstfelt 165"/>
          <p:cNvSpPr txBox="1"/>
          <p:nvPr/>
        </p:nvSpPr>
        <p:spPr>
          <a:xfrm>
            <a:off x="626698" y="4016097"/>
            <a:ext cx="56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før</a:t>
            </a:r>
            <a:endParaRPr lang="da-DK" sz="1200" dirty="0"/>
          </a:p>
        </p:txBody>
      </p:sp>
      <p:sp>
        <p:nvSpPr>
          <p:cNvPr id="167" name="Tekstfelt 166"/>
          <p:cNvSpPr txBox="1"/>
          <p:nvPr/>
        </p:nvSpPr>
        <p:spPr>
          <a:xfrm>
            <a:off x="611560" y="3573016"/>
            <a:ext cx="56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nu</a:t>
            </a:r>
            <a:endParaRPr lang="da-DK" sz="1200" dirty="0"/>
          </a:p>
        </p:txBody>
      </p:sp>
      <p:sp>
        <p:nvSpPr>
          <p:cNvPr id="168" name="Tekstfelt 167"/>
          <p:cNvSpPr txBox="1"/>
          <p:nvPr/>
        </p:nvSpPr>
        <p:spPr>
          <a:xfrm>
            <a:off x="622814" y="4880193"/>
            <a:ext cx="56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før</a:t>
            </a:r>
            <a:endParaRPr lang="da-DK" sz="1200" dirty="0"/>
          </a:p>
        </p:txBody>
      </p:sp>
      <p:sp>
        <p:nvSpPr>
          <p:cNvPr id="169" name="Tekstfelt 168"/>
          <p:cNvSpPr txBox="1"/>
          <p:nvPr/>
        </p:nvSpPr>
        <p:spPr>
          <a:xfrm>
            <a:off x="607676" y="4437112"/>
            <a:ext cx="56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nu</a:t>
            </a:r>
            <a:endParaRPr lang="da-DK" sz="1200" dirty="0"/>
          </a:p>
        </p:txBody>
      </p:sp>
      <p:sp>
        <p:nvSpPr>
          <p:cNvPr id="170" name="Tekstfelt 169"/>
          <p:cNvSpPr txBox="1"/>
          <p:nvPr/>
        </p:nvSpPr>
        <p:spPr>
          <a:xfrm>
            <a:off x="622814" y="5744289"/>
            <a:ext cx="56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før</a:t>
            </a:r>
            <a:endParaRPr lang="da-DK" sz="1200" dirty="0"/>
          </a:p>
        </p:txBody>
      </p:sp>
      <p:sp>
        <p:nvSpPr>
          <p:cNvPr id="171" name="Tekstfelt 170"/>
          <p:cNvSpPr txBox="1"/>
          <p:nvPr/>
        </p:nvSpPr>
        <p:spPr>
          <a:xfrm>
            <a:off x="607676" y="5301208"/>
            <a:ext cx="56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nu</a:t>
            </a:r>
            <a:endParaRPr lang="da-DK" sz="1200" dirty="0"/>
          </a:p>
        </p:txBody>
      </p:sp>
      <p:sp>
        <p:nvSpPr>
          <p:cNvPr id="172" name="Tekstfelt 171"/>
          <p:cNvSpPr txBox="1"/>
          <p:nvPr/>
        </p:nvSpPr>
        <p:spPr>
          <a:xfrm>
            <a:off x="626698" y="2287905"/>
            <a:ext cx="56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før</a:t>
            </a:r>
            <a:endParaRPr lang="da-DK" sz="1200" dirty="0"/>
          </a:p>
        </p:txBody>
      </p:sp>
      <p:sp>
        <p:nvSpPr>
          <p:cNvPr id="173" name="Tekstfelt 172"/>
          <p:cNvSpPr txBox="1"/>
          <p:nvPr/>
        </p:nvSpPr>
        <p:spPr>
          <a:xfrm>
            <a:off x="611560" y="1844824"/>
            <a:ext cx="564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nu</a:t>
            </a:r>
            <a:endParaRPr lang="da-DK" sz="1200" dirty="0"/>
          </a:p>
        </p:txBody>
      </p:sp>
      <p:sp>
        <p:nvSpPr>
          <p:cNvPr id="17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17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86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55" grpId="0" animBg="1"/>
      <p:bldP spid="57" grpId="0" animBg="1"/>
      <p:bldP spid="61" grpId="0" animBg="1"/>
      <p:bldP spid="64" grpId="0" animBg="1"/>
      <p:bldP spid="72" grpId="0" animBg="1"/>
      <p:bldP spid="79" grpId="0" animBg="1"/>
      <p:bldP spid="82" grpId="0" animBg="1"/>
      <p:bldP spid="86" grpId="0" animBg="1"/>
      <p:bldP spid="240" grpId="0" animBg="1"/>
      <p:bldP spid="266" grpId="0" animBg="1"/>
      <p:bldP spid="66" grpId="0" animBg="1"/>
      <p:bldP spid="67" grpId="0" animBg="1"/>
      <p:bldP spid="78" grpId="0" animBg="1"/>
      <p:bldP spid="81" grpId="0" animBg="1"/>
      <p:bldP spid="85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8" grpId="0" animBg="1"/>
      <p:bldP spid="119" grpId="0" animBg="1"/>
      <p:bldP spid="120" grpId="0" animBg="1"/>
      <p:bldP spid="122" grpId="0" animBg="1"/>
      <p:bldP spid="123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3" grpId="0" animBg="1"/>
      <p:bldP spid="154" grpId="0" animBg="1"/>
      <p:bldP spid="155" grpId="0" animBg="1"/>
      <p:bldP spid="156" grpId="0" animBg="1"/>
      <p:bldP spid="1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ktangel 80"/>
          <p:cNvSpPr/>
          <p:nvPr/>
        </p:nvSpPr>
        <p:spPr bwMode="auto">
          <a:xfrm>
            <a:off x="5580112" y="1951467"/>
            <a:ext cx="495381" cy="3620350"/>
          </a:xfrm>
          <a:prstGeom prst="rect">
            <a:avLst/>
          </a:prstGeom>
          <a:solidFill>
            <a:schemeClr val="bg1">
              <a:lumMod val="65000"/>
              <a:alpha val="52000"/>
            </a:schemeClr>
          </a:solidFill>
          <a:ln>
            <a:noFill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1416" y="396155"/>
            <a:ext cx="6774960" cy="576262"/>
          </a:xfrm>
        </p:spPr>
        <p:txBody>
          <a:bodyPr/>
          <a:lstStyle/>
          <a:p>
            <a:pPr lvl="1"/>
            <a:r>
              <a:rPr lang="da-DK" dirty="0"/>
              <a:t>GD1/GD2 </a:t>
            </a:r>
            <a:r>
              <a:rPr lang="da-DK" dirty="0" smtClean="0"/>
              <a:t>Replanlægning</a:t>
            </a:r>
            <a:br>
              <a:rPr lang="da-DK" dirty="0" smtClean="0"/>
            </a:br>
            <a:r>
              <a:rPr lang="da-DK" sz="2000" dirty="0" smtClean="0"/>
              <a:t>Justering af plan sammen med GD Registerprojekter</a:t>
            </a:r>
            <a:endParaRPr lang="da-DK" sz="180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9996" y="6237173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32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Lige pilforbindelse 19"/>
          <p:cNvCxnSpPr/>
          <p:nvPr/>
        </p:nvCxnSpPr>
        <p:spPr bwMode="auto">
          <a:xfrm>
            <a:off x="41482" y="4118600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Lige forbindelse 20"/>
          <p:cNvCxnSpPr/>
          <p:nvPr/>
        </p:nvCxnSpPr>
        <p:spPr bwMode="auto">
          <a:xfrm flipH="1">
            <a:off x="8027988" y="1498028"/>
            <a:ext cx="396" cy="470734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Lige forbindelse 22"/>
          <p:cNvCxnSpPr/>
          <p:nvPr/>
        </p:nvCxnSpPr>
        <p:spPr bwMode="auto">
          <a:xfrm flipH="1">
            <a:off x="5435700" y="1498028"/>
            <a:ext cx="396" cy="470734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Lige forbindelse 23"/>
          <p:cNvCxnSpPr/>
          <p:nvPr/>
        </p:nvCxnSpPr>
        <p:spPr bwMode="auto">
          <a:xfrm>
            <a:off x="7380312" y="1634512"/>
            <a:ext cx="0" cy="45708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Lige forbindelse 24"/>
          <p:cNvCxnSpPr/>
          <p:nvPr/>
        </p:nvCxnSpPr>
        <p:spPr bwMode="auto">
          <a:xfrm>
            <a:off x="8676456" y="1648156"/>
            <a:ext cx="0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Lige forbindelse 26"/>
          <p:cNvCxnSpPr/>
          <p:nvPr/>
        </p:nvCxnSpPr>
        <p:spPr bwMode="auto">
          <a:xfrm>
            <a:off x="1547664" y="1524854"/>
            <a:ext cx="4422" cy="468052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Lige forbindelse 28"/>
          <p:cNvCxnSpPr/>
          <p:nvPr/>
        </p:nvCxnSpPr>
        <p:spPr bwMode="auto">
          <a:xfrm>
            <a:off x="2195736" y="1668870"/>
            <a:ext cx="0" cy="45365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Lige forbindelse 29"/>
          <p:cNvCxnSpPr/>
          <p:nvPr/>
        </p:nvCxnSpPr>
        <p:spPr bwMode="auto">
          <a:xfrm flipH="1">
            <a:off x="4131673" y="1648156"/>
            <a:ext cx="8280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Lige forbindelse 30"/>
          <p:cNvCxnSpPr/>
          <p:nvPr/>
        </p:nvCxnSpPr>
        <p:spPr bwMode="auto">
          <a:xfrm flipH="1">
            <a:off x="2843744" y="1498028"/>
            <a:ext cx="64" cy="4707346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Lige forbindelse 31"/>
          <p:cNvCxnSpPr/>
          <p:nvPr/>
        </p:nvCxnSpPr>
        <p:spPr bwMode="auto">
          <a:xfrm>
            <a:off x="4788024" y="1648156"/>
            <a:ext cx="8279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Lige forbindelse 32"/>
          <p:cNvCxnSpPr/>
          <p:nvPr/>
        </p:nvCxnSpPr>
        <p:spPr bwMode="auto">
          <a:xfrm>
            <a:off x="3491880" y="1648156"/>
            <a:ext cx="0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Lige pilforbindelse 33"/>
          <p:cNvCxnSpPr/>
          <p:nvPr/>
        </p:nvCxnSpPr>
        <p:spPr bwMode="auto">
          <a:xfrm>
            <a:off x="53357" y="1956902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kstboks 67"/>
          <p:cNvSpPr txBox="1"/>
          <p:nvPr/>
        </p:nvSpPr>
        <p:spPr>
          <a:xfrm>
            <a:off x="6732240" y="1596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69" name="Tekstboks 68"/>
          <p:cNvSpPr txBox="1"/>
          <p:nvPr/>
        </p:nvSpPr>
        <p:spPr>
          <a:xfrm>
            <a:off x="8028384" y="1596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70" name="Tekstboks 69"/>
          <p:cNvSpPr txBox="1"/>
          <p:nvPr/>
        </p:nvSpPr>
        <p:spPr>
          <a:xfrm>
            <a:off x="2195736" y="1596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3" name="Tekstboks 72"/>
          <p:cNvSpPr txBox="1"/>
          <p:nvPr/>
        </p:nvSpPr>
        <p:spPr>
          <a:xfrm>
            <a:off x="1547664" y="1596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4" name="Tekstboks 73"/>
          <p:cNvSpPr txBox="1"/>
          <p:nvPr/>
        </p:nvSpPr>
        <p:spPr>
          <a:xfrm>
            <a:off x="3491880" y="1596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75" name="Tekstboks 74"/>
          <p:cNvSpPr txBox="1"/>
          <p:nvPr/>
        </p:nvSpPr>
        <p:spPr>
          <a:xfrm>
            <a:off x="4139952" y="1596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3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6" name="Tekstboks 75"/>
          <p:cNvSpPr txBox="1"/>
          <p:nvPr/>
        </p:nvSpPr>
        <p:spPr>
          <a:xfrm>
            <a:off x="4788025" y="1596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sp>
        <p:nvSpPr>
          <p:cNvPr id="77" name="Tekstboks 76"/>
          <p:cNvSpPr txBox="1"/>
          <p:nvPr/>
        </p:nvSpPr>
        <p:spPr>
          <a:xfrm>
            <a:off x="2915816" y="1596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80" name="Tekstboks 79"/>
          <p:cNvSpPr txBox="1"/>
          <p:nvPr/>
        </p:nvSpPr>
        <p:spPr>
          <a:xfrm>
            <a:off x="162418" y="2822456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Ejer</a:t>
            </a:r>
            <a:endParaRPr lang="da-DK" sz="2000" dirty="0"/>
          </a:p>
        </p:txBody>
      </p:sp>
      <p:sp>
        <p:nvSpPr>
          <p:cNvPr id="83" name="Tekstboks 82"/>
          <p:cNvSpPr txBox="1"/>
          <p:nvPr/>
        </p:nvSpPr>
        <p:spPr>
          <a:xfrm>
            <a:off x="141492" y="4366562"/>
            <a:ext cx="626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DAR</a:t>
            </a:r>
            <a:endParaRPr lang="da-DK" sz="2000" dirty="0"/>
          </a:p>
        </p:txBody>
      </p:sp>
      <p:sp>
        <p:nvSpPr>
          <p:cNvPr id="84" name="Tekstboks 83"/>
          <p:cNvSpPr txBox="1"/>
          <p:nvPr/>
        </p:nvSpPr>
        <p:spPr>
          <a:xfrm>
            <a:off x="176983" y="2060848"/>
            <a:ext cx="1057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Matrikel</a:t>
            </a:r>
            <a:endParaRPr lang="da-DK" sz="2000" dirty="0"/>
          </a:p>
        </p:txBody>
      </p:sp>
      <p:sp>
        <p:nvSpPr>
          <p:cNvPr id="90" name="Tekstboks 89"/>
          <p:cNvSpPr txBox="1"/>
          <p:nvPr/>
        </p:nvSpPr>
        <p:spPr>
          <a:xfrm>
            <a:off x="162418" y="3574474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a-DK" sz="2000" dirty="0" smtClean="0"/>
              <a:t>BBR 2.0</a:t>
            </a:r>
            <a:endParaRPr lang="da-DK" sz="2000" dirty="0"/>
          </a:p>
        </p:txBody>
      </p:sp>
      <p:sp>
        <p:nvSpPr>
          <p:cNvPr id="108" name="Tekstboks 107"/>
          <p:cNvSpPr txBox="1"/>
          <p:nvPr/>
        </p:nvSpPr>
        <p:spPr>
          <a:xfrm>
            <a:off x="141492" y="5022766"/>
            <a:ext cx="103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dirty="0" smtClean="0"/>
              <a:t>DAGI</a:t>
            </a:r>
            <a:endParaRPr lang="da-DK" sz="2000" dirty="0"/>
          </a:p>
        </p:txBody>
      </p:sp>
      <p:sp>
        <p:nvSpPr>
          <p:cNvPr id="121" name="Tekstboks 36"/>
          <p:cNvSpPr txBox="1"/>
          <p:nvPr/>
        </p:nvSpPr>
        <p:spPr>
          <a:xfrm>
            <a:off x="7380312" y="16183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4</a:t>
            </a:r>
            <a:r>
              <a:rPr lang="da-DK" sz="1600" dirty="0" smtClean="0"/>
              <a:t>. kv.</a:t>
            </a:r>
            <a:endParaRPr lang="da-DK" sz="1600" dirty="0"/>
          </a:p>
        </p:txBody>
      </p:sp>
      <p:cxnSp>
        <p:nvCxnSpPr>
          <p:cNvPr id="125" name="Lige forbindelse 124"/>
          <p:cNvCxnSpPr/>
          <p:nvPr/>
        </p:nvCxnSpPr>
        <p:spPr bwMode="auto">
          <a:xfrm flipH="1">
            <a:off x="6732239" y="1648156"/>
            <a:ext cx="1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Lige forbindelse 125"/>
          <p:cNvCxnSpPr/>
          <p:nvPr/>
        </p:nvCxnSpPr>
        <p:spPr bwMode="auto">
          <a:xfrm flipH="1">
            <a:off x="6078321" y="1648156"/>
            <a:ext cx="5847" cy="45572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7" name="Tekstboks 126"/>
          <p:cNvSpPr txBox="1"/>
          <p:nvPr/>
        </p:nvSpPr>
        <p:spPr>
          <a:xfrm>
            <a:off x="6084168" y="1596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2. kv.</a:t>
            </a:r>
            <a:endParaRPr lang="da-DK" sz="1600" dirty="0"/>
          </a:p>
        </p:txBody>
      </p:sp>
      <p:sp>
        <p:nvSpPr>
          <p:cNvPr id="128" name="Tekstboks 127"/>
          <p:cNvSpPr txBox="1"/>
          <p:nvPr/>
        </p:nvSpPr>
        <p:spPr>
          <a:xfrm>
            <a:off x="5436096" y="15968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1. kv.</a:t>
            </a:r>
            <a:endParaRPr lang="da-DK" sz="1600" dirty="0"/>
          </a:p>
        </p:txBody>
      </p:sp>
      <p:sp>
        <p:nvSpPr>
          <p:cNvPr id="41" name="Tekstboks 38"/>
          <p:cNvSpPr txBox="1"/>
          <p:nvPr/>
        </p:nvSpPr>
        <p:spPr>
          <a:xfrm>
            <a:off x="3779912" y="1196752"/>
            <a:ext cx="70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2015</a:t>
            </a:r>
            <a:endParaRPr lang="da-DK" sz="2000" dirty="0"/>
          </a:p>
        </p:txBody>
      </p:sp>
      <p:sp>
        <p:nvSpPr>
          <p:cNvPr id="42" name="Tekstboks 39"/>
          <p:cNvSpPr txBox="1"/>
          <p:nvPr/>
        </p:nvSpPr>
        <p:spPr>
          <a:xfrm>
            <a:off x="6372200" y="1196752"/>
            <a:ext cx="70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2016</a:t>
            </a:r>
            <a:endParaRPr lang="da-DK" sz="2000" dirty="0"/>
          </a:p>
        </p:txBody>
      </p:sp>
      <p:sp>
        <p:nvSpPr>
          <p:cNvPr id="43" name="Tekstboks 40"/>
          <p:cNvSpPr txBox="1"/>
          <p:nvPr/>
        </p:nvSpPr>
        <p:spPr>
          <a:xfrm>
            <a:off x="1835696" y="119675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2014</a:t>
            </a:r>
            <a:endParaRPr lang="da-DK" sz="2000" dirty="0"/>
          </a:p>
        </p:txBody>
      </p:sp>
      <p:sp>
        <p:nvSpPr>
          <p:cNvPr id="44" name="Tekstboks 107"/>
          <p:cNvSpPr txBox="1"/>
          <p:nvPr/>
        </p:nvSpPr>
        <p:spPr>
          <a:xfrm>
            <a:off x="141492" y="5662706"/>
            <a:ext cx="1039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sz="2000" dirty="0" smtClean="0"/>
              <a:t>DF</a:t>
            </a:r>
            <a:endParaRPr lang="da-DK" sz="2000" dirty="0"/>
          </a:p>
        </p:txBody>
      </p:sp>
      <p:cxnSp>
        <p:nvCxnSpPr>
          <p:cNvPr id="45" name="Lige pilforbindelse 44"/>
          <p:cNvCxnSpPr/>
          <p:nvPr/>
        </p:nvCxnSpPr>
        <p:spPr bwMode="auto">
          <a:xfrm>
            <a:off x="35496" y="5560218"/>
            <a:ext cx="9082151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1" name="Rombe 60"/>
          <p:cNvSpPr/>
          <p:nvPr/>
        </p:nvSpPr>
        <p:spPr bwMode="auto">
          <a:xfrm>
            <a:off x="4067976" y="5702776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226" name="Lige forbindelse 225"/>
          <p:cNvCxnSpPr/>
          <p:nvPr/>
        </p:nvCxnSpPr>
        <p:spPr bwMode="auto">
          <a:xfrm>
            <a:off x="751041" y="2678440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Lige forbindelse 228"/>
          <p:cNvCxnSpPr/>
          <p:nvPr/>
        </p:nvCxnSpPr>
        <p:spPr bwMode="auto">
          <a:xfrm>
            <a:off x="755576" y="3398520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64" name="Lige forbindelse 263"/>
          <p:cNvCxnSpPr/>
          <p:nvPr/>
        </p:nvCxnSpPr>
        <p:spPr bwMode="auto">
          <a:xfrm>
            <a:off x="751041" y="4840138"/>
            <a:ext cx="814143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4" name="Tekstfelt 123"/>
          <p:cNvSpPr txBox="1"/>
          <p:nvPr/>
        </p:nvSpPr>
        <p:spPr>
          <a:xfrm>
            <a:off x="4788025" y="5571817"/>
            <a:ext cx="4224652" cy="11695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a-DK" sz="1400" b="1" dirty="0" smtClean="0"/>
              <a:t>Signaturforklaring:</a:t>
            </a:r>
          </a:p>
          <a:p>
            <a:pPr algn="l"/>
            <a:r>
              <a:rPr lang="da-DK" sz="1400" dirty="0" smtClean="0"/>
              <a:t>       Register implementeret i testmiljø på Datafordeler.          </a:t>
            </a:r>
          </a:p>
          <a:p>
            <a:pPr algn="l"/>
            <a:r>
              <a:rPr lang="da-DK" sz="1400" dirty="0" smtClean="0"/>
              <a:t>       Integrationstest </a:t>
            </a:r>
            <a:r>
              <a:rPr lang="da-DK" sz="1400" dirty="0"/>
              <a:t>mod Datafordeler kan påbegyndes</a:t>
            </a:r>
            <a:r>
              <a:rPr lang="da-DK" sz="1400" dirty="0" smtClean="0"/>
              <a:t>.</a:t>
            </a:r>
          </a:p>
          <a:p>
            <a:pPr algn="l"/>
            <a:r>
              <a:rPr lang="da-DK" sz="1400" dirty="0"/>
              <a:t> </a:t>
            </a:r>
            <a:r>
              <a:rPr lang="da-DK" sz="1400" dirty="0" smtClean="0"/>
              <a:t>      System </a:t>
            </a:r>
            <a:r>
              <a:rPr lang="da-DK" sz="1400" dirty="0"/>
              <a:t>kan </a:t>
            </a:r>
            <a:r>
              <a:rPr lang="da-DK" sz="1400" dirty="0" smtClean="0"/>
              <a:t>implementeres</a:t>
            </a:r>
          </a:p>
          <a:p>
            <a:pPr algn="l"/>
            <a:r>
              <a:rPr lang="da-DK" sz="1400" dirty="0"/>
              <a:t> </a:t>
            </a:r>
            <a:r>
              <a:rPr lang="da-DK" sz="1400" dirty="0" smtClean="0"/>
              <a:t>      Tværgående test og </a:t>
            </a:r>
            <a:r>
              <a:rPr lang="da-DK" sz="1400" dirty="0" err="1" smtClean="0"/>
              <a:t>kvalitetsikring</a:t>
            </a:r>
            <a:endParaRPr lang="da-DK" sz="1400" dirty="0"/>
          </a:p>
        </p:txBody>
      </p:sp>
      <p:sp>
        <p:nvSpPr>
          <p:cNvPr id="129" name="Rombe 128"/>
          <p:cNvSpPr/>
          <p:nvPr/>
        </p:nvSpPr>
        <p:spPr bwMode="auto">
          <a:xfrm>
            <a:off x="4804307" y="6260468"/>
            <a:ext cx="198501" cy="203165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800" dirty="0" smtClean="0">
                <a:solidFill>
                  <a:schemeClr val="bg1"/>
                </a:solidFill>
              </a:rPr>
              <a:t>11</a:t>
            </a:r>
            <a:endParaRPr kumimoji="0" lang="da-DK" sz="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0" name="Rombe 129"/>
          <p:cNvSpPr/>
          <p:nvPr/>
        </p:nvSpPr>
        <p:spPr bwMode="auto">
          <a:xfrm>
            <a:off x="4801894" y="6050088"/>
            <a:ext cx="198501" cy="203165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800" dirty="0" smtClean="0"/>
              <a:t>10</a:t>
            </a:r>
            <a:endParaRPr kumimoji="0" lang="da-DK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1" name="Rektangel 130"/>
          <p:cNvSpPr/>
          <p:nvPr/>
        </p:nvSpPr>
        <p:spPr bwMode="auto">
          <a:xfrm>
            <a:off x="4788024" y="6502321"/>
            <a:ext cx="264813" cy="167619"/>
          </a:xfrm>
          <a:prstGeom prst="rect">
            <a:avLst/>
          </a:prstGeom>
          <a:solidFill>
            <a:schemeClr val="bg1">
              <a:lumMod val="65000"/>
              <a:alpha val="52000"/>
            </a:schemeClr>
          </a:solidFill>
          <a:ln>
            <a:noFill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51" name="Lige forbindelse 50"/>
          <p:cNvCxnSpPr/>
          <p:nvPr/>
        </p:nvCxnSpPr>
        <p:spPr bwMode="auto">
          <a:xfrm flipV="1">
            <a:off x="6732240" y="2336462"/>
            <a:ext cx="427514" cy="7054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52" name="Rombe 51"/>
          <p:cNvSpPr/>
          <p:nvPr/>
        </p:nvSpPr>
        <p:spPr bwMode="auto">
          <a:xfrm>
            <a:off x="7020272" y="2199531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3" name="Rombe 52"/>
          <p:cNvSpPr/>
          <p:nvPr/>
        </p:nvSpPr>
        <p:spPr bwMode="auto">
          <a:xfrm>
            <a:off x="5436128" y="2204864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4" name="Rombe 53"/>
          <p:cNvSpPr/>
          <p:nvPr/>
        </p:nvSpPr>
        <p:spPr bwMode="auto">
          <a:xfrm>
            <a:off x="4716048" y="2204896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5" name="Rombe 54"/>
          <p:cNvSpPr/>
          <p:nvPr/>
        </p:nvSpPr>
        <p:spPr bwMode="auto">
          <a:xfrm>
            <a:off x="2627784" y="5085184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6" name="Rombe 55"/>
          <p:cNvSpPr/>
          <p:nvPr/>
        </p:nvSpPr>
        <p:spPr bwMode="auto">
          <a:xfrm>
            <a:off x="4716016" y="4375170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7" name="Rombe 56"/>
          <p:cNvSpPr/>
          <p:nvPr/>
        </p:nvSpPr>
        <p:spPr bwMode="auto">
          <a:xfrm>
            <a:off x="4716016" y="3616002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8" name="Rombe 57"/>
          <p:cNvSpPr/>
          <p:nvPr/>
        </p:nvSpPr>
        <p:spPr bwMode="auto">
          <a:xfrm>
            <a:off x="4716016" y="2895954"/>
            <a:ext cx="288000" cy="288000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5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60" name="Rombe 59"/>
          <p:cNvSpPr/>
          <p:nvPr/>
        </p:nvSpPr>
        <p:spPr bwMode="auto">
          <a:xfrm>
            <a:off x="5436128" y="4371240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2" name="Rombe 61"/>
          <p:cNvSpPr/>
          <p:nvPr/>
        </p:nvSpPr>
        <p:spPr bwMode="auto">
          <a:xfrm>
            <a:off x="5436128" y="3620342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Rombe 62"/>
          <p:cNvSpPr/>
          <p:nvPr/>
        </p:nvSpPr>
        <p:spPr bwMode="auto">
          <a:xfrm>
            <a:off x="5580144" y="2900262"/>
            <a:ext cx="288000" cy="288000"/>
          </a:xfrm>
          <a:prstGeom prst="diamond">
            <a:avLst/>
          </a:prstGeom>
          <a:solidFill>
            <a:srgbClr val="00CC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/>
              <a:t>10</a:t>
            </a:r>
            <a:endParaRPr kumimoji="0" lang="da-D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4" name="Rombe 63"/>
          <p:cNvSpPr/>
          <p:nvPr/>
        </p:nvSpPr>
        <p:spPr bwMode="auto">
          <a:xfrm>
            <a:off x="4067976" y="508518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5" name="Lige forbindelse 64"/>
          <p:cNvCxnSpPr/>
          <p:nvPr/>
        </p:nvCxnSpPr>
        <p:spPr bwMode="auto">
          <a:xfrm>
            <a:off x="6723921" y="3044262"/>
            <a:ext cx="576032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66" name="Rombe 65"/>
          <p:cNvSpPr/>
          <p:nvPr/>
        </p:nvSpPr>
        <p:spPr bwMode="auto">
          <a:xfrm>
            <a:off x="7092312" y="2899576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67" name="Lige forbindelse 66"/>
          <p:cNvCxnSpPr/>
          <p:nvPr/>
        </p:nvCxnSpPr>
        <p:spPr bwMode="auto">
          <a:xfrm>
            <a:off x="6732240" y="3717033"/>
            <a:ext cx="576032" cy="15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1" name="Rombe 70"/>
          <p:cNvSpPr/>
          <p:nvPr/>
        </p:nvSpPr>
        <p:spPr bwMode="auto">
          <a:xfrm>
            <a:off x="7164320" y="3573048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72" name="Lige forbindelse 71"/>
          <p:cNvCxnSpPr>
            <a:stCxn id="78" idx="1"/>
          </p:cNvCxnSpPr>
          <p:nvPr/>
        </p:nvCxnSpPr>
        <p:spPr bwMode="auto">
          <a:xfrm>
            <a:off x="6084168" y="4509104"/>
            <a:ext cx="1152128" cy="16"/>
          </a:xfrm>
          <a:prstGeom prst="line">
            <a:avLst/>
          </a:prstGeom>
          <a:noFill/>
          <a:ln w="762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78" name="Rombe 77"/>
          <p:cNvSpPr/>
          <p:nvPr/>
        </p:nvSpPr>
        <p:spPr bwMode="auto">
          <a:xfrm>
            <a:off x="6084168" y="4365104"/>
            <a:ext cx="288000" cy="288000"/>
          </a:xfrm>
          <a:prstGeom prst="diamond">
            <a:avLst/>
          </a:prstGeom>
          <a:solidFill>
            <a:srgbClr val="CC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1200" dirty="0" smtClean="0">
                <a:solidFill>
                  <a:schemeClr val="bg1"/>
                </a:solidFill>
              </a:rPr>
              <a:t>11</a:t>
            </a:r>
            <a:endParaRPr kumimoji="0" lang="da-DK" sz="12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79" name="Rombe 78"/>
          <p:cNvSpPr/>
          <p:nvPr/>
        </p:nvSpPr>
        <p:spPr bwMode="auto">
          <a:xfrm>
            <a:off x="4796490" y="5845352"/>
            <a:ext cx="207180" cy="204533"/>
          </a:xfrm>
          <a:prstGeom prst="diamond">
            <a:avLst/>
          </a:prstGeom>
          <a:solidFill>
            <a:srgbClr val="808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sz="800" dirty="0" smtClean="0">
                <a:solidFill>
                  <a:schemeClr val="bg1"/>
                </a:solidFill>
              </a:rPr>
              <a:t>5</a:t>
            </a:r>
            <a:endParaRPr kumimoji="0" lang="da-DK" sz="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sp>
        <p:nvSpPr>
          <p:cNvPr id="85" name="Rektangel 84"/>
          <p:cNvSpPr/>
          <p:nvPr/>
        </p:nvSpPr>
        <p:spPr bwMode="auto">
          <a:xfrm>
            <a:off x="6092843" y="1988840"/>
            <a:ext cx="639000" cy="2129760"/>
          </a:xfrm>
          <a:prstGeom prst="rect">
            <a:avLst/>
          </a:prstGeom>
          <a:solidFill>
            <a:schemeClr val="bg1">
              <a:lumMod val="65000"/>
              <a:alpha val="52000"/>
            </a:schemeClr>
          </a:solidFill>
          <a:ln>
            <a:noFill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9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GD1-GD2 Replanlægning</a:t>
            </a:r>
            <a:r>
              <a:rPr lang="da-DK" dirty="0"/>
              <a:t/>
            </a:r>
            <a:br>
              <a:rPr lang="da-DK" dirty="0"/>
            </a:br>
            <a:r>
              <a:rPr lang="da-DK" sz="2000" dirty="0" smtClean="0"/>
              <a:t>Tidsmæssige afhængigheder til Datafordeler mv.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33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ladsholder til indhold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6314"/>
          </a:xfrm>
        </p:spPr>
        <p:txBody>
          <a:bodyPr/>
          <a:lstStyle/>
          <a:p>
            <a:r>
              <a:rPr lang="en-GB" sz="2400" dirty="0" err="1" smtClean="0"/>
              <a:t>Implementering</a:t>
            </a:r>
            <a:r>
              <a:rPr lang="en-GB" sz="2400" dirty="0" smtClean="0"/>
              <a:t> </a:t>
            </a:r>
            <a:r>
              <a:rPr lang="en-GB" sz="2400" dirty="0" err="1" smtClean="0"/>
              <a:t>af</a:t>
            </a:r>
            <a:r>
              <a:rPr lang="en-GB" sz="2400" dirty="0" smtClean="0"/>
              <a:t> services </a:t>
            </a:r>
            <a:r>
              <a:rPr lang="en-GB" sz="2400" dirty="0" err="1" smtClean="0"/>
              <a:t>på</a:t>
            </a:r>
            <a:r>
              <a:rPr lang="en-GB" sz="2400" dirty="0" smtClean="0"/>
              <a:t> </a:t>
            </a:r>
            <a:r>
              <a:rPr lang="en-GB" sz="2400" dirty="0" err="1" smtClean="0"/>
              <a:t>Datafordeleren</a:t>
            </a:r>
            <a:r>
              <a:rPr lang="en-GB" sz="2400" dirty="0" smtClean="0"/>
              <a:t>:</a:t>
            </a:r>
          </a:p>
          <a:p>
            <a:pPr marL="648000" lvl="1">
              <a:buFont typeface="Wingdings" panose="05000000000000000000" pitchFamily="2" charset="2"/>
              <a:buChar char="Ø"/>
            </a:pPr>
            <a:r>
              <a:rPr lang="en-GB" sz="1600" dirty="0" smtClean="0"/>
              <a:t>De </a:t>
            </a:r>
            <a:r>
              <a:rPr lang="en-GB" sz="1600" dirty="0" err="1" smtClean="0"/>
              <a:t>nødvendige</a:t>
            </a:r>
            <a:r>
              <a:rPr lang="en-GB" sz="1600" dirty="0" smtClean="0"/>
              <a:t> </a:t>
            </a:r>
            <a:r>
              <a:rPr lang="en-GB" sz="1600" dirty="0" err="1" smtClean="0"/>
              <a:t>registerdata</a:t>
            </a:r>
            <a:r>
              <a:rPr lang="en-GB" sz="1600" dirty="0" smtClean="0"/>
              <a:t> (</a:t>
            </a:r>
            <a:r>
              <a:rPr lang="en-GB" sz="1600" dirty="0" err="1" smtClean="0"/>
              <a:t>milepæl</a:t>
            </a:r>
            <a:r>
              <a:rPr lang="en-GB" sz="1600" dirty="0" smtClean="0"/>
              <a:t> 5) </a:t>
            </a:r>
            <a:r>
              <a:rPr lang="en-GB" sz="1600" dirty="0" err="1" smtClean="0"/>
              <a:t>skal</a:t>
            </a:r>
            <a:r>
              <a:rPr lang="en-GB" sz="1600" dirty="0" smtClean="0"/>
              <a:t> </a:t>
            </a:r>
            <a:r>
              <a:rPr lang="en-GB" sz="1600" dirty="0" err="1" smtClean="0"/>
              <a:t>være</a:t>
            </a:r>
            <a:r>
              <a:rPr lang="en-GB" sz="1600" dirty="0" smtClean="0"/>
              <a:t> </a:t>
            </a:r>
            <a:r>
              <a:rPr lang="en-GB" sz="1600" dirty="0" err="1" smtClean="0"/>
              <a:t>implementeret</a:t>
            </a:r>
            <a:r>
              <a:rPr lang="en-GB" sz="1600" dirty="0" smtClean="0"/>
              <a:t> </a:t>
            </a:r>
            <a:r>
              <a:rPr lang="en-GB" sz="1600" dirty="0" err="1" smtClean="0"/>
              <a:t>på</a:t>
            </a:r>
            <a:r>
              <a:rPr lang="en-GB" sz="1600" dirty="0" smtClean="0"/>
              <a:t> </a:t>
            </a:r>
            <a:r>
              <a:rPr lang="en-GB" sz="1600" dirty="0" err="1" smtClean="0"/>
              <a:t>Datafordeleren</a:t>
            </a:r>
            <a:r>
              <a:rPr lang="en-GB" sz="1600" dirty="0" smtClean="0"/>
              <a:t> </a:t>
            </a:r>
            <a:r>
              <a:rPr lang="en-GB" sz="1600" dirty="0" err="1" smtClean="0"/>
              <a:t>inden</a:t>
            </a:r>
            <a:r>
              <a:rPr lang="en-GB" sz="1600" dirty="0" smtClean="0"/>
              <a:t> </a:t>
            </a:r>
            <a:r>
              <a:rPr lang="en-GB" sz="1600" dirty="0" err="1" smtClean="0"/>
              <a:t>dennes</a:t>
            </a:r>
            <a:r>
              <a:rPr lang="en-GB" sz="1600" dirty="0" smtClean="0"/>
              <a:t> </a:t>
            </a:r>
            <a:r>
              <a:rPr lang="en-GB" sz="1600" dirty="0" err="1" smtClean="0"/>
              <a:t>leverandør</a:t>
            </a:r>
            <a:r>
              <a:rPr lang="en-GB" sz="1600" dirty="0" smtClean="0"/>
              <a:t> starter </a:t>
            </a:r>
            <a:r>
              <a:rPr lang="en-GB" sz="1600" dirty="0" err="1" smtClean="0"/>
              <a:t>udvikling</a:t>
            </a:r>
            <a:r>
              <a:rPr lang="en-GB" sz="1600" dirty="0" smtClean="0"/>
              <a:t> </a:t>
            </a:r>
            <a:r>
              <a:rPr lang="en-GB" sz="1600" dirty="0" err="1" smtClean="0"/>
              <a:t>af</a:t>
            </a:r>
            <a:r>
              <a:rPr lang="en-GB" sz="1600" dirty="0" smtClean="0"/>
              <a:t> services.</a:t>
            </a:r>
          </a:p>
          <a:p>
            <a:pPr marL="648000" lvl="1">
              <a:buFont typeface="Wingdings" panose="05000000000000000000" pitchFamily="2" charset="2"/>
              <a:buChar char="Ø"/>
            </a:pPr>
            <a:r>
              <a:rPr lang="en-GB" sz="1600" dirty="0" err="1" smtClean="0"/>
              <a:t>Sammen</a:t>
            </a:r>
            <a:r>
              <a:rPr lang="en-GB" sz="1600" dirty="0" smtClean="0"/>
              <a:t> med </a:t>
            </a:r>
            <a:r>
              <a:rPr lang="en-GB" sz="1600" dirty="0" err="1" smtClean="0"/>
              <a:t>specifikation</a:t>
            </a:r>
            <a:r>
              <a:rPr lang="en-GB" sz="1600" dirty="0" smtClean="0"/>
              <a:t> </a:t>
            </a:r>
            <a:r>
              <a:rPr lang="en-GB" sz="1600" dirty="0" err="1" smtClean="0"/>
              <a:t>af</a:t>
            </a:r>
            <a:r>
              <a:rPr lang="en-GB" sz="1600" dirty="0" smtClean="0"/>
              <a:t> service </a:t>
            </a:r>
            <a:r>
              <a:rPr lang="en-GB" sz="1600" dirty="0" err="1" smtClean="0"/>
              <a:t>skal</a:t>
            </a:r>
            <a:r>
              <a:rPr lang="en-GB" sz="1600" dirty="0" smtClean="0"/>
              <a:t> </a:t>
            </a:r>
            <a:r>
              <a:rPr lang="en-GB" sz="1600" dirty="0" err="1" smtClean="0"/>
              <a:t>afleveres</a:t>
            </a:r>
            <a:r>
              <a:rPr lang="en-GB" sz="1600" dirty="0" smtClean="0"/>
              <a:t> </a:t>
            </a:r>
            <a:r>
              <a:rPr lang="en-GB" sz="1600" dirty="0" err="1" smtClean="0"/>
              <a:t>testcase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testgrundlag</a:t>
            </a:r>
            <a:r>
              <a:rPr lang="en-GB" sz="1600" dirty="0" smtClean="0"/>
              <a:t>.</a:t>
            </a:r>
          </a:p>
          <a:p>
            <a:pPr marL="648000" lvl="1">
              <a:buFont typeface="Wingdings" panose="05000000000000000000" pitchFamily="2" charset="2"/>
              <a:buChar char="Ø"/>
            </a:pPr>
            <a:r>
              <a:rPr lang="en-GB" sz="1600" b="1" dirty="0" smtClean="0"/>
              <a:t>SLA</a:t>
            </a:r>
            <a:r>
              <a:rPr lang="en-GB" sz="1600" dirty="0" smtClean="0"/>
              <a:t>: Fra </a:t>
            </a:r>
            <a:r>
              <a:rPr lang="en-GB" sz="1600" dirty="0" err="1" smtClean="0"/>
              <a:t>bestilling</a:t>
            </a:r>
            <a:r>
              <a:rPr lang="en-GB" sz="1600" dirty="0" smtClean="0"/>
              <a:t> </a:t>
            </a:r>
            <a:r>
              <a:rPr lang="en-GB" sz="1600" dirty="0" err="1" smtClean="0"/>
              <a:t>jvf</a:t>
            </a:r>
            <a:r>
              <a:rPr lang="en-GB" sz="1600" dirty="0" smtClean="0"/>
              <a:t>. </a:t>
            </a:r>
            <a:r>
              <a:rPr lang="en-GB" sz="1600" dirty="0" err="1"/>
              <a:t>o</a:t>
            </a:r>
            <a:r>
              <a:rPr lang="en-GB" sz="1600" dirty="0" err="1" smtClean="0"/>
              <a:t>venstående</a:t>
            </a:r>
            <a:r>
              <a:rPr lang="en-GB" sz="1600" dirty="0" smtClean="0"/>
              <a:t> </a:t>
            </a:r>
            <a:r>
              <a:rPr lang="en-GB" sz="1600" dirty="0" err="1" smtClean="0"/>
              <a:t>afleveres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</a:t>
            </a:r>
            <a:r>
              <a:rPr lang="en-GB" sz="1600" dirty="0" err="1" smtClean="0"/>
              <a:t>Datafordelerens</a:t>
            </a:r>
            <a:r>
              <a:rPr lang="en-GB" sz="1600" dirty="0" smtClean="0"/>
              <a:t> </a:t>
            </a:r>
            <a:r>
              <a:rPr lang="en-GB" sz="1600" dirty="0" err="1" smtClean="0"/>
              <a:t>leverandør</a:t>
            </a:r>
            <a:r>
              <a:rPr lang="en-GB" sz="1600" dirty="0" smtClean="0"/>
              <a:t> </a:t>
            </a:r>
            <a:r>
              <a:rPr lang="en-GB" sz="1600" dirty="0" err="1" smtClean="0"/>
              <a:t>må</a:t>
            </a:r>
            <a:r>
              <a:rPr lang="en-GB" sz="1600" dirty="0" smtClean="0"/>
              <a:t> der </a:t>
            </a:r>
            <a:r>
              <a:rPr lang="en-GB" sz="1600" dirty="0" err="1" smtClean="0"/>
              <a:t>maksimalt</a:t>
            </a:r>
            <a:r>
              <a:rPr lang="en-GB" sz="1600" dirty="0" smtClean="0"/>
              <a:t> </a:t>
            </a:r>
            <a:r>
              <a:rPr lang="en-GB" sz="1600" dirty="0" err="1" smtClean="0"/>
              <a:t>gå</a:t>
            </a:r>
            <a:r>
              <a:rPr lang="en-GB" sz="1600" dirty="0" smtClean="0"/>
              <a:t> 3 </a:t>
            </a:r>
            <a:r>
              <a:rPr lang="en-GB" sz="1600" dirty="0" err="1" smtClean="0"/>
              <a:t>mdr</a:t>
            </a:r>
            <a:r>
              <a:rPr lang="en-GB" sz="1600" dirty="0" smtClean="0"/>
              <a:t>. </a:t>
            </a:r>
            <a:r>
              <a:rPr lang="en-GB" sz="1600" dirty="0" err="1" smtClean="0"/>
              <a:t>Inden</a:t>
            </a:r>
            <a:r>
              <a:rPr lang="en-GB" sz="1600" dirty="0" smtClean="0"/>
              <a:t> services </a:t>
            </a:r>
            <a:r>
              <a:rPr lang="en-GB" sz="1600" dirty="0" err="1" smtClean="0"/>
              <a:t>afleveres</a:t>
            </a:r>
            <a:r>
              <a:rPr lang="en-GB" sz="1600" dirty="0" smtClean="0"/>
              <a:t> </a:t>
            </a:r>
            <a:r>
              <a:rPr lang="en-GB" sz="1600" dirty="0" err="1" smtClean="0"/>
              <a:t>testet</a:t>
            </a:r>
            <a:r>
              <a:rPr lang="en-GB" sz="1600" dirty="0" smtClean="0"/>
              <a:t> </a:t>
            </a:r>
            <a:r>
              <a:rPr lang="en-GB" sz="1600" dirty="0" err="1" smtClean="0"/>
              <a:t>og</a:t>
            </a:r>
            <a:r>
              <a:rPr lang="en-GB" sz="1600" dirty="0" smtClean="0"/>
              <a:t> </a:t>
            </a:r>
            <a:r>
              <a:rPr lang="en-GB" sz="1600" dirty="0" err="1" smtClean="0"/>
              <a:t>godkendt</a:t>
            </a:r>
            <a:r>
              <a:rPr lang="en-GB" sz="1600" dirty="0" smtClean="0"/>
              <a:t> </a:t>
            </a:r>
            <a:r>
              <a:rPr lang="en-GB" sz="1600" dirty="0" err="1" smtClean="0"/>
              <a:t>af</a:t>
            </a:r>
            <a:r>
              <a:rPr lang="en-GB" sz="1600" dirty="0" smtClean="0"/>
              <a:t> </a:t>
            </a:r>
            <a:r>
              <a:rPr lang="en-GB" sz="1600" dirty="0" err="1" smtClean="0"/>
              <a:t>leverandøren</a:t>
            </a:r>
            <a:r>
              <a:rPr lang="en-GB" sz="1600" dirty="0" smtClean="0"/>
              <a:t>.</a:t>
            </a:r>
          </a:p>
          <a:p>
            <a:endParaRPr lang="en-GB" sz="2000" dirty="0" smtClean="0"/>
          </a:p>
          <a:p>
            <a:r>
              <a:rPr lang="en-GB" sz="2400" dirty="0" err="1" smtClean="0"/>
              <a:t>Tidsfrister</a:t>
            </a:r>
            <a:r>
              <a:rPr lang="en-GB" sz="2400" dirty="0" smtClean="0"/>
              <a:t> </a:t>
            </a:r>
            <a:r>
              <a:rPr lang="en-GB" sz="2400" dirty="0" err="1" smtClean="0"/>
              <a:t>som</a:t>
            </a:r>
            <a:r>
              <a:rPr lang="en-GB" sz="2400" dirty="0" smtClean="0"/>
              <a:t> </a:t>
            </a:r>
            <a:r>
              <a:rPr lang="en-GB" sz="2400" dirty="0" err="1" smtClean="0"/>
              <a:t>ikke</a:t>
            </a:r>
            <a:r>
              <a:rPr lang="en-GB" sz="2400" dirty="0" smtClean="0"/>
              <a:t> </a:t>
            </a:r>
            <a:r>
              <a:rPr lang="en-GB" sz="2400" dirty="0" err="1" smtClean="0"/>
              <a:t>er</a:t>
            </a:r>
            <a:r>
              <a:rPr lang="en-GB" sz="2400" dirty="0" smtClean="0"/>
              <a:t> </a:t>
            </a:r>
            <a:r>
              <a:rPr lang="en-GB" sz="2400" dirty="0" err="1" smtClean="0"/>
              <a:t>aftalt</a:t>
            </a:r>
            <a:r>
              <a:rPr lang="en-GB" sz="2400" dirty="0" smtClean="0"/>
              <a:t> </a:t>
            </a:r>
            <a:r>
              <a:rPr lang="en-GB" sz="2400" dirty="0" err="1" smtClean="0"/>
              <a:t>præcist</a:t>
            </a:r>
            <a:r>
              <a:rPr lang="en-GB" sz="2400" dirty="0" smtClean="0"/>
              <a:t> </a:t>
            </a:r>
            <a:r>
              <a:rPr lang="en-GB" sz="2400" dirty="0" err="1" smtClean="0"/>
              <a:t>endnu</a:t>
            </a:r>
            <a:r>
              <a:rPr lang="en-GB" sz="2400" dirty="0" smtClean="0"/>
              <a:t>:</a:t>
            </a:r>
          </a:p>
          <a:p>
            <a:pPr marL="648000" lvl="1">
              <a:buFont typeface="Wingdings" panose="05000000000000000000" pitchFamily="2" charset="2"/>
              <a:buChar char="Ø"/>
            </a:pPr>
            <a:r>
              <a:rPr lang="en-GB" sz="1600" dirty="0" smtClean="0"/>
              <a:t>SLA: </a:t>
            </a:r>
            <a:r>
              <a:rPr lang="en-GB" sz="1600" dirty="0" err="1" smtClean="0"/>
              <a:t>Hvor</a:t>
            </a:r>
            <a:r>
              <a:rPr lang="en-GB" sz="1600" dirty="0" smtClean="0"/>
              <a:t> </a:t>
            </a:r>
            <a:r>
              <a:rPr lang="en-GB" sz="1600" dirty="0" err="1" smtClean="0"/>
              <a:t>lang</a:t>
            </a:r>
            <a:r>
              <a:rPr lang="en-GB" sz="1600" dirty="0" smtClean="0"/>
              <a:t> </a:t>
            </a:r>
            <a:r>
              <a:rPr lang="en-GB" sz="1600" dirty="0" err="1" smtClean="0"/>
              <a:t>tid</a:t>
            </a:r>
            <a:r>
              <a:rPr lang="en-GB" sz="1600" dirty="0" smtClean="0"/>
              <a:t> </a:t>
            </a:r>
            <a:r>
              <a:rPr lang="en-GB" sz="1600" dirty="0" err="1" smtClean="0"/>
              <a:t>skal</a:t>
            </a:r>
            <a:r>
              <a:rPr lang="en-GB" sz="1600" dirty="0" smtClean="0"/>
              <a:t> GD7 have </a:t>
            </a:r>
            <a:r>
              <a:rPr lang="en-GB" sz="1600" dirty="0" err="1" smtClean="0"/>
              <a:t>til</a:t>
            </a:r>
            <a:r>
              <a:rPr lang="en-GB" sz="1600" dirty="0" smtClean="0"/>
              <a:t> at </a:t>
            </a:r>
            <a:r>
              <a:rPr lang="en-GB" sz="1600" dirty="0" err="1" smtClean="0"/>
              <a:t>kvalitetssikre</a:t>
            </a:r>
            <a:r>
              <a:rPr lang="en-GB" sz="1600" dirty="0" smtClean="0"/>
              <a:t> </a:t>
            </a:r>
            <a:r>
              <a:rPr lang="en-GB" sz="1600" dirty="0" err="1" smtClean="0"/>
              <a:t>en</a:t>
            </a:r>
            <a:r>
              <a:rPr lang="en-GB" sz="1600" dirty="0" smtClean="0"/>
              <a:t> </a:t>
            </a:r>
            <a:r>
              <a:rPr lang="en-GB" sz="1600" dirty="0" err="1" smtClean="0"/>
              <a:t>servicebestilling</a:t>
            </a:r>
            <a:r>
              <a:rPr lang="en-GB" sz="1600" dirty="0" smtClean="0"/>
              <a:t>?</a:t>
            </a:r>
            <a:br>
              <a:rPr lang="en-GB" sz="1600" dirty="0" smtClean="0"/>
            </a:br>
            <a:r>
              <a:rPr lang="en-GB" sz="1600" dirty="0" smtClean="0"/>
              <a:t>Med </a:t>
            </a:r>
            <a:r>
              <a:rPr lang="en-GB" sz="1600" dirty="0" err="1" smtClean="0"/>
              <a:t>andre</a:t>
            </a:r>
            <a:r>
              <a:rPr lang="en-GB" sz="1600" dirty="0" smtClean="0"/>
              <a:t> </a:t>
            </a:r>
            <a:r>
              <a:rPr lang="en-GB" sz="1600" dirty="0" err="1" smtClean="0"/>
              <a:t>ord</a:t>
            </a:r>
            <a:r>
              <a:rPr lang="en-GB" sz="1600" dirty="0" smtClean="0"/>
              <a:t>: </a:t>
            </a:r>
            <a:r>
              <a:rPr lang="en-GB" sz="1600" dirty="0" err="1" smtClean="0"/>
              <a:t>Hvor</a:t>
            </a:r>
            <a:r>
              <a:rPr lang="en-GB" sz="1600" dirty="0" smtClean="0"/>
              <a:t> </a:t>
            </a:r>
            <a:r>
              <a:rPr lang="en-GB" sz="1600" dirty="0" err="1" smtClean="0"/>
              <a:t>stort</a:t>
            </a:r>
            <a:r>
              <a:rPr lang="en-GB" sz="1600" dirty="0" smtClean="0"/>
              <a:t> “</a:t>
            </a:r>
            <a:r>
              <a:rPr lang="en-GB" sz="1600" dirty="0" err="1" smtClean="0"/>
              <a:t>spænd</a:t>
            </a:r>
            <a:r>
              <a:rPr lang="en-GB" sz="1600" dirty="0" smtClean="0"/>
              <a:t>” </a:t>
            </a:r>
            <a:r>
              <a:rPr lang="en-GB" sz="1600" dirty="0" err="1" smtClean="0"/>
              <a:t>skal</a:t>
            </a:r>
            <a:r>
              <a:rPr lang="en-GB" sz="1600" dirty="0" smtClean="0"/>
              <a:t> vi </a:t>
            </a:r>
            <a:r>
              <a:rPr lang="en-GB" sz="1600" dirty="0" err="1" smtClean="0"/>
              <a:t>planlægge</a:t>
            </a:r>
            <a:r>
              <a:rPr lang="en-GB" sz="1600" dirty="0" smtClean="0"/>
              <a:t> med </a:t>
            </a:r>
            <a:r>
              <a:rPr lang="en-GB" sz="1600" dirty="0" err="1" smtClean="0"/>
              <a:t>mellem</a:t>
            </a:r>
            <a:r>
              <a:rPr lang="en-GB" sz="1600" dirty="0" smtClean="0"/>
              <a:t> </a:t>
            </a:r>
            <a:r>
              <a:rPr lang="en-GB" sz="1600" dirty="0" err="1" smtClean="0"/>
              <a:t>milepæl</a:t>
            </a:r>
            <a:r>
              <a:rPr lang="en-GB" sz="1600" dirty="0" smtClean="0"/>
              <a:t> 8 </a:t>
            </a:r>
            <a:r>
              <a:rPr lang="en-GB" sz="1600" dirty="0" err="1" smtClean="0"/>
              <a:t>og</a:t>
            </a:r>
            <a:r>
              <a:rPr lang="en-GB" sz="1600" dirty="0" smtClean="0"/>
              <a:t> 9?</a:t>
            </a:r>
          </a:p>
          <a:p>
            <a:pPr marL="648000"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600" dirty="0" smtClean="0"/>
              <a:t>SLA: </a:t>
            </a:r>
            <a:r>
              <a:rPr lang="en-GB" sz="1600" dirty="0" err="1" smtClean="0"/>
              <a:t>Hvor</a:t>
            </a:r>
            <a:r>
              <a:rPr lang="en-GB" sz="1600" dirty="0" smtClean="0"/>
              <a:t> </a:t>
            </a:r>
            <a:r>
              <a:rPr lang="en-GB" sz="1600" dirty="0" err="1" smtClean="0"/>
              <a:t>lang</a:t>
            </a:r>
            <a:r>
              <a:rPr lang="en-GB" sz="1600" dirty="0" smtClean="0"/>
              <a:t> </a:t>
            </a:r>
            <a:r>
              <a:rPr lang="en-GB" sz="1600" dirty="0" err="1" smtClean="0"/>
              <a:t>tid</a:t>
            </a:r>
            <a:r>
              <a:rPr lang="en-GB" sz="1600" dirty="0" smtClean="0"/>
              <a:t> </a:t>
            </a:r>
            <a:r>
              <a:rPr lang="en-GB" sz="1600" dirty="0" err="1" smtClean="0"/>
              <a:t>skal</a:t>
            </a:r>
            <a:r>
              <a:rPr lang="en-GB" sz="1600" dirty="0"/>
              <a:t> </a:t>
            </a:r>
            <a:r>
              <a:rPr lang="en-GB" sz="1600" dirty="0" smtClean="0"/>
              <a:t>GD7 </a:t>
            </a:r>
            <a:r>
              <a:rPr lang="en-GB" sz="1600" dirty="0"/>
              <a:t>have </a:t>
            </a:r>
            <a:r>
              <a:rPr lang="en-GB" sz="1600" dirty="0" err="1"/>
              <a:t>til</a:t>
            </a:r>
            <a:r>
              <a:rPr lang="en-GB" sz="1600" dirty="0"/>
              <a:t> at </a:t>
            </a:r>
            <a:r>
              <a:rPr lang="en-GB" sz="1600" dirty="0" err="1" smtClean="0"/>
              <a:t>kvalitetssikre</a:t>
            </a:r>
            <a:r>
              <a:rPr lang="en-GB" sz="1600" dirty="0" smtClean="0"/>
              <a:t> </a:t>
            </a:r>
            <a:r>
              <a:rPr lang="en-GB" sz="1600" dirty="0" err="1" smtClean="0"/>
              <a:t>udstillingsmodellen</a:t>
            </a:r>
            <a:r>
              <a:rPr lang="en-GB" sz="1600" dirty="0" smtClean="0"/>
              <a:t>?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Med </a:t>
            </a:r>
            <a:r>
              <a:rPr lang="en-GB" sz="1600" dirty="0" err="1"/>
              <a:t>andre</a:t>
            </a:r>
            <a:r>
              <a:rPr lang="en-GB" sz="1600" dirty="0"/>
              <a:t> </a:t>
            </a:r>
            <a:r>
              <a:rPr lang="en-GB" sz="1600" dirty="0" err="1"/>
              <a:t>ord</a:t>
            </a:r>
            <a:r>
              <a:rPr lang="en-GB" sz="1600" dirty="0"/>
              <a:t>: </a:t>
            </a:r>
            <a:r>
              <a:rPr lang="en-GB" sz="1600" dirty="0" err="1"/>
              <a:t>Hvor</a:t>
            </a:r>
            <a:r>
              <a:rPr lang="en-GB" sz="1600" dirty="0"/>
              <a:t> </a:t>
            </a:r>
            <a:r>
              <a:rPr lang="en-GB" sz="1600" dirty="0" err="1"/>
              <a:t>stort</a:t>
            </a:r>
            <a:r>
              <a:rPr lang="en-GB" sz="1600" dirty="0"/>
              <a:t> “</a:t>
            </a:r>
            <a:r>
              <a:rPr lang="en-GB" sz="1600" dirty="0" err="1"/>
              <a:t>spænd</a:t>
            </a:r>
            <a:r>
              <a:rPr lang="en-GB" sz="1600" dirty="0"/>
              <a:t>” </a:t>
            </a:r>
            <a:r>
              <a:rPr lang="en-GB" sz="1600" dirty="0" err="1"/>
              <a:t>skal</a:t>
            </a:r>
            <a:r>
              <a:rPr lang="en-GB" sz="1600" dirty="0"/>
              <a:t> vi </a:t>
            </a:r>
            <a:r>
              <a:rPr lang="en-GB" sz="1600" dirty="0" err="1"/>
              <a:t>planlægge</a:t>
            </a:r>
            <a:r>
              <a:rPr lang="en-GB" sz="1600" dirty="0"/>
              <a:t> med </a:t>
            </a:r>
            <a:r>
              <a:rPr lang="en-GB" sz="1600" dirty="0" err="1"/>
              <a:t>mellem</a:t>
            </a:r>
            <a:r>
              <a:rPr lang="en-GB" sz="1600" dirty="0"/>
              <a:t> </a:t>
            </a:r>
            <a:r>
              <a:rPr lang="en-GB" sz="1600" dirty="0" err="1"/>
              <a:t>milepæl</a:t>
            </a:r>
            <a:r>
              <a:rPr lang="en-GB" sz="1600" dirty="0"/>
              <a:t> </a:t>
            </a:r>
            <a:r>
              <a:rPr lang="en-GB" sz="1600" dirty="0" smtClean="0"/>
              <a:t>5A </a:t>
            </a:r>
            <a:r>
              <a:rPr lang="en-GB" sz="1600" dirty="0" err="1"/>
              <a:t>og</a:t>
            </a:r>
            <a:r>
              <a:rPr lang="en-GB" sz="1600" dirty="0"/>
              <a:t> </a:t>
            </a:r>
            <a:r>
              <a:rPr lang="en-GB" sz="1600" dirty="0" smtClean="0"/>
              <a:t>5B?</a:t>
            </a:r>
            <a:br>
              <a:rPr lang="en-GB" sz="1600" dirty="0" smtClean="0"/>
            </a:br>
            <a:r>
              <a:rPr lang="en-GB" sz="1600" dirty="0" err="1" smtClean="0"/>
              <a:t>Dvs</a:t>
            </a:r>
            <a:r>
              <a:rPr lang="en-GB" sz="1600" dirty="0" smtClean="0"/>
              <a:t>. den </a:t>
            </a:r>
            <a:r>
              <a:rPr lang="en-GB" sz="1600" dirty="0" err="1" smtClean="0"/>
              <a:t>tid</a:t>
            </a:r>
            <a:r>
              <a:rPr lang="en-GB" sz="1600" dirty="0" smtClean="0"/>
              <a:t> der </a:t>
            </a:r>
            <a:r>
              <a:rPr lang="en-GB" sz="1600" dirty="0" err="1" smtClean="0"/>
              <a:t>går</a:t>
            </a:r>
            <a:r>
              <a:rPr lang="en-GB" sz="1600" dirty="0" smtClean="0"/>
              <a:t> </a:t>
            </a:r>
            <a:r>
              <a:rPr lang="en-GB" sz="1600" dirty="0" err="1" smtClean="0"/>
              <a:t>fra</a:t>
            </a:r>
            <a:r>
              <a:rPr lang="en-GB" sz="1600" dirty="0" smtClean="0"/>
              <a:t> at en </a:t>
            </a:r>
            <a:r>
              <a:rPr lang="en-GB" sz="1600" dirty="0" err="1" smtClean="0"/>
              <a:t>udstillingsmodel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færdig</a:t>
            </a:r>
            <a:r>
              <a:rPr lang="en-GB" sz="1600" dirty="0" smtClean="0"/>
              <a:t> </a:t>
            </a:r>
            <a:r>
              <a:rPr lang="en-GB" sz="1600" dirty="0" err="1" smtClean="0"/>
              <a:t>dokumenteret</a:t>
            </a:r>
            <a:r>
              <a:rPr lang="en-GB" sz="1600" dirty="0" smtClean="0"/>
              <a:t> </a:t>
            </a:r>
            <a:r>
              <a:rPr lang="en-GB" sz="1600" dirty="0" err="1" smtClean="0"/>
              <a:t>fra</a:t>
            </a:r>
            <a:r>
              <a:rPr lang="en-GB" sz="1600" dirty="0" smtClean="0"/>
              <a:t> GD-</a:t>
            </a:r>
            <a:r>
              <a:rPr lang="en-GB" sz="1600" dirty="0" err="1" smtClean="0"/>
              <a:t>projektet</a:t>
            </a:r>
            <a:r>
              <a:rPr lang="en-GB" sz="1600" dirty="0" smtClean="0"/>
              <a:t> </a:t>
            </a:r>
            <a:r>
              <a:rPr lang="en-GB" sz="1600" dirty="0" err="1" smtClean="0"/>
              <a:t>til</a:t>
            </a:r>
            <a:r>
              <a:rPr lang="en-GB" sz="1600" dirty="0" smtClean="0"/>
              <a:t> at </a:t>
            </a:r>
            <a:r>
              <a:rPr lang="en-GB" sz="1600" dirty="0" err="1" smtClean="0"/>
              <a:t>denne</a:t>
            </a:r>
            <a:r>
              <a:rPr lang="en-GB" sz="1600" dirty="0" smtClean="0"/>
              <a:t> </a:t>
            </a:r>
            <a:r>
              <a:rPr lang="en-GB" sz="1600" dirty="0" err="1" smtClean="0"/>
              <a:t>er</a:t>
            </a:r>
            <a:r>
              <a:rPr lang="en-GB" sz="1600" dirty="0" smtClean="0"/>
              <a:t> </a:t>
            </a:r>
            <a:r>
              <a:rPr lang="en-GB" sz="1600" dirty="0" err="1" smtClean="0"/>
              <a:t>godkendt</a:t>
            </a:r>
            <a:r>
              <a:rPr lang="en-GB" sz="1600" dirty="0" smtClean="0"/>
              <a:t> </a:t>
            </a:r>
            <a:r>
              <a:rPr lang="en-GB" sz="1600" dirty="0" err="1" smtClean="0"/>
              <a:t>af</a:t>
            </a:r>
            <a:r>
              <a:rPr lang="en-GB" sz="1600" dirty="0" smtClean="0"/>
              <a:t> GD7 </a:t>
            </a:r>
            <a:r>
              <a:rPr lang="en-GB" sz="1600" dirty="0" err="1" smtClean="0"/>
              <a:t>og</a:t>
            </a:r>
            <a:r>
              <a:rPr lang="en-GB" sz="1600" dirty="0" smtClean="0"/>
              <a:t> test </a:t>
            </a:r>
            <a:r>
              <a:rPr lang="en-GB" sz="1600" dirty="0" err="1" smtClean="0"/>
              <a:t>af</a:t>
            </a:r>
            <a:r>
              <a:rPr lang="en-GB" sz="1600" dirty="0" smtClean="0"/>
              <a:t> </a:t>
            </a:r>
            <a:r>
              <a:rPr lang="en-GB" sz="1600" dirty="0" err="1" smtClean="0"/>
              <a:t>overførsel</a:t>
            </a:r>
            <a:r>
              <a:rPr lang="en-GB" sz="1600" dirty="0" smtClean="0"/>
              <a:t> </a:t>
            </a:r>
            <a:r>
              <a:rPr lang="en-GB" sz="1600" dirty="0" err="1" smtClean="0"/>
              <a:t>af</a:t>
            </a:r>
            <a:r>
              <a:rPr lang="en-GB" sz="1600" dirty="0" smtClean="0"/>
              <a:t> data mv. </a:t>
            </a:r>
            <a:r>
              <a:rPr lang="en-GB" sz="1600" dirty="0" err="1"/>
              <a:t>t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Datafordeler</a:t>
            </a:r>
            <a:r>
              <a:rPr lang="en-GB" sz="1600" dirty="0" smtClean="0"/>
              <a:t> </a:t>
            </a:r>
            <a:r>
              <a:rPr lang="en-GB" sz="1600" dirty="0" err="1" smtClean="0"/>
              <a:t>kan</a:t>
            </a:r>
            <a:r>
              <a:rPr lang="en-GB" sz="1600" dirty="0" smtClean="0"/>
              <a:t> </a:t>
            </a:r>
            <a:r>
              <a:rPr lang="en-GB" sz="1600" dirty="0" err="1" smtClean="0"/>
              <a:t>begynde</a:t>
            </a:r>
            <a:r>
              <a:rPr lang="en-GB" sz="1600" dirty="0" smtClean="0"/>
              <a:t>.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287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/>
              <a:t>GD1-GD2 Replanlægning</a:t>
            </a:r>
            <a:br>
              <a:rPr lang="da-DK" dirty="0"/>
            </a:br>
            <a:r>
              <a:rPr lang="da-DK" dirty="0"/>
              <a:t>Agenda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34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82" y="2447646"/>
            <a:ext cx="1606990" cy="206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251520" y="1163226"/>
            <a:ext cx="8928992" cy="5362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Introduktion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Roller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og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ansvar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Status og proces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replanlægning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GD 1 og GD2 – afhængigheder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1. udkast til fælles plan </a:t>
            </a:r>
          </a:p>
          <a:p>
            <a:pPr>
              <a:lnSpc>
                <a:spcPct val="150000"/>
              </a:lnSpc>
            </a:pPr>
            <a:r>
              <a:rPr lang="da-DK" b="1" dirty="0" smtClean="0"/>
              <a:t>Test og kvalitetssikring  </a:t>
            </a:r>
            <a:endParaRPr lang="da-DK" b="1" dirty="0"/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Opsamling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og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konklusion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/>
              <a:t>GD1-GD2 Replanlægning</a:t>
            </a:r>
            <a:br>
              <a:rPr lang="da-DK" dirty="0"/>
            </a:br>
            <a:r>
              <a:rPr lang="da-DK" sz="2000" dirty="0"/>
              <a:t>Test </a:t>
            </a:r>
            <a:r>
              <a:rPr lang="da-DK" sz="2000" dirty="0" smtClean="0"/>
              <a:t>og kvalitetssikring</a:t>
            </a:r>
            <a:endParaRPr lang="da-DK" sz="20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35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0" name="Pladsholder til indhold 2"/>
          <p:cNvSpPr>
            <a:spLocks noGrp="1"/>
          </p:cNvSpPr>
          <p:nvPr>
            <p:ph idx="1"/>
          </p:nvPr>
        </p:nvSpPr>
        <p:spPr>
          <a:xfrm>
            <a:off x="251520" y="1379250"/>
            <a:ext cx="8928992" cy="5362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/>
              <a:t>Brainstorm (grupper)</a:t>
            </a:r>
          </a:p>
          <a:p>
            <a:pPr lvl="1">
              <a:lnSpc>
                <a:spcPct val="150000"/>
              </a:lnSpc>
            </a:pPr>
            <a:r>
              <a:rPr lang="da-DK" sz="1800" dirty="0" smtClean="0"/>
              <a:t>Hvilke udfordringer, krav og behov ser I </a:t>
            </a:r>
            <a:r>
              <a:rPr lang="da-DK" sz="1800" dirty="0" err="1" smtClean="0"/>
              <a:t>i</a:t>
            </a:r>
            <a:r>
              <a:rPr lang="da-DK" sz="1800" dirty="0" smtClean="0"/>
              <a:t> relation til test og kvalitetssikring?</a:t>
            </a:r>
            <a:endParaRPr lang="da-DK" sz="1600" dirty="0" smtClean="0"/>
          </a:p>
          <a:p>
            <a:pPr>
              <a:lnSpc>
                <a:spcPct val="150000"/>
              </a:lnSpc>
            </a:pPr>
            <a:r>
              <a:rPr lang="da-DK" sz="2400" dirty="0" smtClean="0"/>
              <a:t>Opsamling</a:t>
            </a:r>
          </a:p>
          <a:p>
            <a:pPr lvl="1">
              <a:lnSpc>
                <a:spcPct val="150000"/>
              </a:lnSpc>
            </a:pPr>
            <a:r>
              <a:rPr lang="da-DK" sz="1800" dirty="0" smtClean="0"/>
              <a:t>Nævn de 5 vigtigste opmærksomhedspunkter</a:t>
            </a:r>
            <a:endParaRPr lang="da-DK" sz="1800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53092"/>
            <a:ext cx="1754734" cy="1709014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4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/>
              <a:t>GD1-GD2 Replanlægning</a:t>
            </a:r>
            <a:br>
              <a:rPr lang="da-DK" dirty="0"/>
            </a:br>
            <a:r>
              <a:rPr lang="da-DK" dirty="0"/>
              <a:t>Agenda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36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82" y="2447646"/>
            <a:ext cx="1606990" cy="206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ladsholder til indhold 2"/>
          <p:cNvSpPr>
            <a:spLocks noGrp="1"/>
          </p:cNvSpPr>
          <p:nvPr>
            <p:ph idx="1"/>
          </p:nvPr>
        </p:nvSpPr>
        <p:spPr>
          <a:xfrm>
            <a:off x="251520" y="1163226"/>
            <a:ext cx="8928992" cy="5362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Introduktion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Roller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og 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ansvar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Status og proces </a:t>
            </a: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da-DK" sz="2400" dirty="0" err="1" smtClean="0">
                <a:solidFill>
                  <a:schemeClr val="bg1">
                    <a:lumMod val="50000"/>
                  </a:schemeClr>
                </a:solidFill>
              </a:rPr>
              <a:t>replanlægning</a:t>
            </a: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chemeClr val="bg1">
                    <a:lumMod val="50000"/>
                  </a:schemeClr>
                </a:solidFill>
              </a:rPr>
              <a:t>GD 1 og GD2 – afhængigheder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1. udkast til fælles plan </a:t>
            </a:r>
          </a:p>
          <a:p>
            <a:pPr>
              <a:lnSpc>
                <a:spcPct val="150000"/>
              </a:lnSpc>
            </a:pPr>
            <a:r>
              <a:rPr lang="da-DK" sz="2400" dirty="0" smtClean="0">
                <a:solidFill>
                  <a:schemeClr val="bg1">
                    <a:lumMod val="50000"/>
                  </a:schemeClr>
                </a:solidFill>
              </a:rPr>
              <a:t>Test og kvalitetssikring  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da-DK" b="1" dirty="0" smtClean="0"/>
              <a:t>Opsamling </a:t>
            </a:r>
            <a:r>
              <a:rPr lang="da-DK" b="1" dirty="0"/>
              <a:t>og </a:t>
            </a:r>
            <a:r>
              <a:rPr lang="da-DK" b="1" dirty="0" smtClean="0"/>
              <a:t>konklusion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5474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837656"/>
          </a:xfrm>
        </p:spPr>
        <p:txBody>
          <a:bodyPr/>
          <a:lstStyle/>
          <a:p>
            <a:pPr lvl="1"/>
            <a:r>
              <a:rPr lang="da-DK" dirty="0" smtClean="0"/>
              <a:t>GD1: Systemlandskabet omkring </a:t>
            </a:r>
            <a:br>
              <a:rPr lang="da-DK" dirty="0" smtClean="0"/>
            </a:br>
            <a:r>
              <a:rPr lang="da-DK" dirty="0" smtClean="0"/>
              <a:t>det samlede ESR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4</a:t>
            </a:fld>
            <a:endParaRPr lang="da-DK" dirty="0"/>
          </a:p>
        </p:txBody>
      </p:sp>
      <p:sp>
        <p:nvSpPr>
          <p:cNvPr id="12" name="Rektangel 11"/>
          <p:cNvSpPr/>
          <p:nvPr/>
        </p:nvSpPr>
        <p:spPr bwMode="auto">
          <a:xfrm>
            <a:off x="2814159" y="2332876"/>
            <a:ext cx="2305864" cy="2888808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3" name="Gruppe 12"/>
          <p:cNvGrpSpPr/>
          <p:nvPr/>
        </p:nvGrpSpPr>
        <p:grpSpPr>
          <a:xfrm>
            <a:off x="4062985" y="3790162"/>
            <a:ext cx="982134" cy="635000"/>
            <a:chOff x="4685554" y="4194341"/>
            <a:chExt cx="982134" cy="635000"/>
          </a:xfrm>
        </p:grpSpPr>
        <p:sp>
          <p:nvSpPr>
            <p:cNvPr id="14" name="Rektangel 13"/>
            <p:cNvSpPr/>
            <p:nvPr/>
          </p:nvSpPr>
          <p:spPr bwMode="auto">
            <a:xfrm>
              <a:off x="4685554" y="4194341"/>
              <a:ext cx="982134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Tekstboks 14"/>
            <p:cNvSpPr txBox="1"/>
            <p:nvPr/>
          </p:nvSpPr>
          <p:spPr>
            <a:xfrm>
              <a:off x="4728455" y="4226982"/>
              <a:ext cx="896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800" dirty="0" smtClean="0"/>
                <a:t>Beregning og</a:t>
              </a:r>
            </a:p>
            <a:p>
              <a:r>
                <a:rPr lang="da-DK" sz="800" dirty="0"/>
                <a:t>o</a:t>
              </a:r>
              <a:r>
                <a:rPr lang="da-DK" sz="800" dirty="0" smtClean="0"/>
                <a:t>pkrævning</a:t>
              </a:r>
            </a:p>
            <a:p>
              <a:r>
                <a:rPr lang="da-DK" sz="800" dirty="0"/>
                <a:t>a</a:t>
              </a:r>
              <a:r>
                <a:rPr lang="da-DK" sz="800" dirty="0" smtClean="0"/>
                <a:t>f ejendomsskat og bidrag</a:t>
              </a:r>
              <a:endParaRPr lang="da-DK" sz="800" dirty="0"/>
            </a:p>
          </p:txBody>
        </p:sp>
      </p:grpSp>
      <p:sp>
        <p:nvSpPr>
          <p:cNvPr id="16" name="Tekstboks 15"/>
          <p:cNvSpPr txBox="1"/>
          <p:nvPr/>
        </p:nvSpPr>
        <p:spPr>
          <a:xfrm>
            <a:off x="3187092" y="2562021"/>
            <a:ext cx="565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dirty="0" smtClean="0"/>
              <a:t>ESR</a:t>
            </a:r>
            <a:endParaRPr lang="da-DK" sz="2000" dirty="0"/>
          </a:p>
        </p:txBody>
      </p:sp>
      <p:grpSp>
        <p:nvGrpSpPr>
          <p:cNvPr id="17" name="Gruppe 16"/>
          <p:cNvGrpSpPr/>
          <p:nvPr/>
        </p:nvGrpSpPr>
        <p:grpSpPr>
          <a:xfrm>
            <a:off x="3035166" y="3177077"/>
            <a:ext cx="855879" cy="1194141"/>
            <a:chOff x="1896533" y="5634566"/>
            <a:chExt cx="626533" cy="330200"/>
          </a:xfrm>
        </p:grpSpPr>
        <p:sp>
          <p:nvSpPr>
            <p:cNvPr id="18" name="Magnetpladelager 17"/>
            <p:cNvSpPr/>
            <p:nvPr/>
          </p:nvSpPr>
          <p:spPr bwMode="auto">
            <a:xfrm>
              <a:off x="1896533" y="5634566"/>
              <a:ext cx="626533" cy="330200"/>
            </a:xfrm>
            <a:prstGeom prst="flowChartMagneticDisk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" name="Tekstboks 18"/>
            <p:cNvSpPr txBox="1"/>
            <p:nvPr/>
          </p:nvSpPr>
          <p:spPr>
            <a:xfrm>
              <a:off x="1929972" y="5734527"/>
              <a:ext cx="569359" cy="229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800" b="1" dirty="0" smtClean="0">
                  <a:solidFill>
                    <a:schemeClr val="tx2"/>
                  </a:solidFill>
                </a:rPr>
                <a:t>Ejerskab</a:t>
              </a:r>
            </a:p>
            <a:p>
              <a:r>
                <a:rPr lang="da-DK" sz="800" b="1" dirty="0" smtClean="0">
                  <a:solidFill>
                    <a:schemeClr val="tx2"/>
                  </a:solidFill>
                </a:rPr>
                <a:t>GST Matrikel</a:t>
              </a:r>
            </a:p>
            <a:p>
              <a:r>
                <a:rPr lang="da-DK" sz="800" b="1" dirty="0" smtClean="0">
                  <a:solidFill>
                    <a:schemeClr val="tx2"/>
                  </a:solidFill>
                </a:rPr>
                <a:t>Andre </a:t>
              </a:r>
              <a:r>
                <a:rPr lang="da-DK" sz="800" b="1" dirty="0" err="1" smtClean="0">
                  <a:solidFill>
                    <a:schemeClr val="tx2"/>
                  </a:solidFill>
                </a:rPr>
                <a:t>ejend</a:t>
              </a:r>
              <a:r>
                <a:rPr lang="da-DK" sz="800" b="1" dirty="0" smtClean="0">
                  <a:solidFill>
                    <a:schemeClr val="tx2"/>
                  </a:solidFill>
                </a:rPr>
                <a:t>.</a:t>
              </a:r>
            </a:p>
            <a:p>
              <a:r>
                <a:rPr lang="da-DK" sz="800" b="1" dirty="0" smtClean="0">
                  <a:solidFill>
                    <a:schemeClr val="tx2"/>
                  </a:solidFill>
                </a:rPr>
                <a:t>Ejendomsskat</a:t>
              </a:r>
            </a:p>
            <a:p>
              <a:r>
                <a:rPr lang="da-DK" sz="800" b="1" dirty="0" smtClean="0">
                  <a:solidFill>
                    <a:schemeClr val="tx2"/>
                  </a:solidFill>
                </a:rPr>
                <a:t>Bidrag</a:t>
              </a:r>
            </a:p>
            <a:p>
              <a:r>
                <a:rPr lang="da-DK" sz="800" b="1" dirty="0" smtClean="0">
                  <a:solidFill>
                    <a:schemeClr val="tx2"/>
                  </a:solidFill>
                </a:rPr>
                <a:t>Vurdering</a:t>
              </a:r>
            </a:p>
          </p:txBody>
        </p:sp>
      </p:grpSp>
      <p:grpSp>
        <p:nvGrpSpPr>
          <p:cNvPr id="20" name="Gruppe 19"/>
          <p:cNvGrpSpPr/>
          <p:nvPr/>
        </p:nvGrpSpPr>
        <p:grpSpPr>
          <a:xfrm>
            <a:off x="4067304" y="3098725"/>
            <a:ext cx="982134" cy="635000"/>
            <a:chOff x="6646936" y="4211925"/>
            <a:chExt cx="982134" cy="635000"/>
          </a:xfrm>
        </p:grpSpPr>
        <p:sp>
          <p:nvSpPr>
            <p:cNvPr id="21" name="Rektangel 20"/>
            <p:cNvSpPr/>
            <p:nvPr/>
          </p:nvSpPr>
          <p:spPr bwMode="auto">
            <a:xfrm>
              <a:off x="6646936" y="4211925"/>
              <a:ext cx="982134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2" name="Tekstboks 21"/>
            <p:cNvSpPr txBox="1"/>
            <p:nvPr/>
          </p:nvSpPr>
          <p:spPr>
            <a:xfrm>
              <a:off x="6689837" y="4244566"/>
              <a:ext cx="896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800" dirty="0" smtClean="0"/>
                <a:t>Registrering af </a:t>
              </a:r>
              <a:r>
                <a:rPr lang="da-DK" sz="800" dirty="0" err="1" smtClean="0"/>
                <a:t>ejerskaber</a:t>
              </a:r>
              <a:r>
                <a:rPr lang="da-DK" sz="800" dirty="0" smtClean="0"/>
                <a:t> og ejendomsadministratorer</a:t>
              </a:r>
              <a:endParaRPr lang="da-DK" sz="800" dirty="0"/>
            </a:p>
          </p:txBody>
        </p:sp>
      </p:grpSp>
      <p:grpSp>
        <p:nvGrpSpPr>
          <p:cNvPr id="23" name="Gruppe 22"/>
          <p:cNvGrpSpPr/>
          <p:nvPr/>
        </p:nvGrpSpPr>
        <p:grpSpPr>
          <a:xfrm>
            <a:off x="4070719" y="2405094"/>
            <a:ext cx="982134" cy="635000"/>
            <a:chOff x="6646936" y="4211925"/>
            <a:chExt cx="982134" cy="635000"/>
          </a:xfrm>
        </p:grpSpPr>
        <p:sp>
          <p:nvSpPr>
            <p:cNvPr id="24" name="Rektangel 23"/>
            <p:cNvSpPr/>
            <p:nvPr/>
          </p:nvSpPr>
          <p:spPr bwMode="auto">
            <a:xfrm>
              <a:off x="6646936" y="4211925"/>
              <a:ext cx="982134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5" name="Tekstboks 24"/>
            <p:cNvSpPr txBox="1"/>
            <p:nvPr/>
          </p:nvSpPr>
          <p:spPr>
            <a:xfrm>
              <a:off x="6689837" y="4341278"/>
              <a:ext cx="896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800" dirty="0" smtClean="0"/>
                <a:t>Registrering af  fast ejendom .</a:t>
              </a:r>
              <a:endParaRPr lang="da-DK" sz="800" dirty="0"/>
            </a:p>
          </p:txBody>
        </p:sp>
      </p:grpSp>
      <p:grpSp>
        <p:nvGrpSpPr>
          <p:cNvPr id="26" name="Gruppe 25"/>
          <p:cNvGrpSpPr/>
          <p:nvPr/>
        </p:nvGrpSpPr>
        <p:grpSpPr>
          <a:xfrm>
            <a:off x="4061927" y="4491871"/>
            <a:ext cx="982134" cy="635000"/>
            <a:chOff x="6646936" y="4211925"/>
            <a:chExt cx="982134" cy="635000"/>
          </a:xfrm>
        </p:grpSpPr>
        <p:sp>
          <p:nvSpPr>
            <p:cNvPr id="27" name="Rektangel 26"/>
            <p:cNvSpPr/>
            <p:nvPr/>
          </p:nvSpPr>
          <p:spPr bwMode="auto">
            <a:xfrm>
              <a:off x="6646936" y="4211925"/>
              <a:ext cx="982134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8" name="Tekstboks 27"/>
            <p:cNvSpPr txBox="1"/>
            <p:nvPr/>
          </p:nvSpPr>
          <p:spPr>
            <a:xfrm>
              <a:off x="6689837" y="4341278"/>
              <a:ext cx="896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800" dirty="0" smtClean="0"/>
                <a:t>Vurdering af fast ejendom</a:t>
              </a:r>
              <a:endParaRPr lang="da-DK" sz="800" dirty="0"/>
            </a:p>
          </p:txBody>
        </p:sp>
      </p:grpSp>
      <p:grpSp>
        <p:nvGrpSpPr>
          <p:cNvPr id="29" name="Gruppe 28"/>
          <p:cNvGrpSpPr/>
          <p:nvPr/>
        </p:nvGrpSpPr>
        <p:grpSpPr>
          <a:xfrm>
            <a:off x="1131025" y="3786754"/>
            <a:ext cx="992650" cy="688776"/>
            <a:chOff x="-1375558" y="2309679"/>
            <a:chExt cx="992650" cy="688776"/>
          </a:xfrm>
        </p:grpSpPr>
        <p:grpSp>
          <p:nvGrpSpPr>
            <p:cNvPr id="30" name="Gruppe 29"/>
            <p:cNvGrpSpPr/>
            <p:nvPr/>
          </p:nvGrpSpPr>
          <p:grpSpPr>
            <a:xfrm>
              <a:off x="-1375558" y="2309679"/>
              <a:ext cx="992650" cy="688776"/>
              <a:chOff x="-1375558" y="2309679"/>
              <a:chExt cx="992650" cy="688776"/>
            </a:xfrm>
          </p:grpSpPr>
          <p:sp>
            <p:nvSpPr>
              <p:cNvPr id="34" name="Rektangel 33"/>
              <p:cNvSpPr/>
              <p:nvPr/>
            </p:nvSpPr>
            <p:spPr bwMode="auto">
              <a:xfrm>
                <a:off x="-1375558" y="2363455"/>
                <a:ext cx="992650" cy="635000"/>
              </a:xfrm>
              <a:prstGeom prst="rect">
                <a:avLst/>
              </a:prstGeom>
              <a:solidFill>
                <a:srgbClr val="DAFDC3"/>
              </a:solidFill>
              <a:ln w="28575" cap="flat" cmpd="sng" algn="ctr">
                <a:solidFill>
                  <a:srgbClr val="72B16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5" name="Tekstboks 34"/>
              <p:cNvSpPr txBox="1"/>
              <p:nvPr/>
            </p:nvSpPr>
            <p:spPr>
              <a:xfrm>
                <a:off x="-1267184" y="2309679"/>
                <a:ext cx="7959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400" dirty="0" smtClean="0"/>
                  <a:t>Matrikel</a:t>
                </a:r>
                <a:endParaRPr lang="da-DK" sz="1400" dirty="0"/>
              </a:p>
            </p:txBody>
          </p:sp>
        </p:grpSp>
        <p:grpSp>
          <p:nvGrpSpPr>
            <p:cNvPr id="31" name="Gruppe 30"/>
            <p:cNvGrpSpPr/>
            <p:nvPr/>
          </p:nvGrpSpPr>
          <p:grpSpPr>
            <a:xfrm>
              <a:off x="-1182946" y="2610242"/>
              <a:ext cx="629909" cy="330200"/>
              <a:chOff x="1896533" y="5634566"/>
              <a:chExt cx="629909" cy="330200"/>
            </a:xfrm>
          </p:grpSpPr>
          <p:sp>
            <p:nvSpPr>
              <p:cNvPr id="32" name="Magnetpladelager 31"/>
              <p:cNvSpPr/>
              <p:nvPr/>
            </p:nvSpPr>
            <p:spPr bwMode="auto">
              <a:xfrm>
                <a:off x="1896533" y="5634566"/>
                <a:ext cx="626533" cy="330200"/>
              </a:xfrm>
              <a:prstGeom prst="flowChartMagneticDisk">
                <a:avLst/>
              </a:prstGeom>
              <a:solidFill>
                <a:srgbClr val="00B0F0"/>
              </a:solidFill>
              <a:ln w="12700">
                <a:solidFill>
                  <a:srgbClr val="0070C0"/>
                </a:solidFill>
              </a:ln>
              <a:effectLst/>
              <a:extLst/>
            </p:spPr>
            <p:txBody>
              <a:bodyPr vert="horz" wrap="squar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33" name="Tekstboks 32"/>
              <p:cNvSpPr txBox="1"/>
              <p:nvPr/>
            </p:nvSpPr>
            <p:spPr>
              <a:xfrm>
                <a:off x="1923392" y="5742353"/>
                <a:ext cx="603050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700" dirty="0" smtClean="0">
                    <a:solidFill>
                      <a:schemeClr val="tx2"/>
                    </a:solidFill>
                  </a:rPr>
                  <a:t>Jordstykker</a:t>
                </a:r>
                <a:endParaRPr lang="da-DK" sz="7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36" name="Gruppe 35"/>
          <p:cNvGrpSpPr/>
          <p:nvPr/>
        </p:nvGrpSpPr>
        <p:grpSpPr>
          <a:xfrm>
            <a:off x="1128579" y="4612432"/>
            <a:ext cx="995096" cy="688776"/>
            <a:chOff x="4315308" y="4532123"/>
            <a:chExt cx="995096" cy="688776"/>
          </a:xfrm>
        </p:grpSpPr>
        <p:grpSp>
          <p:nvGrpSpPr>
            <p:cNvPr id="37" name="Gruppe 36"/>
            <p:cNvGrpSpPr/>
            <p:nvPr/>
          </p:nvGrpSpPr>
          <p:grpSpPr>
            <a:xfrm>
              <a:off x="4315308" y="4532123"/>
              <a:ext cx="995096" cy="688776"/>
              <a:chOff x="-1375558" y="2309679"/>
              <a:chExt cx="995096" cy="688776"/>
            </a:xfrm>
          </p:grpSpPr>
          <p:sp>
            <p:nvSpPr>
              <p:cNvPr id="41" name="Rektangel 40"/>
              <p:cNvSpPr/>
              <p:nvPr/>
            </p:nvSpPr>
            <p:spPr bwMode="auto">
              <a:xfrm>
                <a:off x="-1375558" y="2363455"/>
                <a:ext cx="995096" cy="635000"/>
              </a:xfrm>
              <a:prstGeom prst="rect">
                <a:avLst/>
              </a:prstGeom>
              <a:solidFill>
                <a:srgbClr val="DAFDC3"/>
              </a:solidFill>
              <a:ln w="28575" cap="flat" cmpd="sng" algn="ctr">
                <a:solidFill>
                  <a:srgbClr val="72B16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2" name="Tekstboks 41"/>
              <p:cNvSpPr txBox="1"/>
              <p:nvPr/>
            </p:nvSpPr>
            <p:spPr>
              <a:xfrm>
                <a:off x="-1108201" y="2309679"/>
                <a:ext cx="4780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400" dirty="0" smtClean="0"/>
                  <a:t>BBR</a:t>
                </a:r>
                <a:endParaRPr lang="da-DK" sz="1400" dirty="0"/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4446007" y="4832686"/>
              <a:ext cx="779381" cy="355265"/>
              <a:chOff x="1834620" y="5634566"/>
              <a:chExt cx="779381" cy="355265"/>
            </a:xfrm>
          </p:grpSpPr>
          <p:sp>
            <p:nvSpPr>
              <p:cNvPr id="39" name="Magnetpladelager 38"/>
              <p:cNvSpPr/>
              <p:nvPr/>
            </p:nvSpPr>
            <p:spPr bwMode="auto">
              <a:xfrm>
                <a:off x="1896533" y="5634566"/>
                <a:ext cx="626533" cy="330200"/>
              </a:xfrm>
              <a:prstGeom prst="flowChartMagneticDisk">
                <a:avLst/>
              </a:prstGeom>
              <a:solidFill>
                <a:srgbClr val="00B0F0"/>
              </a:solidFill>
              <a:ln w="12700">
                <a:solidFill>
                  <a:srgbClr val="0070C0"/>
                </a:solidFill>
              </a:ln>
              <a:effectLst/>
              <a:extLst/>
            </p:spPr>
            <p:txBody>
              <a:bodyPr vert="horz" wrap="squar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0" name="Tekstboks 39"/>
              <p:cNvSpPr txBox="1"/>
              <p:nvPr/>
            </p:nvSpPr>
            <p:spPr>
              <a:xfrm>
                <a:off x="1834620" y="5682054"/>
                <a:ext cx="7793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700" dirty="0" smtClean="0">
                    <a:solidFill>
                      <a:schemeClr val="tx2"/>
                    </a:solidFill>
                  </a:rPr>
                  <a:t>Bygning og bolig</a:t>
                </a:r>
              </a:p>
              <a:p>
                <a:r>
                  <a:rPr lang="da-DK" sz="700" dirty="0" smtClean="0">
                    <a:solidFill>
                      <a:schemeClr val="tx2"/>
                    </a:solidFill>
                  </a:rPr>
                  <a:t>Adresser</a:t>
                </a:r>
                <a:endParaRPr lang="da-DK" sz="7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43" name="Gruppe 42"/>
          <p:cNvGrpSpPr/>
          <p:nvPr/>
        </p:nvGrpSpPr>
        <p:grpSpPr>
          <a:xfrm>
            <a:off x="1119820" y="2103364"/>
            <a:ext cx="1007913" cy="653608"/>
            <a:chOff x="7567992" y="4578501"/>
            <a:chExt cx="1007913" cy="653608"/>
          </a:xfrm>
        </p:grpSpPr>
        <p:grpSp>
          <p:nvGrpSpPr>
            <p:cNvPr id="44" name="Gruppe 43"/>
            <p:cNvGrpSpPr/>
            <p:nvPr/>
          </p:nvGrpSpPr>
          <p:grpSpPr>
            <a:xfrm>
              <a:off x="7567992" y="4578501"/>
              <a:ext cx="1007913" cy="653608"/>
              <a:chOff x="-1375559" y="2344847"/>
              <a:chExt cx="1007913" cy="653608"/>
            </a:xfrm>
          </p:grpSpPr>
          <p:sp>
            <p:nvSpPr>
              <p:cNvPr id="48" name="Rektangel 47"/>
              <p:cNvSpPr/>
              <p:nvPr/>
            </p:nvSpPr>
            <p:spPr bwMode="auto">
              <a:xfrm>
                <a:off x="-1375559" y="2363455"/>
                <a:ext cx="1003855" cy="635000"/>
              </a:xfrm>
              <a:prstGeom prst="rect">
                <a:avLst/>
              </a:prstGeom>
              <a:solidFill>
                <a:srgbClr val="DAFDC3"/>
              </a:solidFill>
              <a:ln w="28575" cap="flat" cmpd="sng" algn="ctr">
                <a:solidFill>
                  <a:srgbClr val="72B16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9" name="Tekstboks 48"/>
              <p:cNvSpPr txBox="1"/>
              <p:nvPr/>
            </p:nvSpPr>
            <p:spPr>
              <a:xfrm>
                <a:off x="-1366637" y="2344847"/>
                <a:ext cx="99899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100" dirty="0" smtClean="0"/>
                  <a:t>Landinspektør</a:t>
                </a:r>
                <a:endParaRPr lang="da-DK" sz="1100" dirty="0"/>
              </a:p>
            </p:txBody>
          </p:sp>
        </p:grpSp>
        <p:grpSp>
          <p:nvGrpSpPr>
            <p:cNvPr id="45" name="Gruppe 44"/>
            <p:cNvGrpSpPr/>
            <p:nvPr/>
          </p:nvGrpSpPr>
          <p:grpSpPr>
            <a:xfrm>
              <a:off x="7745793" y="4843788"/>
              <a:ext cx="626533" cy="330200"/>
              <a:chOff x="1896533" y="5634566"/>
              <a:chExt cx="626533" cy="330200"/>
            </a:xfrm>
          </p:grpSpPr>
          <p:sp>
            <p:nvSpPr>
              <p:cNvPr id="46" name="Magnetpladelager 45"/>
              <p:cNvSpPr/>
              <p:nvPr/>
            </p:nvSpPr>
            <p:spPr bwMode="auto">
              <a:xfrm>
                <a:off x="1896533" y="5634566"/>
                <a:ext cx="626533" cy="330200"/>
              </a:xfrm>
              <a:prstGeom prst="flowChartMagneticDisk">
                <a:avLst/>
              </a:prstGeom>
              <a:solidFill>
                <a:srgbClr val="00B0F0"/>
              </a:solidFill>
              <a:ln w="12700">
                <a:solidFill>
                  <a:srgbClr val="0070C0"/>
                </a:solidFill>
              </a:ln>
              <a:effectLst/>
              <a:extLst/>
            </p:spPr>
            <p:txBody>
              <a:bodyPr vert="horz" wrap="squar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47" name="Tekstboks 46"/>
              <p:cNvSpPr txBox="1"/>
              <p:nvPr/>
            </p:nvSpPr>
            <p:spPr>
              <a:xfrm>
                <a:off x="1937399" y="5750979"/>
                <a:ext cx="530915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700" dirty="0" smtClean="0">
                    <a:solidFill>
                      <a:schemeClr val="tx2"/>
                    </a:solidFill>
                  </a:rPr>
                  <a:t>Matr. sag</a:t>
                </a:r>
                <a:endParaRPr lang="da-DK" sz="700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50" name="Gruppe 49"/>
          <p:cNvGrpSpPr/>
          <p:nvPr/>
        </p:nvGrpSpPr>
        <p:grpSpPr>
          <a:xfrm>
            <a:off x="1115616" y="2899997"/>
            <a:ext cx="1008060" cy="781821"/>
            <a:chOff x="3997828" y="2167598"/>
            <a:chExt cx="1050378" cy="781821"/>
          </a:xfrm>
        </p:grpSpPr>
        <p:grpSp>
          <p:nvGrpSpPr>
            <p:cNvPr id="51" name="Gruppe 50"/>
            <p:cNvGrpSpPr/>
            <p:nvPr/>
          </p:nvGrpSpPr>
          <p:grpSpPr>
            <a:xfrm>
              <a:off x="3997828" y="2167598"/>
              <a:ext cx="1050378" cy="781821"/>
              <a:chOff x="-1375558" y="2346153"/>
              <a:chExt cx="982134" cy="652304"/>
            </a:xfrm>
          </p:grpSpPr>
          <p:sp>
            <p:nvSpPr>
              <p:cNvPr id="55" name="Rektangel 54"/>
              <p:cNvSpPr/>
              <p:nvPr/>
            </p:nvSpPr>
            <p:spPr bwMode="auto">
              <a:xfrm>
                <a:off x="-1375558" y="2363456"/>
                <a:ext cx="982134" cy="635001"/>
              </a:xfrm>
              <a:prstGeom prst="rect">
                <a:avLst/>
              </a:prstGeom>
              <a:solidFill>
                <a:srgbClr val="DAFDC3"/>
              </a:solidFill>
              <a:ln w="28575" cap="flat" cmpd="sng" algn="ctr">
                <a:solidFill>
                  <a:srgbClr val="72B16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6" name="Tekstboks 55"/>
              <p:cNvSpPr txBox="1"/>
              <p:nvPr/>
            </p:nvSpPr>
            <p:spPr>
              <a:xfrm>
                <a:off x="-1253270" y="2346153"/>
                <a:ext cx="768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400" dirty="0" smtClean="0"/>
                  <a:t>Tingbog</a:t>
                </a:r>
                <a:endParaRPr lang="da-DK" sz="1400" dirty="0"/>
              </a:p>
            </p:txBody>
          </p:sp>
        </p:grpSp>
        <p:grpSp>
          <p:nvGrpSpPr>
            <p:cNvPr id="52" name="Gruppe 51"/>
            <p:cNvGrpSpPr/>
            <p:nvPr/>
          </p:nvGrpSpPr>
          <p:grpSpPr>
            <a:xfrm>
              <a:off x="4072859" y="2474770"/>
              <a:ext cx="806044" cy="426573"/>
              <a:chOff x="4936802" y="2724208"/>
              <a:chExt cx="806044" cy="426573"/>
            </a:xfrm>
          </p:grpSpPr>
          <p:sp>
            <p:nvSpPr>
              <p:cNvPr id="53" name="Magnetpladelager 52"/>
              <p:cNvSpPr/>
              <p:nvPr/>
            </p:nvSpPr>
            <p:spPr bwMode="auto">
              <a:xfrm>
                <a:off x="5048206" y="2724208"/>
                <a:ext cx="612146" cy="406281"/>
              </a:xfrm>
              <a:prstGeom prst="flowChartMagneticDisk">
                <a:avLst/>
              </a:prstGeom>
              <a:solidFill>
                <a:srgbClr val="00B0F0"/>
              </a:solidFill>
              <a:ln w="12700">
                <a:solidFill>
                  <a:srgbClr val="0070C0"/>
                </a:solidFill>
              </a:ln>
              <a:effectLst/>
              <a:extLst/>
            </p:spPr>
            <p:txBody>
              <a:bodyPr vert="horz" wrap="square" lIns="54000" tIns="72000" rIns="54000" bIns="720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a-DK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54" name="Tekstboks 53"/>
              <p:cNvSpPr txBox="1"/>
              <p:nvPr/>
            </p:nvSpPr>
            <p:spPr>
              <a:xfrm>
                <a:off x="4936802" y="2735283"/>
                <a:ext cx="80604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sz="700" dirty="0" smtClean="0">
                    <a:solidFill>
                      <a:schemeClr val="tx2"/>
                    </a:solidFill>
                  </a:rPr>
                  <a:t>Ejerskab</a:t>
                </a:r>
              </a:p>
              <a:p>
                <a:r>
                  <a:rPr lang="da-DK" sz="700" dirty="0" smtClean="0">
                    <a:solidFill>
                      <a:schemeClr val="tx2"/>
                    </a:solidFill>
                  </a:rPr>
                  <a:t>Ejerlejlighed</a:t>
                </a:r>
              </a:p>
              <a:p>
                <a:r>
                  <a:rPr lang="da-DK" sz="700" dirty="0" smtClean="0">
                    <a:solidFill>
                      <a:schemeClr val="tx2"/>
                    </a:solidFill>
                  </a:rPr>
                  <a:t>BPFG</a:t>
                </a:r>
                <a:endParaRPr lang="da-DK" sz="700" dirty="0">
                  <a:solidFill>
                    <a:schemeClr val="tx2"/>
                  </a:solidFill>
                </a:endParaRPr>
              </a:p>
            </p:txBody>
          </p:sp>
        </p:grpSp>
      </p:grpSp>
      <p:cxnSp>
        <p:nvCxnSpPr>
          <p:cNvPr id="57" name="Vinklet forbindelse 56"/>
          <p:cNvCxnSpPr>
            <a:stCxn id="48" idx="3"/>
            <a:endCxn id="12" idx="1"/>
          </p:cNvCxnSpPr>
          <p:nvPr/>
        </p:nvCxnSpPr>
        <p:spPr bwMode="auto">
          <a:xfrm>
            <a:off x="2123675" y="2439472"/>
            <a:ext cx="690484" cy="1337808"/>
          </a:xfrm>
          <a:prstGeom prst="bentConnector3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Vinklet forbindelse 57"/>
          <p:cNvCxnSpPr>
            <a:stCxn id="55" idx="3"/>
            <a:endCxn id="12" idx="1"/>
          </p:cNvCxnSpPr>
          <p:nvPr/>
        </p:nvCxnSpPr>
        <p:spPr bwMode="auto">
          <a:xfrm>
            <a:off x="2123676" y="3301277"/>
            <a:ext cx="690483" cy="476003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Vinklet forbindelse 58"/>
          <p:cNvCxnSpPr>
            <a:stCxn id="34" idx="3"/>
            <a:endCxn id="12" idx="1"/>
          </p:cNvCxnSpPr>
          <p:nvPr/>
        </p:nvCxnSpPr>
        <p:spPr bwMode="auto">
          <a:xfrm flipV="1">
            <a:off x="2123675" y="3777280"/>
            <a:ext cx="690484" cy="380750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Vinklet forbindelse 59"/>
          <p:cNvCxnSpPr>
            <a:stCxn id="41" idx="3"/>
            <a:endCxn id="12" idx="1"/>
          </p:cNvCxnSpPr>
          <p:nvPr/>
        </p:nvCxnSpPr>
        <p:spPr bwMode="auto">
          <a:xfrm flipV="1">
            <a:off x="2123675" y="3777280"/>
            <a:ext cx="690484" cy="120642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61" name="Gruppe 60"/>
          <p:cNvGrpSpPr/>
          <p:nvPr/>
        </p:nvGrpSpPr>
        <p:grpSpPr>
          <a:xfrm>
            <a:off x="6084168" y="2746013"/>
            <a:ext cx="2076292" cy="2066402"/>
            <a:chOff x="5615290" y="2887657"/>
            <a:chExt cx="2076292" cy="2066402"/>
          </a:xfrm>
        </p:grpSpPr>
        <p:sp>
          <p:nvSpPr>
            <p:cNvPr id="62" name="Rektangel 61"/>
            <p:cNvSpPr/>
            <p:nvPr/>
          </p:nvSpPr>
          <p:spPr bwMode="auto">
            <a:xfrm>
              <a:off x="5615290" y="2887657"/>
              <a:ext cx="2076292" cy="2066402"/>
            </a:xfrm>
            <a:prstGeom prst="rect">
              <a:avLst/>
            </a:prstGeom>
            <a:noFill/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54000" tIns="72000" rIns="54000" bIns="720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3" name="Tekstboks 62"/>
            <p:cNvSpPr txBox="1"/>
            <p:nvPr/>
          </p:nvSpPr>
          <p:spPr>
            <a:xfrm>
              <a:off x="5764754" y="2903833"/>
              <a:ext cx="1802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800" dirty="0" smtClean="0"/>
                <a:t>ESR integrationer</a:t>
              </a:r>
              <a:endParaRPr lang="da-DK" sz="1800" dirty="0"/>
            </a:p>
          </p:txBody>
        </p:sp>
        <p:grpSp>
          <p:nvGrpSpPr>
            <p:cNvPr id="64" name="Gruppe 63"/>
            <p:cNvGrpSpPr/>
            <p:nvPr/>
          </p:nvGrpSpPr>
          <p:grpSpPr>
            <a:xfrm>
              <a:off x="5615290" y="3410954"/>
              <a:ext cx="2076292" cy="1302047"/>
              <a:chOff x="5156534" y="4679675"/>
              <a:chExt cx="2076292" cy="1302047"/>
            </a:xfrm>
          </p:grpSpPr>
          <p:grpSp>
            <p:nvGrpSpPr>
              <p:cNvPr id="65" name="Gruppe 64"/>
              <p:cNvGrpSpPr/>
              <p:nvPr/>
            </p:nvGrpSpPr>
            <p:grpSpPr>
              <a:xfrm>
                <a:off x="5232976" y="4679676"/>
                <a:ext cx="624973" cy="355801"/>
                <a:chOff x="-1375558" y="2363455"/>
                <a:chExt cx="982134" cy="635000"/>
              </a:xfrm>
            </p:grpSpPr>
            <p:sp>
              <p:nvSpPr>
                <p:cNvPr id="87" name="Rektangel 86"/>
                <p:cNvSpPr/>
                <p:nvPr/>
              </p:nvSpPr>
              <p:spPr bwMode="auto">
                <a:xfrm>
                  <a:off x="-1375558" y="2363455"/>
                  <a:ext cx="982134" cy="635000"/>
                </a:xfrm>
                <a:prstGeom prst="rect">
                  <a:avLst/>
                </a:prstGeom>
                <a:solidFill>
                  <a:srgbClr val="DAFDC3"/>
                </a:solidFill>
                <a:ln w="28575" cap="flat" cmpd="sng" algn="ctr">
                  <a:solidFill>
                    <a:srgbClr val="72B16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54000" tIns="72000" rIns="54000" bIns="720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88" name="Tekstboks 87"/>
                <p:cNvSpPr txBox="1"/>
                <p:nvPr/>
              </p:nvSpPr>
              <p:spPr>
                <a:xfrm>
                  <a:off x="-1375113" y="2420894"/>
                  <a:ext cx="955845" cy="4668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050" dirty="0" smtClean="0"/>
                    <a:t>P-data</a:t>
                  </a:r>
                  <a:endParaRPr lang="da-DK" sz="1050" dirty="0"/>
                </a:p>
              </p:txBody>
            </p:sp>
          </p:grpSp>
          <p:grpSp>
            <p:nvGrpSpPr>
              <p:cNvPr id="66" name="Gruppe 65"/>
              <p:cNvGrpSpPr/>
              <p:nvPr/>
            </p:nvGrpSpPr>
            <p:grpSpPr>
              <a:xfrm>
                <a:off x="5922904" y="4679675"/>
                <a:ext cx="570223" cy="355801"/>
                <a:chOff x="-1375558" y="2363455"/>
                <a:chExt cx="982134" cy="635000"/>
              </a:xfrm>
            </p:grpSpPr>
            <p:sp>
              <p:nvSpPr>
                <p:cNvPr id="85" name="Rektangel 84"/>
                <p:cNvSpPr/>
                <p:nvPr/>
              </p:nvSpPr>
              <p:spPr bwMode="auto">
                <a:xfrm>
                  <a:off x="-1375558" y="2363455"/>
                  <a:ext cx="982134" cy="635000"/>
                </a:xfrm>
                <a:prstGeom prst="rect">
                  <a:avLst/>
                </a:prstGeom>
                <a:solidFill>
                  <a:srgbClr val="DAFDC3"/>
                </a:solidFill>
                <a:ln w="28575" cap="flat" cmpd="sng" algn="ctr">
                  <a:solidFill>
                    <a:srgbClr val="72B16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54000" tIns="72000" rIns="54000" bIns="720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86" name="Tekstboks 85"/>
                <p:cNvSpPr txBox="1"/>
                <p:nvPr/>
              </p:nvSpPr>
              <p:spPr>
                <a:xfrm>
                  <a:off x="-1368214" y="2420894"/>
                  <a:ext cx="942042" cy="45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050" dirty="0"/>
                    <a:t>V</a:t>
                  </a:r>
                  <a:r>
                    <a:rPr lang="da-DK" sz="1050" dirty="0" smtClean="0"/>
                    <a:t>-data</a:t>
                  </a:r>
                  <a:endParaRPr lang="da-DK" sz="1050" dirty="0"/>
                </a:p>
              </p:txBody>
            </p:sp>
          </p:grpSp>
          <p:grpSp>
            <p:nvGrpSpPr>
              <p:cNvPr id="67" name="Gruppe 66"/>
              <p:cNvGrpSpPr/>
              <p:nvPr/>
            </p:nvGrpSpPr>
            <p:grpSpPr>
              <a:xfrm>
                <a:off x="6571872" y="4679677"/>
                <a:ext cx="570223" cy="355801"/>
                <a:chOff x="-1375558" y="2363455"/>
                <a:chExt cx="982134" cy="635000"/>
              </a:xfrm>
            </p:grpSpPr>
            <p:sp>
              <p:nvSpPr>
                <p:cNvPr id="83" name="Rektangel 82"/>
                <p:cNvSpPr/>
                <p:nvPr/>
              </p:nvSpPr>
              <p:spPr bwMode="auto">
                <a:xfrm>
                  <a:off x="-1375558" y="2363455"/>
                  <a:ext cx="982134" cy="635000"/>
                </a:xfrm>
                <a:prstGeom prst="rect">
                  <a:avLst/>
                </a:prstGeom>
                <a:solidFill>
                  <a:srgbClr val="DAFDC3"/>
                </a:solidFill>
                <a:ln w="28575" cap="flat" cmpd="sng" algn="ctr">
                  <a:solidFill>
                    <a:srgbClr val="72B16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54000" tIns="72000" rIns="54000" bIns="720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84" name="Tekstboks 83"/>
                <p:cNvSpPr txBox="1"/>
                <p:nvPr/>
              </p:nvSpPr>
              <p:spPr>
                <a:xfrm>
                  <a:off x="-1368213" y="2420894"/>
                  <a:ext cx="942041" cy="45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050" dirty="0" smtClean="0"/>
                    <a:t>E-boks</a:t>
                  </a:r>
                  <a:endParaRPr lang="da-DK" sz="1050" dirty="0"/>
                </a:p>
              </p:txBody>
            </p:sp>
          </p:grpSp>
          <p:grpSp>
            <p:nvGrpSpPr>
              <p:cNvPr id="68" name="Gruppe 67"/>
              <p:cNvGrpSpPr/>
              <p:nvPr/>
            </p:nvGrpSpPr>
            <p:grpSpPr>
              <a:xfrm>
                <a:off x="5818097" y="5084300"/>
                <a:ext cx="782587" cy="415498"/>
                <a:chOff x="-1558441" y="2328772"/>
                <a:chExt cx="1347904" cy="741542"/>
              </a:xfrm>
            </p:grpSpPr>
            <p:sp>
              <p:nvSpPr>
                <p:cNvPr id="81" name="Rektangel 80"/>
                <p:cNvSpPr/>
                <p:nvPr/>
              </p:nvSpPr>
              <p:spPr bwMode="auto">
                <a:xfrm>
                  <a:off x="-1375558" y="2363455"/>
                  <a:ext cx="982134" cy="635000"/>
                </a:xfrm>
                <a:prstGeom prst="rect">
                  <a:avLst/>
                </a:prstGeom>
                <a:solidFill>
                  <a:srgbClr val="DAFDC3"/>
                </a:solidFill>
                <a:ln w="28575" cap="flat" cmpd="sng" algn="ctr">
                  <a:solidFill>
                    <a:srgbClr val="72B16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54000" tIns="72000" rIns="54000" bIns="720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82" name="Tekstboks 81"/>
                <p:cNvSpPr txBox="1"/>
                <p:nvPr/>
              </p:nvSpPr>
              <p:spPr>
                <a:xfrm>
                  <a:off x="-1558441" y="2328772"/>
                  <a:ext cx="1347904" cy="741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050" dirty="0" smtClean="0"/>
                    <a:t>Ejendoms-</a:t>
                  </a:r>
                </a:p>
                <a:p>
                  <a:r>
                    <a:rPr lang="da-DK" sz="1050" dirty="0" smtClean="0"/>
                    <a:t>værdiskat</a:t>
                  </a:r>
                  <a:endParaRPr lang="da-DK" sz="1050" dirty="0"/>
                </a:p>
              </p:txBody>
            </p:sp>
          </p:grpSp>
          <p:grpSp>
            <p:nvGrpSpPr>
              <p:cNvPr id="69" name="Gruppe 68"/>
              <p:cNvGrpSpPr/>
              <p:nvPr/>
            </p:nvGrpSpPr>
            <p:grpSpPr>
              <a:xfrm>
                <a:off x="6501536" y="5084300"/>
                <a:ext cx="731290" cy="415498"/>
                <a:chOff x="-1501567" y="2328772"/>
                <a:chExt cx="1259550" cy="741542"/>
              </a:xfrm>
            </p:grpSpPr>
            <p:sp>
              <p:nvSpPr>
                <p:cNvPr id="79" name="Rektangel 78"/>
                <p:cNvSpPr/>
                <p:nvPr/>
              </p:nvSpPr>
              <p:spPr bwMode="auto">
                <a:xfrm>
                  <a:off x="-1375558" y="2363455"/>
                  <a:ext cx="982134" cy="635000"/>
                </a:xfrm>
                <a:prstGeom prst="rect">
                  <a:avLst/>
                </a:prstGeom>
                <a:solidFill>
                  <a:srgbClr val="DAFDC3"/>
                </a:solidFill>
                <a:ln w="28575" cap="flat" cmpd="sng" algn="ctr">
                  <a:solidFill>
                    <a:srgbClr val="72B16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54000" tIns="72000" rIns="54000" bIns="720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80" name="Tekstboks 79"/>
                <p:cNvSpPr txBox="1"/>
                <p:nvPr/>
              </p:nvSpPr>
              <p:spPr>
                <a:xfrm>
                  <a:off x="-1501567" y="2328772"/>
                  <a:ext cx="1259550" cy="7415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050" dirty="0" smtClean="0"/>
                    <a:t>Sociale</a:t>
                  </a:r>
                  <a:br>
                    <a:rPr lang="da-DK" sz="1050" dirty="0" smtClean="0"/>
                  </a:br>
                  <a:r>
                    <a:rPr lang="da-DK" sz="1050" dirty="0" smtClean="0"/>
                    <a:t>pensioner</a:t>
                  </a:r>
                  <a:endParaRPr lang="da-DK" sz="1050" dirty="0"/>
                </a:p>
              </p:txBody>
            </p:sp>
          </p:grpSp>
          <p:grpSp>
            <p:nvGrpSpPr>
              <p:cNvPr id="70" name="Gruppe 69"/>
              <p:cNvGrpSpPr/>
              <p:nvPr/>
            </p:nvGrpSpPr>
            <p:grpSpPr>
              <a:xfrm>
                <a:off x="5156534" y="5068565"/>
                <a:ext cx="778220" cy="448667"/>
                <a:chOff x="-1496316" y="2315614"/>
                <a:chExt cx="1223658" cy="741543"/>
              </a:xfrm>
            </p:grpSpPr>
            <p:sp>
              <p:nvSpPr>
                <p:cNvPr id="77" name="Rektangel 76"/>
                <p:cNvSpPr/>
                <p:nvPr/>
              </p:nvSpPr>
              <p:spPr bwMode="auto">
                <a:xfrm>
                  <a:off x="-1375558" y="2363455"/>
                  <a:ext cx="982134" cy="635000"/>
                </a:xfrm>
                <a:prstGeom prst="rect">
                  <a:avLst/>
                </a:prstGeom>
                <a:solidFill>
                  <a:srgbClr val="DAFDC3"/>
                </a:solidFill>
                <a:ln w="28575" cap="flat" cmpd="sng" algn="ctr">
                  <a:solidFill>
                    <a:srgbClr val="72B16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54000" tIns="72000" rIns="54000" bIns="720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78" name="Tekstboks 77"/>
                <p:cNvSpPr txBox="1"/>
                <p:nvPr/>
              </p:nvSpPr>
              <p:spPr>
                <a:xfrm>
                  <a:off x="-1496316" y="2315614"/>
                  <a:ext cx="1223658" cy="7415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050" dirty="0" smtClean="0"/>
                    <a:t>Forbrugs-</a:t>
                  </a:r>
                </a:p>
                <a:p>
                  <a:r>
                    <a:rPr lang="da-DK" sz="1050" dirty="0" smtClean="0"/>
                    <a:t>afregning</a:t>
                  </a:r>
                  <a:endParaRPr lang="da-DK" sz="1050" dirty="0"/>
                </a:p>
              </p:txBody>
            </p:sp>
          </p:grpSp>
          <p:grpSp>
            <p:nvGrpSpPr>
              <p:cNvPr id="71" name="Gruppe 70"/>
              <p:cNvGrpSpPr/>
              <p:nvPr/>
            </p:nvGrpSpPr>
            <p:grpSpPr>
              <a:xfrm>
                <a:off x="5221499" y="5517603"/>
                <a:ext cx="645486" cy="464119"/>
                <a:chOff x="-1375558" y="2328770"/>
                <a:chExt cx="982134" cy="741541"/>
              </a:xfrm>
            </p:grpSpPr>
            <p:sp>
              <p:nvSpPr>
                <p:cNvPr id="75" name="Rektangel 74"/>
                <p:cNvSpPr/>
                <p:nvPr/>
              </p:nvSpPr>
              <p:spPr bwMode="auto">
                <a:xfrm>
                  <a:off x="-1375558" y="2363455"/>
                  <a:ext cx="982134" cy="635000"/>
                </a:xfrm>
                <a:prstGeom prst="rect">
                  <a:avLst/>
                </a:prstGeom>
                <a:solidFill>
                  <a:srgbClr val="DAFDC3"/>
                </a:solidFill>
                <a:ln w="28575" cap="flat" cmpd="sng" algn="ctr">
                  <a:solidFill>
                    <a:srgbClr val="72B16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54000" tIns="72000" rIns="54000" bIns="720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76" name="Tekstboks 75"/>
                <p:cNvSpPr txBox="1"/>
                <p:nvPr/>
              </p:nvSpPr>
              <p:spPr>
                <a:xfrm>
                  <a:off x="-1323759" y="2328770"/>
                  <a:ext cx="878540" cy="7415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050" dirty="0" smtClean="0"/>
                    <a:t>Bolig-</a:t>
                  </a:r>
                </a:p>
                <a:p>
                  <a:r>
                    <a:rPr lang="da-DK" sz="1050" dirty="0" smtClean="0"/>
                    <a:t>støtte</a:t>
                  </a:r>
                  <a:endParaRPr lang="da-DK" sz="1050" dirty="0"/>
                </a:p>
              </p:txBody>
            </p:sp>
          </p:grpSp>
          <p:grpSp>
            <p:nvGrpSpPr>
              <p:cNvPr id="72" name="Gruppe 71"/>
              <p:cNvGrpSpPr/>
              <p:nvPr/>
            </p:nvGrpSpPr>
            <p:grpSpPr>
              <a:xfrm>
                <a:off x="5878549" y="5514129"/>
                <a:ext cx="684803" cy="415498"/>
                <a:chOff x="-1468434" y="2328772"/>
                <a:chExt cx="1131596" cy="670802"/>
              </a:xfrm>
            </p:grpSpPr>
            <p:sp>
              <p:nvSpPr>
                <p:cNvPr id="73" name="Rektangel 72"/>
                <p:cNvSpPr/>
                <p:nvPr/>
              </p:nvSpPr>
              <p:spPr bwMode="auto">
                <a:xfrm>
                  <a:off x="-1375558" y="2363455"/>
                  <a:ext cx="982134" cy="635000"/>
                </a:xfrm>
                <a:prstGeom prst="rect">
                  <a:avLst/>
                </a:prstGeom>
                <a:solidFill>
                  <a:srgbClr val="DAFDC3"/>
                </a:solidFill>
                <a:ln w="28575" cap="flat" cmpd="sng" algn="ctr">
                  <a:solidFill>
                    <a:srgbClr val="72B16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54000" tIns="72000" rIns="54000" bIns="720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a-DK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endParaRPr>
                </a:p>
              </p:txBody>
            </p:sp>
            <p:sp>
              <p:nvSpPr>
                <p:cNvPr id="74" name="Tekstboks 73"/>
                <p:cNvSpPr txBox="1"/>
                <p:nvPr/>
              </p:nvSpPr>
              <p:spPr>
                <a:xfrm>
                  <a:off x="-1468434" y="2328772"/>
                  <a:ext cx="1131596" cy="6708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050" dirty="0" smtClean="0">
                      <a:solidFill>
                        <a:srgbClr val="FF0000"/>
                      </a:solidFill>
                    </a:rPr>
                    <a:t>29 andre</a:t>
                  </a:r>
                  <a:br>
                    <a:rPr lang="da-DK" sz="1050" dirty="0" smtClean="0">
                      <a:solidFill>
                        <a:srgbClr val="FF0000"/>
                      </a:solidFill>
                    </a:rPr>
                  </a:br>
                  <a:r>
                    <a:rPr lang="da-DK" sz="1050" dirty="0" smtClean="0">
                      <a:solidFill>
                        <a:srgbClr val="FF0000"/>
                      </a:solidFill>
                    </a:rPr>
                    <a:t>systemer</a:t>
                  </a:r>
                  <a:endParaRPr lang="da-DK" sz="105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cxnSp>
        <p:nvCxnSpPr>
          <p:cNvPr id="89" name="Vinklet forbindelse 88"/>
          <p:cNvCxnSpPr>
            <a:stCxn id="12" idx="3"/>
            <a:endCxn id="62" idx="1"/>
          </p:cNvCxnSpPr>
          <p:nvPr/>
        </p:nvCxnSpPr>
        <p:spPr bwMode="auto">
          <a:xfrm>
            <a:off x="5120023" y="3777280"/>
            <a:ext cx="964145" cy="193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9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" y="124694"/>
            <a:ext cx="1087706" cy="7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Billede 9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8244408" y="159481"/>
            <a:ext cx="768268" cy="6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52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ktangel 112"/>
          <p:cNvSpPr/>
          <p:nvPr/>
        </p:nvSpPr>
        <p:spPr bwMode="auto">
          <a:xfrm>
            <a:off x="755576" y="2664392"/>
            <a:ext cx="3489166" cy="89012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837656"/>
          </a:xfrm>
        </p:spPr>
        <p:txBody>
          <a:bodyPr/>
          <a:lstStyle/>
          <a:p>
            <a:pPr lvl="1"/>
            <a:r>
              <a:rPr lang="da-DK" dirty="0" smtClean="0"/>
              <a:t>GD2: Systemlandskabet for adresser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97617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5</a:t>
            </a:fld>
            <a:endParaRPr lang="da-DK" dirty="0"/>
          </a:p>
        </p:txBody>
      </p:sp>
      <p:cxnSp>
        <p:nvCxnSpPr>
          <p:cNvPr id="60" name="Vinklet forbindelse 59"/>
          <p:cNvCxnSpPr>
            <a:stCxn id="95" idx="2"/>
            <a:endCxn id="107" idx="1"/>
          </p:cNvCxnSpPr>
          <p:nvPr/>
        </p:nvCxnSpPr>
        <p:spPr bwMode="auto">
          <a:xfrm rot="16200000" flipH="1">
            <a:off x="1585808" y="3171946"/>
            <a:ext cx="447761" cy="1125692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9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grpSp>
        <p:nvGrpSpPr>
          <p:cNvPr id="94" name="Gruppe 93"/>
          <p:cNvGrpSpPr/>
          <p:nvPr/>
        </p:nvGrpSpPr>
        <p:grpSpPr>
          <a:xfrm>
            <a:off x="841229" y="2773578"/>
            <a:ext cx="811225" cy="737334"/>
            <a:chOff x="9237206" y="3384755"/>
            <a:chExt cx="811225" cy="555486"/>
          </a:xfrm>
        </p:grpSpPr>
        <p:sp>
          <p:nvSpPr>
            <p:cNvPr id="95" name="Rektangel 94"/>
            <p:cNvSpPr/>
            <p:nvPr/>
          </p:nvSpPr>
          <p:spPr bwMode="auto">
            <a:xfrm>
              <a:off x="9237206" y="3384755"/>
              <a:ext cx="811225" cy="555486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18000" rIns="36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CPR Vej</a:t>
              </a:r>
            </a:p>
          </p:txBody>
        </p:sp>
        <p:sp>
          <p:nvSpPr>
            <p:cNvPr id="96" name="Magnetpladelager 95"/>
            <p:cNvSpPr/>
            <p:nvPr/>
          </p:nvSpPr>
          <p:spPr bwMode="auto">
            <a:xfrm>
              <a:off x="9323941" y="3558412"/>
              <a:ext cx="626533" cy="330200"/>
            </a:xfrm>
            <a:prstGeom prst="flowChartMagneticDisk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Vejnavne,</a:t>
              </a:r>
              <a:r>
                <a:rPr kumimoji="0" lang="da-DK" sz="7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vejdistrikter</a:t>
              </a:r>
              <a:endParaRPr kumimoji="0" lang="da-DK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101" name="Rektangel 100"/>
          <p:cNvSpPr/>
          <p:nvPr/>
        </p:nvSpPr>
        <p:spPr bwMode="auto">
          <a:xfrm>
            <a:off x="2364477" y="4386150"/>
            <a:ext cx="1808257" cy="765518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108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BBR</a:t>
            </a:r>
          </a:p>
        </p:txBody>
      </p:sp>
      <p:sp>
        <p:nvSpPr>
          <p:cNvPr id="102" name="Magnetpladelager 101"/>
          <p:cNvSpPr/>
          <p:nvPr/>
        </p:nvSpPr>
        <p:spPr bwMode="auto">
          <a:xfrm>
            <a:off x="2451212" y="4563285"/>
            <a:ext cx="626533" cy="536754"/>
          </a:xfrm>
          <a:prstGeom prst="flowChartMagneticDisk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  <a:effectLst/>
          <a:extLst/>
        </p:spPr>
        <p:txBody>
          <a:bodyPr vert="horz" wrap="square" lIns="54000" tIns="144000" rIns="5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Bygning,  bolig</a:t>
            </a:r>
            <a:r>
              <a:rPr kumimoji="0" lang="da-DK" sz="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, </a:t>
            </a:r>
            <a:r>
              <a:rPr kumimoji="0" lang="da-DK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adresser</a:t>
            </a:r>
          </a:p>
        </p:txBody>
      </p:sp>
      <p:sp>
        <p:nvSpPr>
          <p:cNvPr id="106" name="Tekstboks 14"/>
          <p:cNvSpPr txBox="1"/>
          <p:nvPr/>
        </p:nvSpPr>
        <p:spPr>
          <a:xfrm>
            <a:off x="3270814" y="4563285"/>
            <a:ext cx="8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800" dirty="0" smtClean="0"/>
              <a:t>Registrering af bygnings- og boligforhold jf. BBR-loven</a:t>
            </a:r>
            <a:endParaRPr lang="da-DK" sz="800" dirty="0"/>
          </a:p>
        </p:txBody>
      </p:sp>
      <p:sp>
        <p:nvSpPr>
          <p:cNvPr id="107" name="Rektangel 106"/>
          <p:cNvSpPr/>
          <p:nvPr/>
        </p:nvSpPr>
        <p:spPr bwMode="auto">
          <a:xfrm>
            <a:off x="2372534" y="3578498"/>
            <a:ext cx="1808257" cy="760350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108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CVR</a:t>
            </a:r>
          </a:p>
        </p:txBody>
      </p:sp>
      <p:sp>
        <p:nvSpPr>
          <p:cNvPr id="108" name="Magnetpladelager 107"/>
          <p:cNvSpPr/>
          <p:nvPr/>
        </p:nvSpPr>
        <p:spPr bwMode="auto">
          <a:xfrm>
            <a:off x="2459269" y="3750465"/>
            <a:ext cx="626533" cy="536754"/>
          </a:xfrm>
          <a:prstGeom prst="flowChartMagneticDisk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  <a:effectLst/>
          <a:ex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Virksomheder </a:t>
            </a:r>
            <a:r>
              <a:rPr kumimoji="0" lang="da-DK" sz="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beligg.adresse</a:t>
            </a:r>
            <a:endParaRPr kumimoji="0" lang="da-DK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9" name="Tekstboks 14"/>
          <p:cNvSpPr txBox="1"/>
          <p:nvPr/>
        </p:nvSpPr>
        <p:spPr>
          <a:xfrm>
            <a:off x="3278871" y="3750465"/>
            <a:ext cx="896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800" dirty="0" smtClean="0"/>
              <a:t>Virksomheds-registrering </a:t>
            </a:r>
            <a:br>
              <a:rPr lang="da-DK" sz="800" dirty="0" smtClean="0"/>
            </a:br>
            <a:r>
              <a:rPr lang="da-DK" sz="800" dirty="0" smtClean="0"/>
              <a:t>(j-</a:t>
            </a:r>
            <a:r>
              <a:rPr lang="da-DK" sz="800" dirty="0" err="1" smtClean="0"/>
              <a:t>enh</a:t>
            </a:r>
            <a:r>
              <a:rPr lang="da-DK" sz="800" dirty="0" smtClean="0"/>
              <a:t>./p-</a:t>
            </a:r>
            <a:r>
              <a:rPr lang="da-DK" sz="800" dirty="0" err="1" smtClean="0"/>
              <a:t>enh</a:t>
            </a:r>
            <a:r>
              <a:rPr lang="da-DK" sz="800" dirty="0" smtClean="0"/>
              <a:t>.) </a:t>
            </a:r>
            <a:br>
              <a:rPr lang="da-DK" sz="800" dirty="0" smtClean="0"/>
            </a:br>
            <a:r>
              <a:rPr lang="da-DK" sz="800" dirty="0" smtClean="0"/>
              <a:t>jf. CVR-loven</a:t>
            </a:r>
            <a:endParaRPr lang="da-DK" sz="800" dirty="0"/>
          </a:p>
        </p:txBody>
      </p:sp>
      <p:sp>
        <p:nvSpPr>
          <p:cNvPr id="110" name="Rektangel 109"/>
          <p:cNvSpPr/>
          <p:nvPr/>
        </p:nvSpPr>
        <p:spPr bwMode="auto">
          <a:xfrm>
            <a:off x="2364477" y="2773576"/>
            <a:ext cx="1808257" cy="756591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108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CPR</a:t>
            </a:r>
          </a:p>
        </p:txBody>
      </p:sp>
      <p:sp>
        <p:nvSpPr>
          <p:cNvPr id="111" name="Magnetpladelager 110"/>
          <p:cNvSpPr/>
          <p:nvPr/>
        </p:nvSpPr>
        <p:spPr bwMode="auto">
          <a:xfrm>
            <a:off x="2451212" y="2941785"/>
            <a:ext cx="626533" cy="536754"/>
          </a:xfrm>
          <a:prstGeom prst="flowChartMagneticDisk">
            <a:avLst/>
          </a:prstGeom>
          <a:solidFill>
            <a:srgbClr val="00B0F0"/>
          </a:solidFill>
          <a:ln w="12700">
            <a:solidFill>
              <a:srgbClr val="0070C0"/>
            </a:solidFill>
          </a:ln>
          <a:effectLst/>
          <a:extLst/>
        </p:spPr>
        <p:txBody>
          <a:bodyPr vert="horz" wrap="square" lIns="0" tIns="72000" rIns="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Personer, bopælsadresse</a:t>
            </a:r>
          </a:p>
        </p:txBody>
      </p:sp>
      <p:sp>
        <p:nvSpPr>
          <p:cNvPr id="112" name="Tekstboks 14"/>
          <p:cNvSpPr txBox="1"/>
          <p:nvPr/>
        </p:nvSpPr>
        <p:spPr>
          <a:xfrm>
            <a:off x="3270814" y="3070463"/>
            <a:ext cx="89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800" dirty="0" smtClean="0"/>
              <a:t>Folkeregistrering jf. CPR-lovgivning</a:t>
            </a:r>
            <a:endParaRPr lang="da-DK" sz="800" dirty="0"/>
          </a:p>
        </p:txBody>
      </p:sp>
      <p:cxnSp>
        <p:nvCxnSpPr>
          <p:cNvPr id="123" name="Lige pilforbindelse 122"/>
          <p:cNvCxnSpPr/>
          <p:nvPr/>
        </p:nvCxnSpPr>
        <p:spPr bwMode="auto">
          <a:xfrm>
            <a:off x="1652454" y="3100080"/>
            <a:ext cx="72008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138" name="Gruppe 137"/>
          <p:cNvGrpSpPr/>
          <p:nvPr/>
        </p:nvGrpSpPr>
        <p:grpSpPr>
          <a:xfrm>
            <a:off x="5896069" y="2587687"/>
            <a:ext cx="2132315" cy="766035"/>
            <a:chOff x="5736021" y="2372972"/>
            <a:chExt cx="2132315" cy="766035"/>
          </a:xfrm>
        </p:grpSpPr>
        <p:sp>
          <p:nvSpPr>
            <p:cNvPr id="127" name="Rektangel 126"/>
            <p:cNvSpPr/>
            <p:nvPr/>
          </p:nvSpPr>
          <p:spPr bwMode="auto">
            <a:xfrm>
              <a:off x="5736021" y="2372972"/>
              <a:ext cx="2132315" cy="76603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54000" tIns="36000" rIns="54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da-DK" sz="1200" dirty="0" smtClean="0"/>
                <a:t>Anvendere af CPR-data</a:t>
              </a:r>
              <a:endParaRPr lang="da-DK" sz="1200" dirty="0"/>
            </a:p>
            <a:p>
              <a:pPr marL="0" marR="0" indent="0" algn="ctr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8" name="Tekstfelt 127"/>
            <p:cNvSpPr txBox="1"/>
            <p:nvPr/>
          </p:nvSpPr>
          <p:spPr>
            <a:xfrm>
              <a:off x="5827268" y="2623128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132" name="Tekstfelt 131"/>
            <p:cNvSpPr txBox="1"/>
            <p:nvPr/>
          </p:nvSpPr>
          <p:spPr>
            <a:xfrm>
              <a:off x="6255228" y="2753487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133" name="Tekstfelt 132"/>
            <p:cNvSpPr txBox="1"/>
            <p:nvPr/>
          </p:nvSpPr>
          <p:spPr>
            <a:xfrm>
              <a:off x="6687276" y="2609471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134" name="Tekstfelt 133"/>
            <p:cNvSpPr txBox="1"/>
            <p:nvPr/>
          </p:nvSpPr>
          <p:spPr>
            <a:xfrm>
              <a:off x="7047316" y="2753487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</p:grpSp>
      <p:sp>
        <p:nvSpPr>
          <p:cNvPr id="137" name="Tekstboks 62"/>
          <p:cNvSpPr txBox="1"/>
          <p:nvPr/>
        </p:nvSpPr>
        <p:spPr>
          <a:xfrm>
            <a:off x="5875238" y="1572020"/>
            <a:ext cx="12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dirty="0" smtClean="0"/>
              <a:t>Anvendere</a:t>
            </a:r>
            <a:endParaRPr lang="da-DK" sz="1800" dirty="0"/>
          </a:p>
        </p:txBody>
      </p:sp>
      <p:cxnSp>
        <p:nvCxnSpPr>
          <p:cNvPr id="167" name="Vinklet forbindelse 166"/>
          <p:cNvCxnSpPr>
            <a:stCxn id="102" idx="3"/>
            <a:endCxn id="200" idx="1"/>
          </p:cNvCxnSpPr>
          <p:nvPr/>
        </p:nvCxnSpPr>
        <p:spPr bwMode="auto">
          <a:xfrm rot="16200000" flipH="1">
            <a:off x="3925850" y="3938667"/>
            <a:ext cx="808846" cy="3131589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170" name="Vinklet forbindelse 169"/>
          <p:cNvCxnSpPr>
            <a:stCxn id="95" idx="0"/>
            <a:endCxn id="210" idx="1"/>
          </p:cNvCxnSpPr>
          <p:nvPr/>
        </p:nvCxnSpPr>
        <p:spPr bwMode="auto">
          <a:xfrm rot="5400000" flipH="1" flipV="1">
            <a:off x="3182932" y="60442"/>
            <a:ext cx="777046" cy="4649226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187" name="Gruppe 186"/>
          <p:cNvGrpSpPr/>
          <p:nvPr/>
        </p:nvGrpSpPr>
        <p:grpSpPr>
          <a:xfrm>
            <a:off x="5897430" y="3569205"/>
            <a:ext cx="2129991" cy="766035"/>
            <a:chOff x="5736021" y="2372972"/>
            <a:chExt cx="2129991" cy="766035"/>
          </a:xfrm>
        </p:grpSpPr>
        <p:sp>
          <p:nvSpPr>
            <p:cNvPr id="188" name="Rektangel 187"/>
            <p:cNvSpPr/>
            <p:nvPr/>
          </p:nvSpPr>
          <p:spPr bwMode="auto">
            <a:xfrm>
              <a:off x="5736021" y="2372972"/>
              <a:ext cx="2129991" cy="76603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54000" tIns="36000" rIns="54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da-DK" sz="1200" dirty="0" smtClean="0"/>
                <a:t>Anvendere af CVR-data</a:t>
              </a:r>
              <a:endParaRPr lang="da-DK" sz="1200" dirty="0"/>
            </a:p>
            <a:p>
              <a:pPr marL="0" marR="0" indent="0" algn="ctr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9" name="Tekstfelt 188"/>
            <p:cNvSpPr txBox="1"/>
            <p:nvPr/>
          </p:nvSpPr>
          <p:spPr>
            <a:xfrm>
              <a:off x="5827268" y="2623128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190" name="Tekstfelt 189"/>
            <p:cNvSpPr txBox="1"/>
            <p:nvPr/>
          </p:nvSpPr>
          <p:spPr>
            <a:xfrm>
              <a:off x="6255228" y="2753487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191" name="Tekstfelt 190"/>
            <p:cNvSpPr txBox="1"/>
            <p:nvPr/>
          </p:nvSpPr>
          <p:spPr>
            <a:xfrm>
              <a:off x="6687276" y="2609471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192" name="Tekstfelt 191"/>
            <p:cNvSpPr txBox="1"/>
            <p:nvPr/>
          </p:nvSpPr>
          <p:spPr>
            <a:xfrm>
              <a:off x="7047316" y="2753487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</p:grpSp>
      <p:grpSp>
        <p:nvGrpSpPr>
          <p:cNvPr id="193" name="Gruppe 192"/>
          <p:cNvGrpSpPr/>
          <p:nvPr/>
        </p:nvGrpSpPr>
        <p:grpSpPr>
          <a:xfrm>
            <a:off x="5896069" y="4544349"/>
            <a:ext cx="2131352" cy="766035"/>
            <a:chOff x="5736021" y="2372972"/>
            <a:chExt cx="2131352" cy="766035"/>
          </a:xfrm>
        </p:grpSpPr>
        <p:sp>
          <p:nvSpPr>
            <p:cNvPr id="194" name="Rektangel 193"/>
            <p:cNvSpPr/>
            <p:nvPr/>
          </p:nvSpPr>
          <p:spPr bwMode="auto">
            <a:xfrm>
              <a:off x="5736021" y="2372972"/>
              <a:ext cx="2131352" cy="76603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54000" tIns="36000" rIns="54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da-DK" sz="1200" dirty="0" smtClean="0"/>
                <a:t>Anvendere af BBR-data</a:t>
              </a:r>
              <a:endParaRPr lang="da-DK" sz="1200" dirty="0"/>
            </a:p>
            <a:p>
              <a:pPr marL="0" marR="0" indent="0" algn="ctr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5" name="Tekstfelt 194"/>
            <p:cNvSpPr txBox="1"/>
            <p:nvPr/>
          </p:nvSpPr>
          <p:spPr>
            <a:xfrm>
              <a:off x="5827268" y="2623128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196" name="Tekstfelt 195"/>
            <p:cNvSpPr txBox="1"/>
            <p:nvPr/>
          </p:nvSpPr>
          <p:spPr>
            <a:xfrm>
              <a:off x="6255228" y="2753487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197" name="Tekstfelt 196"/>
            <p:cNvSpPr txBox="1"/>
            <p:nvPr/>
          </p:nvSpPr>
          <p:spPr>
            <a:xfrm>
              <a:off x="6687276" y="2609471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198" name="Tekstfelt 197"/>
            <p:cNvSpPr txBox="1"/>
            <p:nvPr/>
          </p:nvSpPr>
          <p:spPr>
            <a:xfrm>
              <a:off x="7047316" y="2753487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</p:grpSp>
      <p:grpSp>
        <p:nvGrpSpPr>
          <p:cNvPr id="199" name="Gruppe 198"/>
          <p:cNvGrpSpPr/>
          <p:nvPr/>
        </p:nvGrpSpPr>
        <p:grpSpPr>
          <a:xfrm>
            <a:off x="5896068" y="5525867"/>
            <a:ext cx="2131353" cy="766035"/>
            <a:chOff x="5736021" y="2372972"/>
            <a:chExt cx="2131353" cy="766035"/>
          </a:xfrm>
        </p:grpSpPr>
        <p:sp>
          <p:nvSpPr>
            <p:cNvPr id="200" name="Rektangel 199"/>
            <p:cNvSpPr/>
            <p:nvPr/>
          </p:nvSpPr>
          <p:spPr bwMode="auto">
            <a:xfrm>
              <a:off x="5736021" y="2372972"/>
              <a:ext cx="2131353" cy="76603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54000" tIns="36000" rIns="54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da-DK" sz="1200" dirty="0" smtClean="0"/>
                <a:t>Anvendere af BBR-adresser</a:t>
              </a:r>
              <a:endParaRPr lang="da-DK" sz="1200" dirty="0"/>
            </a:p>
            <a:p>
              <a:pPr marL="0" marR="0" indent="0" algn="ctr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1" name="Tekstfelt 200"/>
            <p:cNvSpPr txBox="1"/>
            <p:nvPr/>
          </p:nvSpPr>
          <p:spPr>
            <a:xfrm>
              <a:off x="5827268" y="2623128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202" name="Tekstfelt 201"/>
            <p:cNvSpPr txBox="1"/>
            <p:nvPr/>
          </p:nvSpPr>
          <p:spPr>
            <a:xfrm>
              <a:off x="6255228" y="2753487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203" name="Tekstfelt 202"/>
            <p:cNvSpPr txBox="1"/>
            <p:nvPr/>
          </p:nvSpPr>
          <p:spPr>
            <a:xfrm>
              <a:off x="6687276" y="2609471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204" name="Tekstfelt 203"/>
            <p:cNvSpPr txBox="1"/>
            <p:nvPr/>
          </p:nvSpPr>
          <p:spPr>
            <a:xfrm>
              <a:off x="7047316" y="2753487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</p:grpSp>
      <p:grpSp>
        <p:nvGrpSpPr>
          <p:cNvPr id="209" name="Gruppe 208"/>
          <p:cNvGrpSpPr/>
          <p:nvPr/>
        </p:nvGrpSpPr>
        <p:grpSpPr>
          <a:xfrm>
            <a:off x="5896068" y="1613514"/>
            <a:ext cx="2132316" cy="766035"/>
            <a:chOff x="5736021" y="2372972"/>
            <a:chExt cx="2132316" cy="766035"/>
          </a:xfrm>
        </p:grpSpPr>
        <p:sp>
          <p:nvSpPr>
            <p:cNvPr id="210" name="Rektangel 209"/>
            <p:cNvSpPr/>
            <p:nvPr/>
          </p:nvSpPr>
          <p:spPr bwMode="auto">
            <a:xfrm>
              <a:off x="5736021" y="2372972"/>
              <a:ext cx="2132316" cy="76603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54000" tIns="36000" rIns="54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1300"/>
                </a:lnSpc>
              </a:pPr>
              <a:r>
                <a:rPr lang="da-DK" sz="1200" dirty="0" smtClean="0"/>
                <a:t>Anvendere af CPR Vej</a:t>
              </a:r>
              <a:endParaRPr lang="da-DK" sz="1200" dirty="0"/>
            </a:p>
            <a:p>
              <a:pPr marL="0" marR="0" indent="0" algn="ctr" defTabSz="914400" rtl="0" eaLnBrk="1" fontAlgn="base" latinLnBrk="0" hangingPunct="1">
                <a:lnSpc>
                  <a:spcPts val="13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1" name="Tekstfelt 210"/>
            <p:cNvSpPr txBox="1"/>
            <p:nvPr/>
          </p:nvSpPr>
          <p:spPr>
            <a:xfrm>
              <a:off x="5827268" y="2623128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212" name="Tekstfelt 211"/>
            <p:cNvSpPr txBox="1"/>
            <p:nvPr/>
          </p:nvSpPr>
          <p:spPr>
            <a:xfrm>
              <a:off x="6255228" y="2753487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213" name="Tekstfelt 212"/>
            <p:cNvSpPr txBox="1"/>
            <p:nvPr/>
          </p:nvSpPr>
          <p:spPr>
            <a:xfrm>
              <a:off x="6687276" y="2609471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  <p:sp>
          <p:nvSpPr>
            <p:cNvPr id="214" name="Tekstfelt 213"/>
            <p:cNvSpPr txBox="1"/>
            <p:nvPr/>
          </p:nvSpPr>
          <p:spPr>
            <a:xfrm>
              <a:off x="7047316" y="2753487"/>
              <a:ext cx="496962" cy="315473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>
              <a:defPPr>
                <a:defRPr lang="da-DK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>
                <a:lnSpc>
                  <a:spcPts val="1000"/>
                </a:lnSpc>
              </a:pPr>
              <a:endParaRPr lang="da-DK" sz="1000" dirty="0" smtClean="0"/>
            </a:p>
          </p:txBody>
        </p:sp>
      </p:grpSp>
      <p:cxnSp>
        <p:nvCxnSpPr>
          <p:cNvPr id="218" name="Vinklet forbindelse 217"/>
          <p:cNvCxnSpPr>
            <a:stCxn id="101" idx="3"/>
            <a:endCxn id="194" idx="1"/>
          </p:cNvCxnSpPr>
          <p:nvPr/>
        </p:nvCxnSpPr>
        <p:spPr bwMode="auto">
          <a:xfrm>
            <a:off x="4172734" y="4768909"/>
            <a:ext cx="1723335" cy="15845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1" name="Vinklet forbindelse 220"/>
          <p:cNvCxnSpPr>
            <a:stCxn id="110" idx="3"/>
            <a:endCxn id="127" idx="1"/>
          </p:cNvCxnSpPr>
          <p:nvPr/>
        </p:nvCxnSpPr>
        <p:spPr bwMode="auto">
          <a:xfrm flipV="1">
            <a:off x="4172734" y="2970705"/>
            <a:ext cx="1723335" cy="18116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Lige pilforbindelse 225"/>
          <p:cNvCxnSpPr>
            <a:stCxn id="107" idx="3"/>
            <a:endCxn id="188" idx="1"/>
          </p:cNvCxnSpPr>
          <p:nvPr/>
        </p:nvCxnSpPr>
        <p:spPr bwMode="auto">
          <a:xfrm flipV="1">
            <a:off x="4180791" y="3952223"/>
            <a:ext cx="1716639" cy="64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grpSp>
        <p:nvGrpSpPr>
          <p:cNvPr id="239" name="Gruppe 238"/>
          <p:cNvGrpSpPr/>
          <p:nvPr/>
        </p:nvGrpSpPr>
        <p:grpSpPr>
          <a:xfrm>
            <a:off x="5297540" y="2092755"/>
            <a:ext cx="318924" cy="3708906"/>
            <a:chOff x="7894185" y="1700808"/>
            <a:chExt cx="318924" cy="4521047"/>
          </a:xfrm>
        </p:grpSpPr>
        <p:cxnSp>
          <p:nvCxnSpPr>
            <p:cNvPr id="233" name="Lige pilforbindelse 232"/>
            <p:cNvCxnSpPr/>
            <p:nvPr/>
          </p:nvCxnSpPr>
          <p:spPr bwMode="auto">
            <a:xfrm>
              <a:off x="8048221" y="1700808"/>
              <a:ext cx="6698" cy="4521047"/>
            </a:xfrm>
            <a:prstGeom prst="straightConnector1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1" name="Tekstfelt 230"/>
            <p:cNvSpPr txBox="1"/>
            <p:nvPr/>
          </p:nvSpPr>
          <p:spPr>
            <a:xfrm rot="16200000">
              <a:off x="6502315" y="3787243"/>
              <a:ext cx="3102664" cy="3189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 rtlCol="0">
              <a:spAutoFit/>
            </a:bodyPr>
            <a:lstStyle/>
            <a:p>
              <a:r>
                <a:rPr lang="da-DK" sz="1600" dirty="0" smtClean="0">
                  <a:solidFill>
                    <a:srgbClr val="0070C0"/>
                  </a:solidFill>
                </a:rPr>
                <a:t>Intet fælles adressegrundlag</a:t>
              </a:r>
              <a:endParaRPr lang="da-DK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41" name="Tekstfelt 240"/>
          <p:cNvSpPr txBox="1"/>
          <p:nvPr/>
        </p:nvSpPr>
        <p:spPr>
          <a:xfrm>
            <a:off x="4279304" y="2016024"/>
            <a:ext cx="508720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da-DK" sz="800" dirty="0" smtClean="0"/>
              <a:t>”Valid N3”</a:t>
            </a:r>
            <a:endParaRPr lang="da-DK" sz="800" dirty="0"/>
          </a:p>
        </p:txBody>
      </p:sp>
      <p:cxnSp>
        <p:nvCxnSpPr>
          <p:cNvPr id="244" name="Vinklet forbindelse 243"/>
          <p:cNvCxnSpPr>
            <a:stCxn id="95" idx="2"/>
            <a:endCxn id="101" idx="1"/>
          </p:cNvCxnSpPr>
          <p:nvPr/>
        </p:nvCxnSpPr>
        <p:spPr bwMode="auto">
          <a:xfrm rot="16200000" flipH="1">
            <a:off x="1176661" y="3581092"/>
            <a:ext cx="1257997" cy="1117635"/>
          </a:xfrm>
          <a:prstGeom prst="bentConnector2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248" name="Tekstfelt 247"/>
          <p:cNvSpPr txBox="1"/>
          <p:nvPr/>
        </p:nvSpPr>
        <p:spPr>
          <a:xfrm>
            <a:off x="4283968" y="3161178"/>
            <a:ext cx="508720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da-DK" sz="800" dirty="0" smtClean="0"/>
              <a:t>”Valid N3”</a:t>
            </a:r>
            <a:endParaRPr lang="da-DK" sz="800" dirty="0"/>
          </a:p>
        </p:txBody>
      </p:sp>
      <p:sp>
        <p:nvSpPr>
          <p:cNvPr id="249" name="Tekstfelt 248"/>
          <p:cNvSpPr txBox="1"/>
          <p:nvPr/>
        </p:nvSpPr>
        <p:spPr>
          <a:xfrm>
            <a:off x="4286138" y="3953266"/>
            <a:ext cx="508720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da-DK" sz="800" dirty="0" smtClean="0"/>
              <a:t>”Valid N3”</a:t>
            </a:r>
            <a:endParaRPr lang="da-DK" sz="800" dirty="0"/>
          </a:p>
        </p:txBody>
      </p:sp>
      <p:sp>
        <p:nvSpPr>
          <p:cNvPr id="250" name="Tekstfelt 249"/>
          <p:cNvSpPr txBox="1"/>
          <p:nvPr/>
        </p:nvSpPr>
        <p:spPr>
          <a:xfrm>
            <a:off x="4283968" y="4783178"/>
            <a:ext cx="508721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da-DK" sz="800" dirty="0" smtClean="0"/>
              <a:t>”Valid N4”</a:t>
            </a:r>
            <a:endParaRPr lang="da-DK" sz="800" dirty="0"/>
          </a:p>
        </p:txBody>
      </p:sp>
      <p:sp>
        <p:nvSpPr>
          <p:cNvPr id="251" name="Tekstfelt 250"/>
          <p:cNvSpPr txBox="1"/>
          <p:nvPr/>
        </p:nvSpPr>
        <p:spPr>
          <a:xfrm>
            <a:off x="4283968" y="5906028"/>
            <a:ext cx="508721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da-DK" sz="800" dirty="0" smtClean="0"/>
              <a:t>”Valid N4”</a:t>
            </a:r>
            <a:endParaRPr lang="da-DK" sz="800" dirty="0"/>
          </a:p>
        </p:txBody>
      </p:sp>
      <p:pic>
        <p:nvPicPr>
          <p:cNvPr id="254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" y="111021"/>
            <a:ext cx="1087706" cy="7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Billede 2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8244408" y="159481"/>
            <a:ext cx="768268" cy="6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6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" y="111021"/>
            <a:ext cx="1087706" cy="7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8244408" y="159481"/>
            <a:ext cx="768268" cy="6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ktangel 6"/>
          <p:cNvSpPr/>
          <p:nvPr/>
        </p:nvSpPr>
        <p:spPr bwMode="auto">
          <a:xfrm>
            <a:off x="486292" y="1357025"/>
            <a:ext cx="8167618" cy="1676507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chemeClr val="accent3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486292" y="3206522"/>
            <a:ext cx="8167618" cy="2814766"/>
          </a:xfrm>
          <a:prstGeom prst="rect">
            <a:avLst/>
          </a:prstGeom>
          <a:solidFill>
            <a:srgbClr val="E6E6E6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ktangel 12"/>
          <p:cNvSpPr/>
          <p:nvPr/>
        </p:nvSpPr>
        <p:spPr bwMode="auto">
          <a:xfrm>
            <a:off x="1331641" y="3477565"/>
            <a:ext cx="6604560" cy="45771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da-DK" sz="1400" dirty="0">
                <a:solidFill>
                  <a:srgbClr val="000000"/>
                </a:solidFill>
              </a:rPr>
              <a:t>Fællesoffentlig data- og beskedfordeling</a:t>
            </a:r>
            <a:endParaRPr kumimoji="0" lang="da-DK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827585" y="4387116"/>
            <a:ext cx="7679218" cy="110018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da-DK" sz="1400" dirty="0" smtClean="0">
                <a:solidFill>
                  <a:srgbClr val="000000"/>
                </a:solidFill>
              </a:rPr>
              <a:t>Grunddatasystemer og -registre</a:t>
            </a:r>
            <a:endParaRPr lang="da-DK" sz="1400" dirty="0">
              <a:solidFill>
                <a:srgbClr val="000000"/>
              </a:solidFill>
            </a:endParaRPr>
          </a:p>
        </p:txBody>
      </p:sp>
      <p:sp>
        <p:nvSpPr>
          <p:cNvPr id="22" name="Højrepil 21"/>
          <p:cNvSpPr/>
          <p:nvPr/>
        </p:nvSpPr>
        <p:spPr bwMode="auto">
          <a:xfrm rot="16200000">
            <a:off x="4058976" y="3872733"/>
            <a:ext cx="462353" cy="522603"/>
          </a:xfrm>
          <a:prstGeom prst="rightArrow">
            <a:avLst/>
          </a:prstGeom>
          <a:solidFill>
            <a:srgbClr val="FFC9C9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8" name="Rektangel 27"/>
          <p:cNvSpPr/>
          <p:nvPr/>
        </p:nvSpPr>
        <p:spPr bwMode="auto">
          <a:xfrm>
            <a:off x="827584" y="1655203"/>
            <a:ext cx="2195109" cy="11684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</a:pPr>
            <a:r>
              <a:rPr lang="da-DK" sz="1200" dirty="0"/>
              <a:t>Kommunale </a:t>
            </a:r>
            <a:br>
              <a:rPr lang="da-DK" sz="1200" dirty="0"/>
            </a:br>
            <a:r>
              <a:rPr lang="da-DK" sz="1200" dirty="0"/>
              <a:t>opkrævningssystemer</a:t>
            </a:r>
          </a:p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Højrepil 51"/>
          <p:cNvSpPr/>
          <p:nvPr/>
        </p:nvSpPr>
        <p:spPr bwMode="auto">
          <a:xfrm rot="16200000">
            <a:off x="1757941" y="2948700"/>
            <a:ext cx="663478" cy="394258"/>
          </a:xfrm>
          <a:prstGeom prst="rightArrow">
            <a:avLst/>
          </a:prstGeom>
          <a:solidFill>
            <a:srgbClr val="FFC9C9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" name="Tekstboks 54"/>
          <p:cNvSpPr txBox="1"/>
          <p:nvPr/>
        </p:nvSpPr>
        <p:spPr>
          <a:xfrm rot="16200000">
            <a:off x="-157552" y="2075658"/>
            <a:ext cx="15472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/>
              <a:t>GRUNDDATAANVENDERE</a:t>
            </a:r>
            <a:endParaRPr lang="da-DK" sz="1000" b="1" dirty="0"/>
          </a:p>
        </p:txBody>
      </p:sp>
      <p:sp>
        <p:nvSpPr>
          <p:cNvPr id="56" name="Tekstboks 55"/>
          <p:cNvSpPr txBox="1"/>
          <p:nvPr/>
        </p:nvSpPr>
        <p:spPr>
          <a:xfrm rot="16200000">
            <a:off x="-394547" y="4214645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00" b="1" dirty="0" smtClean="0"/>
              <a:t>GD1-GD2 GRUNDDATASYSTEMER</a:t>
            </a:r>
            <a:endParaRPr lang="da-DK" sz="1000" b="1" dirty="0"/>
          </a:p>
        </p:txBody>
      </p:sp>
      <p:sp>
        <p:nvSpPr>
          <p:cNvPr id="57" name="Højrepil 56"/>
          <p:cNvSpPr/>
          <p:nvPr/>
        </p:nvSpPr>
        <p:spPr bwMode="auto">
          <a:xfrm rot="16200000">
            <a:off x="3318102" y="4078892"/>
            <a:ext cx="484261" cy="11028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8" name="Højrepil 57"/>
          <p:cNvSpPr/>
          <p:nvPr/>
        </p:nvSpPr>
        <p:spPr bwMode="auto">
          <a:xfrm rot="5400000">
            <a:off x="5498864" y="4122748"/>
            <a:ext cx="484261" cy="110282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0" name="Højrepil 59"/>
          <p:cNvSpPr/>
          <p:nvPr/>
        </p:nvSpPr>
        <p:spPr bwMode="auto">
          <a:xfrm rot="16200000">
            <a:off x="1437662" y="3111127"/>
            <a:ext cx="618320" cy="11028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7020272" y="4708052"/>
            <a:ext cx="657337" cy="635000"/>
            <a:chOff x="9237206" y="3305241"/>
            <a:chExt cx="657337" cy="635000"/>
          </a:xfrm>
        </p:grpSpPr>
        <p:sp>
          <p:nvSpPr>
            <p:cNvPr id="75" name="Rektangel 74"/>
            <p:cNvSpPr/>
            <p:nvPr/>
          </p:nvSpPr>
          <p:spPr bwMode="auto">
            <a:xfrm>
              <a:off x="9237206" y="3305241"/>
              <a:ext cx="657337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18000" rIns="36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DS</a:t>
              </a:r>
            </a:p>
          </p:txBody>
        </p:sp>
        <p:sp>
          <p:nvSpPr>
            <p:cNvPr id="77" name="Magnetpladelager 76"/>
            <p:cNvSpPr/>
            <p:nvPr/>
          </p:nvSpPr>
          <p:spPr bwMode="auto">
            <a:xfrm>
              <a:off x="9323942" y="3558412"/>
              <a:ext cx="483866" cy="330200"/>
            </a:xfrm>
            <a:prstGeom prst="flowChartMagneticDisk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Stednavn</a:t>
              </a:r>
            </a:p>
          </p:txBody>
        </p:sp>
      </p:grpSp>
      <p:sp>
        <p:nvSpPr>
          <p:cNvPr id="8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sp>
        <p:nvSpPr>
          <p:cNvPr id="84" name="Højrepil 83"/>
          <p:cNvSpPr/>
          <p:nvPr/>
        </p:nvSpPr>
        <p:spPr bwMode="auto">
          <a:xfrm rot="5400000">
            <a:off x="4688501" y="3918996"/>
            <a:ext cx="462353" cy="522603"/>
          </a:xfrm>
          <a:prstGeom prst="rightArrow">
            <a:avLst/>
          </a:prstGeom>
          <a:solidFill>
            <a:srgbClr val="FFC9C9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886368" y="2141380"/>
            <a:ext cx="647165" cy="631316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72000" rIns="5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>
              <a:lnSpc>
                <a:spcPts val="1000"/>
              </a:lnSpc>
            </a:pPr>
            <a:r>
              <a:rPr lang="da-DK" sz="1000" dirty="0" smtClean="0"/>
              <a:t>Ejendomsskat</a:t>
            </a:r>
            <a:endParaRPr lang="da-DK" sz="1000" dirty="0"/>
          </a:p>
        </p:txBody>
      </p:sp>
      <p:sp>
        <p:nvSpPr>
          <p:cNvPr id="86" name="Tekstfelt 85"/>
          <p:cNvSpPr txBox="1"/>
          <p:nvPr/>
        </p:nvSpPr>
        <p:spPr>
          <a:xfrm>
            <a:off x="1601190" y="2141380"/>
            <a:ext cx="647165" cy="631316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72000" rIns="5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>
              <a:lnSpc>
                <a:spcPts val="1000"/>
              </a:lnSpc>
            </a:pPr>
            <a:r>
              <a:rPr lang="da-DK" sz="1000" dirty="0" smtClean="0"/>
              <a:t>Ejendomsbidrag</a:t>
            </a:r>
            <a:endParaRPr lang="da-DK" sz="1000" dirty="0"/>
          </a:p>
        </p:txBody>
      </p:sp>
      <p:sp>
        <p:nvSpPr>
          <p:cNvPr id="87" name="Tekstfelt 86"/>
          <p:cNvSpPr txBox="1"/>
          <p:nvPr/>
        </p:nvSpPr>
        <p:spPr>
          <a:xfrm>
            <a:off x="2322177" y="2149612"/>
            <a:ext cx="647165" cy="631316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72000" rIns="5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>
              <a:lnSpc>
                <a:spcPts val="1000"/>
              </a:lnSpc>
            </a:pPr>
            <a:r>
              <a:rPr lang="da-DK" sz="1000" dirty="0" smtClean="0"/>
              <a:t>Opkræv.</a:t>
            </a:r>
            <a:br>
              <a:rPr lang="da-DK" sz="1000" dirty="0" smtClean="0"/>
            </a:br>
            <a:r>
              <a:rPr lang="da-DK" sz="1000" dirty="0" err="1" smtClean="0"/>
              <a:t>ejendom-me</a:t>
            </a:r>
            <a:endParaRPr lang="da-DK" sz="1000" dirty="0"/>
          </a:p>
        </p:txBody>
      </p:sp>
      <p:sp>
        <p:nvSpPr>
          <p:cNvPr id="88" name="Rektangel 87"/>
          <p:cNvSpPr/>
          <p:nvPr/>
        </p:nvSpPr>
        <p:spPr bwMode="auto">
          <a:xfrm>
            <a:off x="3104183" y="1658898"/>
            <a:ext cx="1484995" cy="11684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</a:pPr>
            <a:r>
              <a:rPr lang="da-DK" sz="1200" dirty="0" smtClean="0"/>
              <a:t>SKAT </a:t>
            </a:r>
            <a:br>
              <a:rPr lang="da-DK" sz="1200" dirty="0" smtClean="0"/>
            </a:br>
            <a:r>
              <a:rPr lang="da-DK" sz="1200" dirty="0" smtClean="0"/>
              <a:t>Ejendomsvurdering</a:t>
            </a:r>
            <a:endParaRPr lang="da-DK" sz="1200" dirty="0"/>
          </a:p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9" name="Tekstfelt 88"/>
          <p:cNvSpPr txBox="1"/>
          <p:nvPr/>
        </p:nvSpPr>
        <p:spPr>
          <a:xfrm>
            <a:off x="3162967" y="2145075"/>
            <a:ext cx="647165" cy="631316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72000" rIns="5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>
              <a:lnSpc>
                <a:spcPts val="1000"/>
              </a:lnSpc>
            </a:pPr>
            <a:r>
              <a:rPr lang="da-DK" sz="1000" dirty="0" smtClean="0"/>
              <a:t>SVUR</a:t>
            </a:r>
            <a:br>
              <a:rPr lang="da-DK" sz="1000" dirty="0" smtClean="0"/>
            </a:br>
            <a:r>
              <a:rPr lang="da-DK" sz="1000" dirty="0" err="1" smtClean="0"/>
              <a:t>vurderin</a:t>
            </a:r>
            <a:r>
              <a:rPr lang="da-DK" sz="1000" dirty="0" smtClean="0"/>
              <a:t>.</a:t>
            </a:r>
            <a:br>
              <a:rPr lang="da-DK" sz="1000" dirty="0" smtClean="0"/>
            </a:br>
            <a:r>
              <a:rPr lang="da-DK" sz="1000" dirty="0" smtClean="0"/>
              <a:t>grundlag</a:t>
            </a:r>
            <a:endParaRPr lang="da-DK" sz="1000" dirty="0"/>
          </a:p>
        </p:txBody>
      </p:sp>
      <p:sp>
        <p:nvSpPr>
          <p:cNvPr id="90" name="Tekstfelt 89"/>
          <p:cNvSpPr txBox="1"/>
          <p:nvPr/>
        </p:nvSpPr>
        <p:spPr>
          <a:xfrm>
            <a:off x="3877789" y="2145075"/>
            <a:ext cx="647165" cy="631316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72000" rIns="5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>
              <a:lnSpc>
                <a:spcPts val="1000"/>
              </a:lnSpc>
            </a:pPr>
            <a:r>
              <a:rPr lang="da-DK" sz="1000" dirty="0" smtClean="0"/>
              <a:t>VUR</a:t>
            </a:r>
            <a:r>
              <a:rPr lang="da-DK" sz="1000" dirty="0"/>
              <a:t/>
            </a:r>
            <a:br>
              <a:rPr lang="da-DK" sz="1000" dirty="0"/>
            </a:br>
            <a:r>
              <a:rPr lang="da-DK" sz="1000" dirty="0" smtClean="0"/>
              <a:t>Ejendoms</a:t>
            </a:r>
            <a:r>
              <a:rPr lang="da-DK" sz="1000" dirty="0"/>
              <a:t/>
            </a:r>
            <a:br>
              <a:rPr lang="da-DK" sz="1000" dirty="0"/>
            </a:br>
            <a:r>
              <a:rPr lang="da-DK" sz="1000" dirty="0" smtClean="0"/>
              <a:t>vurdering</a:t>
            </a:r>
            <a:endParaRPr lang="da-DK" sz="1000" dirty="0"/>
          </a:p>
        </p:txBody>
      </p:sp>
      <p:sp>
        <p:nvSpPr>
          <p:cNvPr id="92" name="Rektangel 91"/>
          <p:cNvSpPr/>
          <p:nvPr/>
        </p:nvSpPr>
        <p:spPr bwMode="auto">
          <a:xfrm>
            <a:off x="4661100" y="1658898"/>
            <a:ext cx="1337401" cy="11684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</a:pPr>
            <a:r>
              <a:rPr lang="da-DK" sz="1200" dirty="0" smtClean="0"/>
              <a:t>Øvrige ejdomsdata-</a:t>
            </a:r>
            <a:br>
              <a:rPr lang="da-DK" sz="1200" dirty="0" smtClean="0"/>
            </a:br>
            <a:r>
              <a:rPr lang="da-DK" sz="1200" dirty="0" smtClean="0"/>
              <a:t>anvendere</a:t>
            </a:r>
            <a:endParaRPr lang="da-DK" sz="1200" dirty="0"/>
          </a:p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3" name="Tekstfelt 92"/>
          <p:cNvSpPr txBox="1"/>
          <p:nvPr/>
        </p:nvSpPr>
        <p:spPr>
          <a:xfrm>
            <a:off x="4719883" y="2145075"/>
            <a:ext cx="1178046" cy="631316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72000" rIns="5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>
              <a:lnSpc>
                <a:spcPts val="1000"/>
              </a:lnSpc>
            </a:pPr>
            <a:r>
              <a:rPr lang="da-DK" sz="1000" dirty="0" smtClean="0"/>
              <a:t>Offentlige og </a:t>
            </a:r>
            <a:br>
              <a:rPr lang="da-DK" sz="1000" dirty="0" smtClean="0"/>
            </a:br>
            <a:r>
              <a:rPr lang="da-DK" sz="1000" dirty="0" smtClean="0"/>
              <a:t>private systemer</a:t>
            </a:r>
            <a:endParaRPr lang="da-DK" sz="1000" dirty="0"/>
          </a:p>
        </p:txBody>
      </p:sp>
      <p:sp>
        <p:nvSpPr>
          <p:cNvPr id="95" name="Rektangel 94"/>
          <p:cNvSpPr/>
          <p:nvPr/>
        </p:nvSpPr>
        <p:spPr bwMode="auto">
          <a:xfrm>
            <a:off x="6070423" y="1658898"/>
            <a:ext cx="2436379" cy="11684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300"/>
              </a:lnSpc>
            </a:pPr>
            <a:r>
              <a:rPr lang="da-DK" sz="1200" dirty="0" smtClean="0"/>
              <a:t>Anvendere af </a:t>
            </a:r>
          </a:p>
          <a:p>
            <a:pPr>
              <a:lnSpc>
                <a:spcPts val="1300"/>
              </a:lnSpc>
            </a:pPr>
            <a:r>
              <a:rPr lang="da-DK" sz="1200" dirty="0"/>
              <a:t>a</a:t>
            </a:r>
            <a:r>
              <a:rPr lang="da-DK" sz="1200" dirty="0" smtClean="0"/>
              <a:t>dressedata, DAGI, stednavne</a:t>
            </a:r>
            <a:endParaRPr lang="da-DK" sz="1200" dirty="0"/>
          </a:p>
          <a:p>
            <a:pPr marL="0" marR="0" indent="0" algn="ctr" defTabSz="914400" rtl="0" eaLnBrk="1" fontAlgn="base" latinLnBrk="0" hangingPunct="1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6" name="Tekstfelt 95"/>
          <p:cNvSpPr txBox="1"/>
          <p:nvPr/>
        </p:nvSpPr>
        <p:spPr>
          <a:xfrm>
            <a:off x="6121992" y="2145075"/>
            <a:ext cx="746685" cy="631316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72000" rIns="5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>
              <a:lnSpc>
                <a:spcPts val="1000"/>
              </a:lnSpc>
            </a:pPr>
            <a:r>
              <a:rPr lang="da-DK" sz="1000" dirty="0" err="1" smtClean="0"/>
              <a:t>Off</a:t>
            </a:r>
            <a:r>
              <a:rPr lang="da-DK" sz="1000" dirty="0" smtClean="0"/>
              <a:t>. sektor</a:t>
            </a:r>
          </a:p>
          <a:p>
            <a:pPr>
              <a:lnSpc>
                <a:spcPts val="1000"/>
              </a:lnSpc>
            </a:pPr>
            <a:r>
              <a:rPr lang="da-DK" sz="1000" dirty="0" smtClean="0"/>
              <a:t>/digital forvaltning</a:t>
            </a:r>
            <a:endParaRPr lang="da-DK" sz="1000" dirty="0"/>
          </a:p>
        </p:txBody>
      </p:sp>
      <p:sp>
        <p:nvSpPr>
          <p:cNvPr id="99" name="Højrepil 98"/>
          <p:cNvSpPr/>
          <p:nvPr/>
        </p:nvSpPr>
        <p:spPr bwMode="auto">
          <a:xfrm rot="16200000">
            <a:off x="3611083" y="2946502"/>
            <a:ext cx="663478" cy="394258"/>
          </a:xfrm>
          <a:prstGeom prst="rightArrow">
            <a:avLst/>
          </a:prstGeom>
          <a:solidFill>
            <a:srgbClr val="FFC9C9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0" name="Højrepil 99"/>
          <p:cNvSpPr/>
          <p:nvPr/>
        </p:nvSpPr>
        <p:spPr bwMode="auto">
          <a:xfrm rot="16200000">
            <a:off x="3290804" y="3108929"/>
            <a:ext cx="618320" cy="11028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3" name="Højrepil 52"/>
          <p:cNvSpPr/>
          <p:nvPr/>
        </p:nvSpPr>
        <p:spPr bwMode="auto">
          <a:xfrm rot="16200000">
            <a:off x="5123252" y="2948700"/>
            <a:ext cx="663478" cy="394258"/>
          </a:xfrm>
          <a:prstGeom prst="rightArrow">
            <a:avLst/>
          </a:prstGeom>
          <a:solidFill>
            <a:srgbClr val="FFC9C9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9" name="Højrepil 58"/>
          <p:cNvSpPr/>
          <p:nvPr/>
        </p:nvSpPr>
        <p:spPr bwMode="auto">
          <a:xfrm rot="16200000">
            <a:off x="4862613" y="3097099"/>
            <a:ext cx="618320" cy="11028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4" name="Højrepil 53"/>
          <p:cNvSpPr/>
          <p:nvPr/>
        </p:nvSpPr>
        <p:spPr bwMode="auto">
          <a:xfrm rot="16200000">
            <a:off x="7024819" y="2948698"/>
            <a:ext cx="663478" cy="394258"/>
          </a:xfrm>
          <a:prstGeom prst="rightArrow">
            <a:avLst/>
          </a:prstGeom>
          <a:solidFill>
            <a:srgbClr val="FFC9C9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1" name="Højrepil 60"/>
          <p:cNvSpPr/>
          <p:nvPr/>
        </p:nvSpPr>
        <p:spPr bwMode="auto">
          <a:xfrm rot="16200000">
            <a:off x="6694246" y="3111127"/>
            <a:ext cx="618320" cy="110284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000" tIns="72000" rIns="54000" bIns="72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01" name="Gruppe 100"/>
          <p:cNvGrpSpPr/>
          <p:nvPr/>
        </p:nvGrpSpPr>
        <p:grpSpPr>
          <a:xfrm>
            <a:off x="6156176" y="4712958"/>
            <a:ext cx="800001" cy="635000"/>
            <a:chOff x="9237206" y="3305241"/>
            <a:chExt cx="800001" cy="635000"/>
          </a:xfrm>
        </p:grpSpPr>
        <p:sp>
          <p:nvSpPr>
            <p:cNvPr id="102" name="Rektangel 101"/>
            <p:cNvSpPr/>
            <p:nvPr/>
          </p:nvSpPr>
          <p:spPr bwMode="auto">
            <a:xfrm>
              <a:off x="9237206" y="3305241"/>
              <a:ext cx="800001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18000" rIns="36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CVR</a:t>
              </a:r>
            </a:p>
          </p:txBody>
        </p:sp>
        <p:sp>
          <p:nvSpPr>
            <p:cNvPr id="103" name="Magnetpladelager 102"/>
            <p:cNvSpPr/>
            <p:nvPr/>
          </p:nvSpPr>
          <p:spPr bwMode="auto">
            <a:xfrm>
              <a:off x="9323941" y="3558412"/>
              <a:ext cx="626533" cy="330200"/>
            </a:xfrm>
            <a:prstGeom prst="flowChartMagneticDisk">
              <a:avLst/>
            </a:prstGeom>
            <a:solidFill>
              <a:srgbClr val="ABFFFF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Virksomhed</a:t>
              </a:r>
            </a:p>
          </p:txBody>
        </p:sp>
      </p:grpSp>
      <p:grpSp>
        <p:nvGrpSpPr>
          <p:cNvPr id="104" name="Gruppe 103"/>
          <p:cNvGrpSpPr/>
          <p:nvPr/>
        </p:nvGrpSpPr>
        <p:grpSpPr>
          <a:xfrm>
            <a:off x="5292080" y="4716628"/>
            <a:ext cx="800001" cy="635000"/>
            <a:chOff x="9237206" y="3305241"/>
            <a:chExt cx="800001" cy="635000"/>
          </a:xfrm>
        </p:grpSpPr>
        <p:sp>
          <p:nvSpPr>
            <p:cNvPr id="105" name="Rektangel 104"/>
            <p:cNvSpPr/>
            <p:nvPr/>
          </p:nvSpPr>
          <p:spPr bwMode="auto">
            <a:xfrm>
              <a:off x="9237206" y="3305241"/>
              <a:ext cx="800001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18000" rIns="36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CPR</a:t>
              </a:r>
            </a:p>
          </p:txBody>
        </p:sp>
        <p:sp>
          <p:nvSpPr>
            <p:cNvPr id="106" name="Magnetpladelager 105"/>
            <p:cNvSpPr/>
            <p:nvPr/>
          </p:nvSpPr>
          <p:spPr bwMode="auto">
            <a:xfrm>
              <a:off x="9323941" y="3558412"/>
              <a:ext cx="626533" cy="330200"/>
            </a:xfrm>
            <a:prstGeom prst="flowChartMagneticDisk">
              <a:avLst/>
            </a:prstGeom>
            <a:solidFill>
              <a:srgbClr val="ABFFFF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Personer</a:t>
              </a:r>
            </a:p>
          </p:txBody>
        </p:sp>
      </p:grpSp>
      <p:grpSp>
        <p:nvGrpSpPr>
          <p:cNvPr id="107" name="Gruppe 106"/>
          <p:cNvGrpSpPr/>
          <p:nvPr/>
        </p:nvGrpSpPr>
        <p:grpSpPr>
          <a:xfrm>
            <a:off x="4427984" y="4720298"/>
            <a:ext cx="800001" cy="635000"/>
            <a:chOff x="9237206" y="3305241"/>
            <a:chExt cx="800001" cy="635000"/>
          </a:xfrm>
        </p:grpSpPr>
        <p:sp>
          <p:nvSpPr>
            <p:cNvPr id="108" name="Rektangel 107"/>
            <p:cNvSpPr/>
            <p:nvPr/>
          </p:nvSpPr>
          <p:spPr bwMode="auto">
            <a:xfrm>
              <a:off x="9237206" y="3305241"/>
              <a:ext cx="800001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18000" rIns="36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DAGI</a:t>
              </a:r>
            </a:p>
          </p:txBody>
        </p:sp>
        <p:sp>
          <p:nvSpPr>
            <p:cNvPr id="109" name="Magnetpladelager 108"/>
            <p:cNvSpPr/>
            <p:nvPr/>
          </p:nvSpPr>
          <p:spPr bwMode="auto">
            <a:xfrm>
              <a:off x="9323941" y="3558412"/>
              <a:ext cx="626533" cy="330200"/>
            </a:xfrm>
            <a:prstGeom prst="flowChartMagneticDisk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Adm. inddeling</a:t>
              </a:r>
            </a:p>
          </p:txBody>
        </p:sp>
      </p:grpSp>
      <p:grpSp>
        <p:nvGrpSpPr>
          <p:cNvPr id="110" name="Gruppe 109"/>
          <p:cNvGrpSpPr/>
          <p:nvPr/>
        </p:nvGrpSpPr>
        <p:grpSpPr>
          <a:xfrm>
            <a:off x="3563888" y="4723968"/>
            <a:ext cx="800001" cy="635000"/>
            <a:chOff x="9237206" y="3305241"/>
            <a:chExt cx="800001" cy="635000"/>
          </a:xfrm>
        </p:grpSpPr>
        <p:sp>
          <p:nvSpPr>
            <p:cNvPr id="111" name="Rektangel 110"/>
            <p:cNvSpPr/>
            <p:nvPr/>
          </p:nvSpPr>
          <p:spPr bwMode="auto">
            <a:xfrm>
              <a:off x="9237206" y="3305241"/>
              <a:ext cx="800001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18000" rIns="36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DAR</a:t>
              </a:r>
            </a:p>
          </p:txBody>
        </p:sp>
        <p:sp>
          <p:nvSpPr>
            <p:cNvPr id="112" name="Magnetpladelager 111"/>
            <p:cNvSpPr/>
            <p:nvPr/>
          </p:nvSpPr>
          <p:spPr bwMode="auto">
            <a:xfrm>
              <a:off x="9323941" y="3558412"/>
              <a:ext cx="626533" cy="330200"/>
            </a:xfrm>
            <a:prstGeom prst="flowChartMagneticDisk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Adresser</a:t>
              </a:r>
            </a:p>
          </p:txBody>
        </p:sp>
      </p:grpSp>
      <p:grpSp>
        <p:nvGrpSpPr>
          <p:cNvPr id="113" name="Gruppe 112"/>
          <p:cNvGrpSpPr/>
          <p:nvPr/>
        </p:nvGrpSpPr>
        <p:grpSpPr>
          <a:xfrm>
            <a:off x="2699792" y="4727638"/>
            <a:ext cx="800001" cy="635000"/>
            <a:chOff x="9237206" y="3305241"/>
            <a:chExt cx="800001" cy="635000"/>
          </a:xfrm>
        </p:grpSpPr>
        <p:sp>
          <p:nvSpPr>
            <p:cNvPr id="114" name="Rektangel 113"/>
            <p:cNvSpPr/>
            <p:nvPr/>
          </p:nvSpPr>
          <p:spPr bwMode="auto">
            <a:xfrm>
              <a:off x="9237206" y="3305241"/>
              <a:ext cx="800001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18000" rIns="36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Ejerfortegn</a:t>
              </a:r>
              <a:r>
                <a:rPr kumimoji="0" lang="da-DK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.</a:t>
              </a:r>
            </a:p>
          </p:txBody>
        </p:sp>
        <p:sp>
          <p:nvSpPr>
            <p:cNvPr id="115" name="Magnetpladelager 114"/>
            <p:cNvSpPr/>
            <p:nvPr/>
          </p:nvSpPr>
          <p:spPr bwMode="auto">
            <a:xfrm>
              <a:off x="9323941" y="3558412"/>
              <a:ext cx="626533" cy="330200"/>
            </a:xfrm>
            <a:prstGeom prst="flowChartMagneticDisk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Ejerskab</a:t>
              </a:r>
            </a:p>
          </p:txBody>
        </p:sp>
      </p:grpSp>
      <p:grpSp>
        <p:nvGrpSpPr>
          <p:cNvPr id="116" name="Gruppe 115"/>
          <p:cNvGrpSpPr/>
          <p:nvPr/>
        </p:nvGrpSpPr>
        <p:grpSpPr>
          <a:xfrm>
            <a:off x="1835696" y="4731308"/>
            <a:ext cx="800001" cy="635000"/>
            <a:chOff x="9237206" y="3305241"/>
            <a:chExt cx="800001" cy="635000"/>
          </a:xfrm>
        </p:grpSpPr>
        <p:sp>
          <p:nvSpPr>
            <p:cNvPr id="117" name="Rektangel 116"/>
            <p:cNvSpPr/>
            <p:nvPr/>
          </p:nvSpPr>
          <p:spPr bwMode="auto">
            <a:xfrm>
              <a:off x="9237206" y="3305241"/>
              <a:ext cx="800001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18000" rIns="36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BBR</a:t>
              </a:r>
            </a:p>
          </p:txBody>
        </p:sp>
        <p:sp>
          <p:nvSpPr>
            <p:cNvPr id="118" name="Magnetpladelager 117"/>
            <p:cNvSpPr/>
            <p:nvPr/>
          </p:nvSpPr>
          <p:spPr bwMode="auto">
            <a:xfrm>
              <a:off x="9323941" y="3558412"/>
              <a:ext cx="626533" cy="330200"/>
            </a:xfrm>
            <a:prstGeom prst="flowChartMagneticDisk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Bygning og bolig</a:t>
              </a:r>
            </a:p>
          </p:txBody>
        </p:sp>
      </p:grpSp>
      <p:grpSp>
        <p:nvGrpSpPr>
          <p:cNvPr id="119" name="Gruppe 118"/>
          <p:cNvGrpSpPr/>
          <p:nvPr/>
        </p:nvGrpSpPr>
        <p:grpSpPr>
          <a:xfrm>
            <a:off x="971600" y="4734978"/>
            <a:ext cx="800001" cy="635000"/>
            <a:chOff x="9237206" y="3305241"/>
            <a:chExt cx="800001" cy="635000"/>
          </a:xfrm>
        </p:grpSpPr>
        <p:sp>
          <p:nvSpPr>
            <p:cNvPr id="120" name="Rektangel 119"/>
            <p:cNvSpPr/>
            <p:nvPr/>
          </p:nvSpPr>
          <p:spPr bwMode="auto">
            <a:xfrm>
              <a:off x="9237206" y="3305241"/>
              <a:ext cx="800001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18000" rIns="36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Matrikel</a:t>
              </a:r>
            </a:p>
          </p:txBody>
        </p:sp>
        <p:sp>
          <p:nvSpPr>
            <p:cNvPr id="121" name="Magnetpladelager 120"/>
            <p:cNvSpPr/>
            <p:nvPr/>
          </p:nvSpPr>
          <p:spPr bwMode="auto">
            <a:xfrm>
              <a:off x="9323941" y="3558412"/>
              <a:ext cx="626533" cy="330200"/>
            </a:xfrm>
            <a:prstGeom prst="flowChartMagneticDisk">
              <a:avLst/>
            </a:prstGeom>
            <a:solidFill>
              <a:srgbClr val="00B0F0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Bestemt fast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a-DK" sz="700" b="1" dirty="0" smtClean="0"/>
                <a:t>ejendom</a:t>
              </a:r>
              <a:endParaRPr kumimoji="0" lang="da-DK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22" name="Gruppe 121"/>
          <p:cNvGrpSpPr/>
          <p:nvPr/>
        </p:nvGrpSpPr>
        <p:grpSpPr>
          <a:xfrm>
            <a:off x="7743528" y="4708052"/>
            <a:ext cx="645075" cy="635000"/>
            <a:chOff x="9237206" y="3305241"/>
            <a:chExt cx="645075" cy="635000"/>
          </a:xfrm>
        </p:grpSpPr>
        <p:sp>
          <p:nvSpPr>
            <p:cNvPr id="123" name="Rektangel 122"/>
            <p:cNvSpPr/>
            <p:nvPr/>
          </p:nvSpPr>
          <p:spPr bwMode="auto">
            <a:xfrm>
              <a:off x="9237206" y="3305241"/>
              <a:ext cx="645075" cy="635000"/>
            </a:xfrm>
            <a:prstGeom prst="rect">
              <a:avLst/>
            </a:prstGeom>
            <a:solidFill>
              <a:srgbClr val="DAFDC3"/>
            </a:solidFill>
            <a:ln w="28575" cap="flat" cmpd="sng" algn="ctr">
              <a:solidFill>
                <a:srgbClr val="72B16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36000" tIns="18000" rIns="36000" bIns="108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FOT</a:t>
              </a:r>
            </a:p>
          </p:txBody>
        </p:sp>
        <p:sp>
          <p:nvSpPr>
            <p:cNvPr id="124" name="Magnetpladelager 123"/>
            <p:cNvSpPr/>
            <p:nvPr/>
          </p:nvSpPr>
          <p:spPr bwMode="auto">
            <a:xfrm>
              <a:off x="9323942" y="3558412"/>
              <a:ext cx="471604" cy="330200"/>
            </a:xfrm>
            <a:prstGeom prst="flowChartMagneticDisk">
              <a:avLst/>
            </a:prstGeom>
            <a:solidFill>
              <a:srgbClr val="ABFFFF"/>
            </a:solidFill>
            <a:ln w="12700">
              <a:solidFill>
                <a:srgbClr val="0070C0"/>
              </a:solidFill>
            </a:ln>
            <a:effectLst/>
            <a:extLst/>
          </p:spPr>
          <p:txBody>
            <a:bodyPr vert="horz" wrap="square" lIns="54000" tIns="72000" rIns="54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a-DK" sz="7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Kort, topografi</a:t>
              </a:r>
            </a:p>
          </p:txBody>
        </p:sp>
      </p:grpSp>
      <p:sp>
        <p:nvSpPr>
          <p:cNvPr id="125" name="Tekstfelt 124"/>
          <p:cNvSpPr txBox="1"/>
          <p:nvPr/>
        </p:nvSpPr>
        <p:spPr>
          <a:xfrm>
            <a:off x="6921660" y="2149612"/>
            <a:ext cx="742950" cy="631316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72000" rIns="5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>
              <a:lnSpc>
                <a:spcPts val="1000"/>
              </a:lnSpc>
            </a:pPr>
            <a:r>
              <a:rPr lang="da-DK" sz="1000" dirty="0" smtClean="0"/>
              <a:t>Privat sektor, løsninger og produkter</a:t>
            </a:r>
            <a:endParaRPr lang="da-DK" sz="1000" dirty="0"/>
          </a:p>
        </p:txBody>
      </p:sp>
      <p:sp>
        <p:nvSpPr>
          <p:cNvPr id="126" name="Tekstfelt 125"/>
          <p:cNvSpPr txBox="1"/>
          <p:nvPr/>
        </p:nvSpPr>
        <p:spPr>
          <a:xfrm>
            <a:off x="7719620" y="2149612"/>
            <a:ext cx="732171" cy="631316"/>
          </a:xfrm>
          <a:prstGeom prst="rect">
            <a:avLst/>
          </a:prstGeom>
          <a:solidFill>
            <a:srgbClr val="DAFDC3"/>
          </a:solidFill>
          <a:ln w="28575" cap="flat" cmpd="sng" algn="ctr">
            <a:solidFill>
              <a:srgbClr val="72B16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72000" rIns="54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a-DK"/>
            </a:defPPr>
            <a:lvl1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b="0" i="0" u="none" strike="noStrike" cap="none" normalizeH="0" baseline="0">
                <a:ln>
                  <a:noFill/>
                </a:ln>
                <a:effectLst/>
              </a:defRPr>
            </a:lvl1pPr>
          </a:lstStyle>
          <a:p>
            <a:pPr>
              <a:lnSpc>
                <a:spcPts val="1000"/>
              </a:lnSpc>
            </a:pPr>
            <a:r>
              <a:rPr lang="da-DK" sz="1000" dirty="0" smtClean="0"/>
              <a:t>Beredskab, politi, ambulance</a:t>
            </a:r>
            <a:endParaRPr lang="da-DK" sz="1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1" y="396155"/>
            <a:ext cx="6421319" cy="576262"/>
          </a:xfrm>
        </p:spPr>
        <p:txBody>
          <a:bodyPr/>
          <a:lstStyle/>
          <a:p>
            <a:pPr lvl="1"/>
            <a:r>
              <a:rPr lang="da-DK" dirty="0" smtClean="0"/>
              <a:t>GD1.GD2 Samvirkende grunddataregistre</a:t>
            </a:r>
            <a:endParaRPr lang="da-DK" sz="2400" dirty="0"/>
          </a:p>
        </p:txBody>
      </p:sp>
      <p:cxnSp>
        <p:nvCxnSpPr>
          <p:cNvPr id="128" name="Lige pilforbindelse 127"/>
          <p:cNvCxnSpPr/>
          <p:nvPr/>
        </p:nvCxnSpPr>
        <p:spPr bwMode="auto">
          <a:xfrm flipH="1">
            <a:off x="1338096" y="5737168"/>
            <a:ext cx="6747609" cy="10730"/>
          </a:xfrm>
          <a:prstGeom prst="straightConnector1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27" name="Tekstfelt 126"/>
          <p:cNvSpPr txBox="1"/>
          <p:nvPr/>
        </p:nvSpPr>
        <p:spPr>
          <a:xfrm>
            <a:off x="3491880" y="5566894"/>
            <a:ext cx="2185275" cy="318924"/>
          </a:xfrm>
          <a:prstGeom prst="rect">
            <a:avLst/>
          </a:prstGeom>
          <a:solidFill>
            <a:srgbClr val="E6E6E6"/>
          </a:solidFill>
        </p:spPr>
        <p:txBody>
          <a:bodyPr wrap="square" lIns="0" tIns="36000" rIns="0" bIns="36000" rtlCol="0">
            <a:spAutoFit/>
          </a:bodyPr>
          <a:lstStyle/>
          <a:p>
            <a:r>
              <a:rPr lang="da-DK" sz="1600" dirty="0" smtClean="0">
                <a:solidFill>
                  <a:srgbClr val="0070C0"/>
                </a:solidFill>
              </a:rPr>
              <a:t>Gensidige afhængigheder</a:t>
            </a:r>
            <a:endParaRPr lang="da-DK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7</a:t>
            </a:fld>
            <a:endParaRPr lang="da-DK" dirty="0"/>
          </a:p>
        </p:txBody>
      </p:sp>
      <p:pic>
        <p:nvPicPr>
          <p:cNvPr id="10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" y="87923"/>
            <a:ext cx="1642674" cy="107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7828866" y="159480"/>
            <a:ext cx="1183810" cy="10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1030" name="Picture 6" descr="http://images.toucharger.com/img/graphiques/fonds-d-ecran/dessins-animes--bd/tintin/objectif-lune.731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" y="0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1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Principper for udvikling og idriftsættelse </a:t>
            </a:r>
            <a:endParaRPr lang="da-DK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8</a:t>
            </a:fld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457199" y="1628799"/>
            <a:ext cx="8685213" cy="4681919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a-DK" sz="2400" dirty="0" smtClean="0"/>
              <a:t>GD1’s paralleldriftsperiode: 1 år efter idriftsættelse af nye grunddataregistre</a:t>
            </a:r>
          </a:p>
          <a:p>
            <a:pPr>
              <a:spcBef>
                <a:spcPts val="1800"/>
              </a:spcBef>
            </a:pPr>
            <a:r>
              <a:rPr lang="da-DK" sz="2400" dirty="0" smtClean="0"/>
              <a:t>GD1-GD2: Successiv idriftsættelse af grunddataregistrene</a:t>
            </a:r>
          </a:p>
          <a:p>
            <a:pPr lvl="1">
              <a:spcBef>
                <a:spcPts val="600"/>
              </a:spcBef>
            </a:pPr>
            <a:r>
              <a:rPr lang="da-DK" sz="1600" dirty="0" smtClean="0"/>
              <a:t>GD1: Matriklens udvidelse =&gt; Ejerfortegnelsen =&gt; BBR v2.0</a:t>
            </a:r>
          </a:p>
          <a:p>
            <a:pPr lvl="1">
              <a:spcBef>
                <a:spcPts val="600"/>
              </a:spcBef>
            </a:pPr>
            <a:r>
              <a:rPr lang="da-DK" sz="1600" dirty="0" smtClean="0"/>
              <a:t>GD2: DAGI =&gt; BBR v1.7 =&gt; DAR v0.9 =&gt; Matriklens udvidelse =&gt; DAR v1.0</a:t>
            </a:r>
          </a:p>
          <a:p>
            <a:pPr>
              <a:spcBef>
                <a:spcPts val="1800"/>
              </a:spcBef>
            </a:pPr>
            <a:r>
              <a:rPr lang="da-DK" sz="2400" dirty="0" smtClean="0">
                <a:ea typeface="+mn-ea"/>
                <a:cs typeface="+mn-cs"/>
              </a:rPr>
              <a:t>GD1-planen skal indeholde en tidsmæssig buffer på 3 mdr.</a:t>
            </a:r>
          </a:p>
          <a:p>
            <a:pPr>
              <a:spcBef>
                <a:spcPts val="1800"/>
              </a:spcBef>
            </a:pPr>
            <a:r>
              <a:rPr lang="da-DK" sz="2400" dirty="0" smtClean="0"/>
              <a:t>GD1-GD2: Fælles kvalitetssikring af projekternes specificering af krav til tværgående afhængigheder (services og hændelser).</a:t>
            </a:r>
          </a:p>
          <a:p>
            <a:pPr>
              <a:spcBef>
                <a:spcPts val="1800"/>
              </a:spcBef>
            </a:pPr>
            <a:r>
              <a:rPr lang="da-DK" sz="2400" dirty="0" smtClean="0"/>
              <a:t>GD1-GD2: Tværgående test af de forskellige idriftsættelses-mønstre og interimsløsninger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12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" y="111021"/>
            <a:ext cx="1087706" cy="7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8244408" y="159481"/>
            <a:ext cx="768268" cy="6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895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882" y="396155"/>
            <a:ext cx="6313984" cy="576262"/>
          </a:xfrm>
        </p:spPr>
        <p:txBody>
          <a:bodyPr/>
          <a:lstStyle/>
          <a:p>
            <a:pPr lvl="1"/>
            <a:r>
              <a:rPr lang="da-DK" dirty="0" smtClean="0"/>
              <a:t>GD1-GD2 Replanlægning</a:t>
            </a:r>
            <a:br>
              <a:rPr lang="da-DK" dirty="0" smtClean="0"/>
            </a:br>
            <a:r>
              <a:rPr lang="da-DK" dirty="0" smtClean="0"/>
              <a:t>Hovedtidsplan</a:t>
            </a:r>
            <a:endParaRPr lang="da-DK" sz="240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45245" y="6524625"/>
            <a:ext cx="568801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GD1-GD2 Replanlægning</a:t>
            </a:r>
            <a:endParaRPr lang="da-DK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524625"/>
            <a:ext cx="658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fld id="{F905A8E3-8A1C-4191-A6F7-A005598F50B8}" type="slidenum">
              <a:rPr lang="da-DK"/>
              <a:pPr>
                <a:defRPr/>
              </a:pPr>
              <a:t>9</a:t>
            </a:fld>
            <a:endParaRPr lang="da-DK" dirty="0"/>
          </a:p>
        </p:txBody>
      </p:sp>
      <p:sp>
        <p:nvSpPr>
          <p:cNvPr id="7" name="Pladsholder til indhold 2"/>
          <p:cNvSpPr>
            <a:spLocks noGrp="1"/>
          </p:cNvSpPr>
          <p:nvPr>
            <p:ph idx="1"/>
          </p:nvPr>
        </p:nvSpPr>
        <p:spPr>
          <a:xfrm>
            <a:off x="971600" y="1772816"/>
            <a:ext cx="7488832" cy="439248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a-DK" sz="2400" u="sng" dirty="0" smtClean="0"/>
              <a:t>30. oktober:</a:t>
            </a:r>
            <a:br>
              <a:rPr lang="da-DK" sz="2400" u="sng" dirty="0" smtClean="0"/>
            </a:br>
            <a:r>
              <a:rPr lang="da-DK" sz="2400" dirty="0" smtClean="0"/>
              <a:t>Styregruppegodkendte implementeringsplaner foreligger</a:t>
            </a:r>
          </a:p>
          <a:p>
            <a:pPr>
              <a:spcBef>
                <a:spcPts val="1800"/>
              </a:spcBef>
            </a:pPr>
            <a:r>
              <a:rPr lang="da-DK" sz="2400" u="sng" dirty="0" smtClean="0"/>
              <a:t>~ Ultimo 2014: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Økonomi og business case opdateret iht. de nye implementeringsplaner</a:t>
            </a:r>
          </a:p>
          <a:p>
            <a:pPr>
              <a:spcBef>
                <a:spcPts val="1800"/>
              </a:spcBef>
            </a:pPr>
            <a:r>
              <a:rPr lang="da-DK" sz="2400" u="sng" dirty="0" smtClean="0"/>
              <a:t>~ Årsskiftet 2014-2015: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Revideret plan dokumenteret til brug for eksterne interessenter</a:t>
            </a:r>
            <a:endParaRPr lang="da-DK" sz="2400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24625"/>
            <a:ext cx="2170113" cy="21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r>
              <a:rPr lang="da-DK" dirty="0" smtClean="0"/>
              <a:t>20. august 2014</a:t>
            </a:r>
            <a:endParaRPr lang="da-DK" dirty="0"/>
          </a:p>
        </p:txBody>
      </p:sp>
      <p:pic>
        <p:nvPicPr>
          <p:cNvPr id="12" name="Picture 9" descr="F:\By og Land\Ejendomsdata\Samordningssekretariatet\Grunddataprogrammet GD1 GD2\GD1 - Ejendomsdataprogrammet\Kommunikation\Logo G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" y="111021"/>
            <a:ext cx="1087706" cy="7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8"/>
          <a:stretch/>
        </p:blipFill>
        <p:spPr bwMode="auto">
          <a:xfrm>
            <a:off x="8244408" y="159481"/>
            <a:ext cx="768268" cy="66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32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CCFFCC"/>
      </a:folHlink>
    </a:clrScheme>
    <a:fontScheme name="Standard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54000" tIns="72000" rIns="54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chemeClr val="bg2">
                    <a:alpha val="50000"/>
                  </a:schemeClr>
                </a:outerShdw>
              </a:effectLst>
            </a14:hiddenEffects>
          </a:ext>
        </a:extLst>
      </a:spPr>
      <a:bodyPr vert="horz" wrap="none" lIns="54000" tIns="72000" rIns="54000" bIns="72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CC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17120</TotalTime>
  <Words>2162</Words>
  <Application>Microsoft Office PowerPoint</Application>
  <PresentationFormat>Skærmshow (4:3)</PresentationFormat>
  <Paragraphs>912</Paragraphs>
  <Slides>36</Slides>
  <Notes>36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Standarddesign</vt:lpstr>
      <vt:lpstr>GD1-GD2 Replanlægning  onsdag d. 20. august 2014</vt:lpstr>
      <vt:lpstr>GD1-GD2 Replanlægning Agenda</vt:lpstr>
      <vt:lpstr>PowerPoint-præsentation</vt:lpstr>
      <vt:lpstr>GD1: Systemlandskabet omkring  det samlede ESR</vt:lpstr>
      <vt:lpstr>GD2: Systemlandskabet for adresser</vt:lpstr>
      <vt:lpstr>GD1.GD2 Samvirkende grunddataregistre</vt:lpstr>
      <vt:lpstr>PowerPoint-præsentation</vt:lpstr>
      <vt:lpstr>Principper for udvikling og idriftsættelse </vt:lpstr>
      <vt:lpstr>GD1-GD2 Replanlægning Hovedtidsplan</vt:lpstr>
      <vt:lpstr>GD1-GD2 Replanlægning Agenda</vt:lpstr>
      <vt:lpstr>GD1 Ejendomsdataprogrammet Sammenhæng med grunddataprogrammet, delprogrammets projekter og BC  </vt:lpstr>
      <vt:lpstr>GD Adresseprogrammet Omgivelser og delprogrammets projekter </vt:lpstr>
      <vt:lpstr>GD1-GD2 Replanlægning Tværgående arbejdspakker</vt:lpstr>
      <vt:lpstr>GD1-GD2 Replanlægning Fælles GD1/GD2/GD7 arkitekturrammer</vt:lpstr>
      <vt:lpstr>GD1-GD2 Replanlægning Agenda</vt:lpstr>
      <vt:lpstr>GD1-GD2 Replanlægning Historik – Vi kigger fremad!</vt:lpstr>
      <vt:lpstr>GD1-GD2 Replanlægning Processen i hovedtræk</vt:lpstr>
      <vt:lpstr>GD1-GD2 Replanlægning Godt udgangspunkt</vt:lpstr>
      <vt:lpstr>GD1-GD2 Replanlægning Slutprodukter</vt:lpstr>
      <vt:lpstr>GD1-GD2 Replanlægning Agenda</vt:lpstr>
      <vt:lpstr>GD1-GD2 Afhængigheder Nuværende arkitekturmæssige sammenhænge</vt:lpstr>
      <vt:lpstr>GD1-GD2 Afhængigheder Samarbejdende grunddataregistre og Datafordeler</vt:lpstr>
      <vt:lpstr>GD1-GD2 Afhængigheder Samarbejdende grunddataregistre og Datafordeler</vt:lpstr>
      <vt:lpstr>GD1-GD2 Afhængigheder Identificeret og kvalitetssikret ift. GD-registre</vt:lpstr>
      <vt:lpstr>GD1-GD2 Paralleldrift Væsentlige elementer ift. paralleldrift - ESR</vt:lpstr>
      <vt:lpstr>GD1-GD2 Paralleldrift Væsentlige elementer ift. paralleldrift - OIS</vt:lpstr>
      <vt:lpstr>GD1-GD2 Replanlægning Agenda</vt:lpstr>
      <vt:lpstr>GD1-GD2 Replanlægning Milepæle</vt:lpstr>
      <vt:lpstr>GD1-GD2 Replanlægning  Indmeldte milepæle</vt:lpstr>
      <vt:lpstr>GD1-GD2 Replanlægning Milepæle</vt:lpstr>
      <vt:lpstr>GD1-GD2 Replanlægning Indmeldte milepæle</vt:lpstr>
      <vt:lpstr>GD1/GD2 Replanlægning Justering af plan sammen med GD Registerprojekter</vt:lpstr>
      <vt:lpstr>GD1-GD2 Replanlægning Tidsmæssige afhængigheder til Datafordeler mv.</vt:lpstr>
      <vt:lpstr>GD1-GD2 Replanlægning Agenda</vt:lpstr>
      <vt:lpstr>GD1-GD2 Replanlægning Test og kvalitetssikring</vt:lpstr>
      <vt:lpstr>GD1-GD2 Replanlægning Agenda</vt:lpstr>
    </vt:vector>
  </TitlesOfParts>
  <Company>Ministeriet for By, Bolig og Landistrikter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mli-mbbl</dc:creator>
  <cp:lastModifiedBy>Helle X1</cp:lastModifiedBy>
  <cp:revision>670</cp:revision>
  <cp:lastPrinted>2014-08-18T06:21:03Z</cp:lastPrinted>
  <dcterms:created xsi:type="dcterms:W3CDTF">2011-10-31T13:45:58Z</dcterms:created>
  <dcterms:modified xsi:type="dcterms:W3CDTF">2014-08-20T12:10:47Z</dcterms:modified>
</cp:coreProperties>
</file>