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583" r:id="rId2"/>
    <p:sldId id="587" r:id="rId3"/>
    <p:sldId id="629" r:id="rId4"/>
    <p:sldId id="631" r:id="rId5"/>
    <p:sldId id="637" r:id="rId6"/>
    <p:sldId id="638" r:id="rId7"/>
    <p:sldId id="639" r:id="rId8"/>
    <p:sldId id="643" r:id="rId9"/>
    <p:sldId id="646" r:id="rId10"/>
    <p:sldId id="648" r:id="rId11"/>
    <p:sldId id="633" r:id="rId12"/>
    <p:sldId id="651" r:id="rId13"/>
    <p:sldId id="650" r:id="rId14"/>
    <p:sldId id="652" r:id="rId15"/>
    <p:sldId id="634" r:id="rId16"/>
    <p:sldId id="655" r:id="rId17"/>
    <p:sldId id="649" r:id="rId18"/>
    <p:sldId id="654" r:id="rId19"/>
  </p:sldIdLst>
  <p:sldSz cx="9144000" cy="6858000" type="screen4x3"/>
  <p:notesSz cx="6794500" cy="9918700"/>
  <p:defaultTextStyle>
    <a:defPPr>
      <a:defRPr lang="da-DK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7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lle X1" initials="HX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6699"/>
    <a:srgbClr val="CC99FF"/>
    <a:srgbClr val="0066FF"/>
    <a:srgbClr val="FFFFC9"/>
    <a:srgbClr val="FFCC00"/>
    <a:srgbClr val="E5F4D4"/>
    <a:srgbClr val="D5F4FF"/>
    <a:srgbClr val="66FF33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12" autoAdjust="0"/>
    <p:restoredTop sz="90487" autoAdjust="0"/>
  </p:normalViewPr>
  <p:slideViewPr>
    <p:cSldViewPr showGuides="1">
      <p:cViewPr varScale="1">
        <p:scale>
          <a:sx n="72" d="100"/>
          <a:sy n="72" d="100"/>
        </p:scale>
        <p:origin x="-1284" y="-96"/>
      </p:cViewPr>
      <p:guideLst>
        <p:guide orient="horz" pos="97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4284" cy="495698"/>
          </a:xfrm>
          <a:prstGeom prst="rect">
            <a:avLst/>
          </a:prstGeom>
        </p:spPr>
        <p:txBody>
          <a:bodyPr vert="horz" lIns="91245" tIns="45623" rIns="91245" bIns="45623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48634" y="2"/>
            <a:ext cx="2944284" cy="495698"/>
          </a:xfrm>
          <a:prstGeom prst="rect">
            <a:avLst/>
          </a:prstGeom>
        </p:spPr>
        <p:txBody>
          <a:bodyPr vert="horz" lIns="91245" tIns="45623" rIns="91245" bIns="45623" rtlCol="0"/>
          <a:lstStyle>
            <a:lvl1pPr algn="r">
              <a:defRPr sz="1200"/>
            </a:lvl1pPr>
          </a:lstStyle>
          <a:p>
            <a:fld id="{2069AC4E-E25F-4AAF-893B-9FA21F31CA06}" type="datetimeFigureOut">
              <a:rPr lang="da-DK" smtClean="0"/>
              <a:t>18-09-2014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2" y="9421421"/>
            <a:ext cx="2944284" cy="495697"/>
          </a:xfrm>
          <a:prstGeom prst="rect">
            <a:avLst/>
          </a:prstGeom>
        </p:spPr>
        <p:txBody>
          <a:bodyPr vert="horz" lIns="91245" tIns="45623" rIns="91245" bIns="45623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48634" y="9421421"/>
            <a:ext cx="2944284" cy="495697"/>
          </a:xfrm>
          <a:prstGeom prst="rect">
            <a:avLst/>
          </a:prstGeom>
        </p:spPr>
        <p:txBody>
          <a:bodyPr vert="horz" lIns="91245" tIns="45623" rIns="91245" bIns="45623" rtlCol="0" anchor="b"/>
          <a:lstStyle>
            <a:lvl1pPr algn="r">
              <a:defRPr sz="1200"/>
            </a:lvl1pPr>
          </a:lstStyle>
          <a:p>
            <a:fld id="{A2CB128B-1213-44C4-968F-968845F96D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1526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44284" cy="495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45" tIns="45623" rIns="91245" bIns="45623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634" y="2"/>
            <a:ext cx="2944284" cy="495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45" tIns="45623" rIns="91245" bIns="4562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57762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2" y="4711503"/>
            <a:ext cx="5435600" cy="4462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45" tIns="45623" rIns="91245" bIns="456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1421"/>
            <a:ext cx="2944284" cy="495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45" tIns="45623" rIns="91245" bIns="45623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634" y="9421421"/>
            <a:ext cx="2944284" cy="495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45" tIns="45623" rIns="91245" bIns="4562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9473453-C2E5-4032-8307-CF0C3E347BD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0902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176298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52086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52086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52086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52086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52086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52086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52086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da-DK" sz="2900" dirty="0" smtClean="0"/>
              <a:t>Hjemmeopgave pr. projekt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da-DK" sz="2100" dirty="0" smtClean="0"/>
              <a:t>Beskriv, på et overordnet niveau, hvordan der kan tages højde for manglende integrationer</a:t>
            </a:r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52086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5208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25208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5208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5208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52086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52086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5208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52086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5208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bbl_logo_rgb_st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3816350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73037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da-DK" noProof="0" smtClean="0"/>
              <a:t>Klik for at redigere titeltypografi i masteren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92600"/>
            <a:ext cx="6400800" cy="13462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da-DK" noProof="0" smtClean="0"/>
              <a:t>Klik for at redigere undertiteltypografien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302651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13. dec. 2012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Sættemøde Projektforum: Ejendomsdataprogram</a:t>
            </a: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1D396-2A5A-4118-BAF9-EBBCA9FC50F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2017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1341438"/>
            <a:ext cx="2057400" cy="4967287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341438"/>
            <a:ext cx="6019800" cy="4967287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13. dec. 2012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Sættemøde Projektforum: Ejendomsdataprogram</a:t>
            </a: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0649C-C5CD-4A35-A5FB-069B2275CB9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31615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524625"/>
            <a:ext cx="2170113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dirty="0" smtClean="0"/>
              <a:t>10. januar 2013</a:t>
            </a:r>
            <a:endParaRPr lang="da-DK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24075" y="6524625"/>
            <a:ext cx="5688013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dirty="0" smtClean="0"/>
              <a:t>Begrebsmodel – 1. Workshop</a:t>
            </a:r>
            <a:endParaRPr lang="da-DK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7988" y="6524625"/>
            <a:ext cx="658812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fld id="{F905A8E3-8A1C-4191-A6F7-A005598F50B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9487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13. dec. 2012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Sættemøde Projektforum: Ejendomsdataprogram</a:t>
            </a: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793F3-06E3-447D-91D1-AE466A7E44B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4395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2276475"/>
            <a:ext cx="4038600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2276475"/>
            <a:ext cx="4038600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13. dec. 2012</a:t>
            </a: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Sættemøde Projektforum: Ejendomsdataprogram</a:t>
            </a: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1B9DD-4DEC-47FB-99DE-F99F9E38638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5724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13. dec. 2012</a:t>
            </a:r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Sættemøde Projektforum: Ejendomsdataprogram</a:t>
            </a:r>
            <a:endParaRPr lang="da-D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36B76-CB99-4A35-BCB4-7A56DDD1F37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8117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13. dec. 2012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Sættemøde Projektforum: Ejendomsdataprogram</a:t>
            </a: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1AB46-FA4B-4A59-B3B3-84FE949474F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2755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13. dec. 2012</a:t>
            </a: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Sættemøde Projektforum: Ejendomsdataprogram</a:t>
            </a: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3E482-A1E8-433E-A2FD-AB6A504DF61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054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13. dec. 2012</a:t>
            </a: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Sættemøde Projektforum: Ejendomsdataprogram</a:t>
            </a: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C52C9-B251-49FB-B503-75AA996602C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153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13. dec. 2012</a:t>
            </a: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Sættemøde Projektforum: Ejendomsdataprogram</a:t>
            </a: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837F5-7C81-498D-8D2E-D60C8603CF2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3726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1840" y="479280"/>
            <a:ext cx="539496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2411"/>
            <a:ext cx="8229600" cy="4976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524625"/>
            <a:ext cx="2170113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dirty="0" smtClean="0"/>
              <a:t>22. januar 2013</a:t>
            </a:r>
            <a:endParaRPr lang="da-DK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45245" y="6524625"/>
            <a:ext cx="5688013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dirty="0" smtClean="0"/>
              <a:t>Implementeringsplan – 1. Workshop</a:t>
            </a:r>
            <a:endParaRPr lang="da-DK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7988" y="6524625"/>
            <a:ext cx="658812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fld id="{F905A8E3-8A1C-4191-A6F7-A005598F50B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98006" y="360529"/>
            <a:ext cx="6230859" cy="1412287"/>
          </a:xfrm>
        </p:spPr>
        <p:txBody>
          <a:bodyPr/>
          <a:lstStyle/>
          <a:p>
            <a:r>
              <a:rPr lang="da-DK" dirty="0" smtClean="0"/>
              <a:t>Replanlægning GD1</a:t>
            </a:r>
            <a:br>
              <a:rPr lang="da-DK" dirty="0" smtClean="0"/>
            </a:br>
            <a:r>
              <a:rPr lang="da-DK" dirty="0" smtClean="0"/>
              <a:t>Test &amp; Implementering</a:t>
            </a:r>
            <a:br>
              <a:rPr lang="da-DK" dirty="0" smtClean="0"/>
            </a:br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>tors</a:t>
            </a:r>
            <a:r>
              <a:rPr lang="da-DK" dirty="0" smtClean="0"/>
              <a:t>dag </a:t>
            </a:r>
            <a:r>
              <a:rPr lang="da-DK" dirty="0" smtClean="0"/>
              <a:t>d. 18. september 2014</a:t>
            </a:r>
            <a:endParaRPr lang="da-DK" sz="2400" dirty="0"/>
          </a:p>
        </p:txBody>
      </p:sp>
      <p:pic>
        <p:nvPicPr>
          <p:cNvPr id="10" name="Picture 9" descr="F:\By og Land\Ejendomsdata\Samordningssekretariatet\Grunddataprogrammet GD1 GD2\GD1 - Ejendomsdataprogrammet\Kommunikation\Logo GD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7" y="87923"/>
            <a:ext cx="1642674" cy="1075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Billed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38"/>
          <a:stretch/>
        </p:blipFill>
        <p:spPr bwMode="auto">
          <a:xfrm>
            <a:off x="7828866" y="159480"/>
            <a:ext cx="1183810" cy="102684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3" descr="p:\Clipart\corpbas\j0078805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106677"/>
            <a:ext cx="4464496" cy="3986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421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882" y="396155"/>
            <a:ext cx="6313984" cy="576262"/>
          </a:xfrm>
        </p:spPr>
        <p:txBody>
          <a:bodyPr/>
          <a:lstStyle/>
          <a:p>
            <a:pPr lvl="1"/>
            <a:r>
              <a:rPr lang="da-DK" dirty="0" smtClean="0"/>
              <a:t>GD1 – Test &amp; Implementering </a:t>
            </a: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/>
              <a:t>Test af delsystemer/klienter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45245" y="6524625"/>
            <a:ext cx="5688013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dirty="0" smtClean="0"/>
              <a:t>GD1-GD2 Replanlægning</a:t>
            </a:r>
            <a:endParaRPr lang="da-DK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7988" y="6524625"/>
            <a:ext cx="658812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fld id="{F905A8E3-8A1C-4191-A6F7-A005598F50B8}" type="slidenum">
              <a:rPr lang="da-DK"/>
              <a:pPr>
                <a:defRPr/>
              </a:pPr>
              <a:t>10</a:t>
            </a:fld>
            <a:endParaRPr lang="da-DK" dirty="0"/>
          </a:p>
        </p:txBody>
      </p:sp>
      <p:pic>
        <p:nvPicPr>
          <p:cNvPr id="10" name="Picture 9" descr="F:\By og Land\Ejendomsdata\Samordningssekretariatet\Grunddataprogrammet GD1 GD2\GD1 - Ejendomsdataprogrammet\Kommunikation\Logo GD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7" y="87923"/>
            <a:ext cx="1642674" cy="1075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Billed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38"/>
          <a:stretch/>
        </p:blipFill>
        <p:spPr bwMode="auto">
          <a:xfrm>
            <a:off x="7828866" y="159480"/>
            <a:ext cx="1183810" cy="102684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42" name="Gruppe 41"/>
          <p:cNvGrpSpPr/>
          <p:nvPr/>
        </p:nvGrpSpPr>
        <p:grpSpPr>
          <a:xfrm>
            <a:off x="251520" y="1484784"/>
            <a:ext cx="5942760" cy="4097334"/>
            <a:chOff x="251520" y="1484784"/>
            <a:chExt cx="5942760" cy="4097334"/>
          </a:xfrm>
        </p:grpSpPr>
        <p:pic>
          <p:nvPicPr>
            <p:cNvPr id="4" name="Billede 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1772816"/>
              <a:ext cx="5942760" cy="3809302"/>
            </a:xfrm>
            <a:prstGeom prst="rect">
              <a:avLst/>
            </a:prstGeom>
          </p:spPr>
        </p:pic>
        <p:sp>
          <p:nvSpPr>
            <p:cNvPr id="14" name="Tekstboks 13"/>
            <p:cNvSpPr txBox="1"/>
            <p:nvPr/>
          </p:nvSpPr>
          <p:spPr>
            <a:xfrm>
              <a:off x="2339752" y="1484784"/>
              <a:ext cx="160172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3200" dirty="0" smtClean="0"/>
                <a:t>V-model</a:t>
              </a:r>
              <a:endParaRPr lang="da-DK" sz="3200" dirty="0"/>
            </a:p>
          </p:txBody>
        </p:sp>
      </p:grpSp>
      <p:grpSp>
        <p:nvGrpSpPr>
          <p:cNvPr id="25" name="Gruppe 24"/>
          <p:cNvGrpSpPr/>
          <p:nvPr/>
        </p:nvGrpSpPr>
        <p:grpSpPr>
          <a:xfrm>
            <a:off x="6732240" y="1764176"/>
            <a:ext cx="1872208" cy="2240888"/>
            <a:chOff x="2123728" y="2196223"/>
            <a:chExt cx="1872208" cy="2240888"/>
          </a:xfrm>
        </p:grpSpPr>
        <p:sp>
          <p:nvSpPr>
            <p:cNvPr id="26" name="Rektangel 25"/>
            <p:cNvSpPr/>
            <p:nvPr/>
          </p:nvSpPr>
          <p:spPr bwMode="auto">
            <a:xfrm>
              <a:off x="2411760" y="3789088"/>
              <a:ext cx="432000" cy="432000"/>
            </a:xfrm>
            <a:prstGeom prst="rect">
              <a:avLst/>
            </a:prstGeom>
            <a:solidFill>
              <a:srgbClr val="66FF33"/>
            </a:solidFill>
            <a:ln w="12700">
              <a:solidFill>
                <a:schemeClr val="tx1"/>
              </a:solidFill>
            </a:ln>
            <a:effectLst/>
            <a:extLst/>
          </p:spPr>
          <p:txBody>
            <a:bodyPr vert="horz" wrap="none" lIns="54000" tIns="72000" rIns="54000" bIns="72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27" name="Rektangel 26"/>
            <p:cNvSpPr/>
            <p:nvPr/>
          </p:nvSpPr>
          <p:spPr bwMode="auto">
            <a:xfrm>
              <a:off x="2411760" y="2996952"/>
              <a:ext cx="432000" cy="4320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  <a:effectLst/>
            <a:extLst/>
          </p:spPr>
          <p:txBody>
            <a:bodyPr vert="horz" wrap="none" lIns="54000" tIns="72000" rIns="54000" bIns="72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cxnSp>
          <p:nvCxnSpPr>
            <p:cNvPr id="28" name="Lige forbindelse 27"/>
            <p:cNvCxnSpPr>
              <a:stCxn id="29" idx="1"/>
              <a:endCxn id="31" idx="3"/>
            </p:cNvCxnSpPr>
            <p:nvPr/>
          </p:nvCxnSpPr>
          <p:spPr bwMode="auto">
            <a:xfrm flipH="1">
              <a:off x="2843760" y="2412223"/>
              <a:ext cx="504104" cy="8641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9" name="Rektangel 28"/>
            <p:cNvSpPr/>
            <p:nvPr/>
          </p:nvSpPr>
          <p:spPr bwMode="auto">
            <a:xfrm>
              <a:off x="3347864" y="2196223"/>
              <a:ext cx="432000" cy="4320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  <a:effectLst/>
            <a:extLst/>
          </p:spPr>
          <p:txBody>
            <a:bodyPr vert="horz" wrap="none" lIns="54000" tIns="72000" rIns="54000" bIns="72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30" name="Rektangel 29"/>
            <p:cNvSpPr/>
            <p:nvPr/>
          </p:nvSpPr>
          <p:spPr bwMode="auto">
            <a:xfrm>
              <a:off x="3347912" y="3789040"/>
              <a:ext cx="432000" cy="432000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</a:ln>
            <a:effectLst/>
            <a:extLst/>
          </p:spPr>
          <p:txBody>
            <a:bodyPr vert="horz" wrap="none" lIns="54000" tIns="72000" rIns="54000" bIns="72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31" name="Rektangel 30"/>
            <p:cNvSpPr/>
            <p:nvPr/>
          </p:nvSpPr>
          <p:spPr bwMode="auto">
            <a:xfrm>
              <a:off x="2411760" y="2204864"/>
              <a:ext cx="432000" cy="432000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</a:ln>
            <a:effectLst/>
            <a:extLst/>
          </p:spPr>
          <p:txBody>
            <a:bodyPr vert="horz" wrap="none" lIns="54000" tIns="72000" rIns="54000" bIns="72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32" name="Rektangel 31"/>
            <p:cNvSpPr/>
            <p:nvPr/>
          </p:nvSpPr>
          <p:spPr bwMode="auto">
            <a:xfrm>
              <a:off x="3347912" y="2996952"/>
              <a:ext cx="432000" cy="432000"/>
            </a:xfrm>
            <a:prstGeom prst="rect">
              <a:avLst/>
            </a:prstGeom>
            <a:solidFill>
              <a:srgbClr val="FF6699"/>
            </a:solidFill>
            <a:ln w="12700">
              <a:solidFill>
                <a:schemeClr val="tx1"/>
              </a:solidFill>
            </a:ln>
            <a:effectLst/>
            <a:extLst/>
          </p:spPr>
          <p:txBody>
            <a:bodyPr vert="horz" wrap="none" lIns="54000" tIns="72000" rIns="54000" bIns="72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cxnSp>
          <p:nvCxnSpPr>
            <p:cNvPr id="33" name="Lige forbindelse 32"/>
            <p:cNvCxnSpPr>
              <a:stCxn id="32" idx="0"/>
              <a:endCxn id="29" idx="2"/>
            </p:cNvCxnSpPr>
            <p:nvPr/>
          </p:nvCxnSpPr>
          <p:spPr bwMode="auto">
            <a:xfrm flipH="1" flipV="1">
              <a:off x="3563864" y="2628223"/>
              <a:ext cx="48" cy="368729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4" name="Lige forbindelse 33"/>
            <p:cNvCxnSpPr>
              <a:stCxn id="27" idx="0"/>
              <a:endCxn id="31" idx="2"/>
            </p:cNvCxnSpPr>
            <p:nvPr/>
          </p:nvCxnSpPr>
          <p:spPr bwMode="auto">
            <a:xfrm flipV="1">
              <a:off x="2627760" y="2636864"/>
              <a:ext cx="0" cy="360088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5" name="Lige forbindelse 34"/>
            <p:cNvCxnSpPr>
              <a:stCxn id="32" idx="1"/>
              <a:endCxn id="27" idx="3"/>
            </p:cNvCxnSpPr>
            <p:nvPr/>
          </p:nvCxnSpPr>
          <p:spPr bwMode="auto">
            <a:xfrm flipH="1">
              <a:off x="2843760" y="3212952"/>
              <a:ext cx="504152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6" name="Lige forbindelse 35"/>
            <p:cNvCxnSpPr>
              <a:stCxn id="27" idx="2"/>
              <a:endCxn id="26" idx="0"/>
            </p:cNvCxnSpPr>
            <p:nvPr/>
          </p:nvCxnSpPr>
          <p:spPr bwMode="auto">
            <a:xfrm>
              <a:off x="2627760" y="3428952"/>
              <a:ext cx="0" cy="360136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7" name="Lige forbindelse 36"/>
            <p:cNvCxnSpPr>
              <a:stCxn id="32" idx="2"/>
              <a:endCxn id="30" idx="0"/>
            </p:cNvCxnSpPr>
            <p:nvPr/>
          </p:nvCxnSpPr>
          <p:spPr bwMode="auto">
            <a:xfrm>
              <a:off x="3563912" y="3428952"/>
              <a:ext cx="0" cy="360088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8" name="Vinklet forbindelse 37"/>
            <p:cNvCxnSpPr/>
            <p:nvPr/>
          </p:nvCxnSpPr>
          <p:spPr bwMode="auto">
            <a:xfrm rot="16200000" flipH="1">
              <a:off x="1867357" y="2740604"/>
              <a:ext cx="2024889" cy="1368126"/>
            </a:xfrm>
            <a:prstGeom prst="bentConnector3">
              <a:avLst>
                <a:gd name="adj1" fmla="val 1079"/>
              </a:avLst>
            </a:prstGeom>
            <a:noFill/>
            <a:ln w="38100" cap="flat" cmpd="sng" algn="ctr">
              <a:solidFill>
                <a:srgbClr val="C00000"/>
              </a:solidFill>
              <a:prstDash val="solid"/>
              <a:round/>
              <a:headEnd type="oval" w="lg" len="lg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9" name="Vinklet forbindelse 38"/>
            <p:cNvCxnSpPr/>
            <p:nvPr/>
          </p:nvCxnSpPr>
          <p:spPr bwMode="auto">
            <a:xfrm flipV="1">
              <a:off x="2123728" y="3225652"/>
              <a:ext cx="1872208" cy="779436"/>
            </a:xfrm>
            <a:prstGeom prst="bentConnector3">
              <a:avLst>
                <a:gd name="adj1" fmla="val 27615"/>
              </a:avLst>
            </a:prstGeom>
            <a:noFill/>
            <a:ln w="38100" cap="flat" cmpd="sng" algn="ctr">
              <a:solidFill>
                <a:srgbClr val="008000"/>
              </a:solidFill>
              <a:prstDash val="solid"/>
              <a:round/>
              <a:headEnd type="oval" w="lg" len="lg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40" name="Tekstboks 39"/>
          <p:cNvSpPr txBox="1"/>
          <p:nvPr/>
        </p:nvSpPr>
        <p:spPr>
          <a:xfrm>
            <a:off x="5360361" y="4077072"/>
            <a:ext cx="367613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/>
              <a:t>Under systemtest og accepttest</a:t>
            </a:r>
          </a:p>
          <a:p>
            <a:r>
              <a:rPr lang="da-DK" sz="2000" dirty="0"/>
              <a:t>t</a:t>
            </a:r>
            <a:r>
              <a:rPr lang="da-DK" sz="2000" dirty="0" smtClean="0"/>
              <a:t>estes hhv. de enkelte systemer</a:t>
            </a:r>
          </a:p>
          <a:p>
            <a:r>
              <a:rPr lang="da-DK" sz="2000" dirty="0"/>
              <a:t>o</a:t>
            </a:r>
            <a:r>
              <a:rPr lang="da-DK" sz="2000" dirty="0" smtClean="0"/>
              <a:t>g alle systemer inden for scope</a:t>
            </a:r>
          </a:p>
          <a:p>
            <a:r>
              <a:rPr lang="da-DK" sz="2000" dirty="0" smtClean="0"/>
              <a:t>i en tværgående sammenhæng.</a:t>
            </a:r>
          </a:p>
          <a:p>
            <a:endParaRPr lang="da-DK" sz="2000" dirty="0"/>
          </a:p>
          <a:p>
            <a:r>
              <a:rPr lang="da-DK" sz="2000" dirty="0" smtClean="0"/>
              <a:t>Omfatter også  ”end-to-end” test.</a:t>
            </a:r>
            <a:endParaRPr lang="da-DK" sz="2000" dirty="0"/>
          </a:p>
        </p:txBody>
      </p:sp>
      <p:sp>
        <p:nvSpPr>
          <p:cNvPr id="41" name="Rektangel 40"/>
          <p:cNvSpPr/>
          <p:nvPr/>
        </p:nvSpPr>
        <p:spPr bwMode="auto">
          <a:xfrm>
            <a:off x="4428152" y="1664880"/>
            <a:ext cx="1872000" cy="1332000"/>
          </a:xfrm>
          <a:prstGeom prst="rect">
            <a:avLst/>
          </a:prstGeom>
          <a:noFill/>
          <a:ln w="57150" cap="flat" cmpd="sng" algn="ctr">
            <a:solidFill>
              <a:srgbClr val="C00000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524625"/>
            <a:ext cx="2170113" cy="216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dirty="0" smtClean="0"/>
              <a:t>18. september 2014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8547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882" y="396155"/>
            <a:ext cx="6313984" cy="576262"/>
          </a:xfrm>
        </p:spPr>
        <p:txBody>
          <a:bodyPr/>
          <a:lstStyle/>
          <a:p>
            <a:pPr lvl="1"/>
            <a:r>
              <a:rPr lang="da-DK" dirty="0" smtClean="0"/>
              <a:t>GD1 – Test &amp; Implementering </a:t>
            </a: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smtClean="0"/>
              <a:t>Ansvar for test af integrationer</a:t>
            </a:r>
            <a:endParaRPr lang="da-DK" sz="200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45245" y="6524625"/>
            <a:ext cx="5688013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dirty="0" smtClean="0"/>
              <a:t>GD1-GD2 Replanlægning</a:t>
            </a:r>
            <a:endParaRPr lang="da-DK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7988" y="6524625"/>
            <a:ext cx="658812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fld id="{F905A8E3-8A1C-4191-A6F7-A005598F50B8}" type="slidenum">
              <a:rPr lang="da-DK"/>
              <a:pPr>
                <a:defRPr/>
              </a:pPr>
              <a:t>11</a:t>
            </a:fld>
            <a:endParaRPr lang="da-DK" dirty="0"/>
          </a:p>
        </p:txBody>
      </p:sp>
      <p:pic>
        <p:nvPicPr>
          <p:cNvPr id="10" name="Picture 9" descr="F:\By og Land\Ejendomsdata\Samordningssekretariatet\Grunddataprogrammet GD1 GD2\GD1 - Ejendomsdataprogrammet\Kommunikation\Logo GD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7" y="87923"/>
            <a:ext cx="1642674" cy="1075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Billed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38"/>
          <a:stretch/>
        </p:blipFill>
        <p:spPr bwMode="auto">
          <a:xfrm>
            <a:off x="7828866" y="159480"/>
            <a:ext cx="1183810" cy="102684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1" name="Tekstboks 40"/>
          <p:cNvSpPr txBox="1"/>
          <p:nvPr/>
        </p:nvSpPr>
        <p:spPr>
          <a:xfrm>
            <a:off x="683568" y="3429004"/>
            <a:ext cx="4179927" cy="22621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a-DK" sz="1800" dirty="0" smtClean="0"/>
              <a:t>Projektet har ansvar for at teste sin</a:t>
            </a:r>
          </a:p>
          <a:p>
            <a:pPr algn="l"/>
            <a:r>
              <a:rPr lang="da-DK" sz="1800" dirty="0" smtClean="0"/>
              <a:t>egen løsning bl.a. gennem: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1600" dirty="0" smtClean="0"/>
              <a:t>”Drivere” som bruges til at teste egne</a:t>
            </a:r>
            <a:br>
              <a:rPr lang="da-DK" sz="1600" dirty="0" smtClean="0"/>
            </a:br>
            <a:r>
              <a:rPr lang="da-DK" sz="1600" dirty="0" smtClean="0"/>
              <a:t>services mv. ift. de enkelte testcases.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1600" dirty="0" smtClean="0"/>
              <a:t>”Stubbe” som bruges til at simulere kald til</a:t>
            </a:r>
            <a:br>
              <a:rPr lang="da-DK" sz="1600" dirty="0" smtClean="0"/>
            </a:br>
            <a:r>
              <a:rPr lang="da-DK" sz="1600" dirty="0" smtClean="0"/>
              <a:t>services mv. </a:t>
            </a:r>
            <a:r>
              <a:rPr lang="da-DK" sz="1600" dirty="0"/>
              <a:t>u</a:t>
            </a:r>
            <a:r>
              <a:rPr lang="da-DK" sz="1600" dirty="0" smtClean="0"/>
              <a:t>dstillet af andre løsninger.</a:t>
            </a:r>
          </a:p>
          <a:p>
            <a:pPr algn="l">
              <a:spcBef>
                <a:spcPts val="600"/>
              </a:spcBef>
            </a:pPr>
            <a:r>
              <a:rPr lang="da-DK" sz="1800" dirty="0" smtClean="0"/>
              <a:t>Projektet er ansvarlig for alle testcases og </a:t>
            </a:r>
            <a:br>
              <a:rPr lang="da-DK" sz="1800" dirty="0" smtClean="0"/>
            </a:br>
            <a:r>
              <a:rPr lang="da-DK" sz="1800" dirty="0" smtClean="0"/>
              <a:t>de dertil hørende testdata og testmiljøer.</a:t>
            </a:r>
            <a:endParaRPr lang="da-DK" sz="1800" dirty="0"/>
          </a:p>
        </p:txBody>
      </p:sp>
      <p:grpSp>
        <p:nvGrpSpPr>
          <p:cNvPr id="42" name="Gruppe 41"/>
          <p:cNvGrpSpPr>
            <a:grpSpLocks noChangeAspect="1"/>
          </p:cNvGrpSpPr>
          <p:nvPr/>
        </p:nvGrpSpPr>
        <p:grpSpPr>
          <a:xfrm>
            <a:off x="2267744" y="1388776"/>
            <a:ext cx="4178762" cy="1752192"/>
            <a:chOff x="5678046" y="4385266"/>
            <a:chExt cx="3214434" cy="1347840"/>
          </a:xfrm>
        </p:grpSpPr>
        <p:sp>
          <p:nvSpPr>
            <p:cNvPr id="43" name="Rektangel 42"/>
            <p:cNvSpPr/>
            <p:nvPr/>
          </p:nvSpPr>
          <p:spPr bwMode="auto">
            <a:xfrm>
              <a:off x="7752001" y="4385266"/>
              <a:ext cx="1140479" cy="1347840"/>
            </a:xfrm>
            <a:prstGeom prst="rect">
              <a:avLst/>
            </a:prstGeom>
            <a:solidFill>
              <a:srgbClr val="E5F4D4"/>
            </a:solidFill>
            <a:ln>
              <a:solidFill>
                <a:schemeClr val="tx1"/>
              </a:solidFill>
            </a:ln>
            <a:effectLst/>
            <a:extLst/>
          </p:spPr>
          <p:txBody>
            <a:bodyPr vert="horz" wrap="none" lIns="54000" tIns="72000" rIns="54000" bIns="72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44" name="Rektangel 43"/>
            <p:cNvSpPr/>
            <p:nvPr/>
          </p:nvSpPr>
          <p:spPr bwMode="auto">
            <a:xfrm>
              <a:off x="8374184" y="4592684"/>
              <a:ext cx="311040" cy="311040"/>
            </a:xfrm>
            <a:prstGeom prst="rect">
              <a:avLst/>
            </a:prstGeom>
            <a:solidFill>
              <a:srgbClr val="66FF33"/>
            </a:solidFill>
            <a:ln w="12700">
              <a:solidFill>
                <a:schemeClr val="tx1"/>
              </a:solidFill>
            </a:ln>
            <a:effectLst/>
            <a:extLst/>
          </p:spPr>
          <p:txBody>
            <a:bodyPr vert="horz" wrap="none" lIns="54000" tIns="72000" rIns="54000" bIns="72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45" name="Rektangel 44"/>
            <p:cNvSpPr/>
            <p:nvPr/>
          </p:nvSpPr>
          <p:spPr bwMode="auto">
            <a:xfrm>
              <a:off x="8374184" y="5214833"/>
              <a:ext cx="311040" cy="311040"/>
            </a:xfrm>
            <a:prstGeom prst="rect">
              <a:avLst/>
            </a:prstGeom>
            <a:solidFill>
              <a:srgbClr val="66FF33"/>
            </a:solidFill>
            <a:ln w="12700">
              <a:solidFill>
                <a:schemeClr val="tx1"/>
              </a:solidFill>
            </a:ln>
            <a:effectLst/>
            <a:extLst/>
          </p:spPr>
          <p:txBody>
            <a:bodyPr vert="horz" wrap="none" lIns="54000" tIns="72000" rIns="54000" bIns="72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cxnSp>
          <p:nvCxnSpPr>
            <p:cNvPr id="46" name="Lige forbindelse 45"/>
            <p:cNvCxnSpPr>
              <a:stCxn id="44" idx="2"/>
              <a:endCxn id="45" idx="0"/>
            </p:cNvCxnSpPr>
            <p:nvPr/>
          </p:nvCxnSpPr>
          <p:spPr bwMode="auto">
            <a:xfrm>
              <a:off x="8529704" y="4903724"/>
              <a:ext cx="0" cy="311109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7" name="Ellipse 46"/>
            <p:cNvSpPr>
              <a:spLocks noChangeAspect="1"/>
            </p:cNvSpPr>
            <p:nvPr/>
          </p:nvSpPr>
          <p:spPr bwMode="auto">
            <a:xfrm>
              <a:off x="8166767" y="5305426"/>
              <a:ext cx="155520" cy="155520"/>
            </a:xfrm>
            <a:prstGeom prst="ellipse">
              <a:avLst/>
            </a:prstGeom>
            <a:solidFill>
              <a:srgbClr val="66FF33"/>
            </a:solidFill>
            <a:ln w="12700">
              <a:solidFill>
                <a:schemeClr val="tx1"/>
              </a:solidFill>
            </a:ln>
            <a:effectLst/>
            <a:extLst/>
          </p:spPr>
          <p:txBody>
            <a:bodyPr vert="horz" wrap="none" lIns="54000" tIns="72000" rIns="54000" bIns="72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cxnSp>
          <p:nvCxnSpPr>
            <p:cNvPr id="48" name="Lige forbindelse 47"/>
            <p:cNvCxnSpPr>
              <a:stCxn id="45" idx="1"/>
              <a:endCxn id="47" idx="6"/>
            </p:cNvCxnSpPr>
            <p:nvPr/>
          </p:nvCxnSpPr>
          <p:spPr bwMode="auto">
            <a:xfrm flipH="1">
              <a:off x="8322287" y="5370353"/>
              <a:ext cx="51898" cy="12833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9" name="Ellipse 48"/>
            <p:cNvSpPr>
              <a:spLocks noChangeAspect="1"/>
            </p:cNvSpPr>
            <p:nvPr/>
          </p:nvSpPr>
          <p:spPr bwMode="auto">
            <a:xfrm>
              <a:off x="8166767" y="4696341"/>
              <a:ext cx="155520" cy="155520"/>
            </a:xfrm>
            <a:prstGeom prst="ellipse">
              <a:avLst/>
            </a:prstGeom>
            <a:solidFill>
              <a:srgbClr val="66FF33"/>
            </a:solidFill>
            <a:ln w="12700">
              <a:solidFill>
                <a:schemeClr val="tx1"/>
              </a:solidFill>
            </a:ln>
            <a:effectLst/>
            <a:extLst/>
          </p:spPr>
          <p:txBody>
            <a:bodyPr vert="horz" wrap="none" lIns="54000" tIns="72000" rIns="54000" bIns="72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cxnSp>
          <p:nvCxnSpPr>
            <p:cNvPr id="50" name="Lige forbindelse 49"/>
            <p:cNvCxnSpPr>
              <a:endCxn id="49" idx="6"/>
            </p:cNvCxnSpPr>
            <p:nvPr/>
          </p:nvCxnSpPr>
          <p:spPr bwMode="auto">
            <a:xfrm flipH="1">
              <a:off x="8322287" y="4761267"/>
              <a:ext cx="51898" cy="12833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1" name="Rektangel 50"/>
            <p:cNvSpPr/>
            <p:nvPr/>
          </p:nvSpPr>
          <p:spPr bwMode="auto">
            <a:xfrm>
              <a:off x="7752001" y="4696341"/>
              <a:ext cx="155520" cy="15552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  <a:effectLst/>
            <a:ex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D</a:t>
              </a:r>
            </a:p>
          </p:txBody>
        </p:sp>
        <p:cxnSp>
          <p:nvCxnSpPr>
            <p:cNvPr id="52" name="Lige forbindelse 51"/>
            <p:cNvCxnSpPr>
              <a:stCxn id="49" idx="2"/>
              <a:endCxn id="51" idx="3"/>
            </p:cNvCxnSpPr>
            <p:nvPr/>
          </p:nvCxnSpPr>
          <p:spPr bwMode="auto">
            <a:xfrm flipH="1">
              <a:off x="7907521" y="4774101"/>
              <a:ext cx="259246" cy="0"/>
            </a:xfrm>
            <a:prstGeom prst="line">
              <a:avLst/>
            </a:prstGeom>
            <a:noFill/>
            <a:ln w="12700" cap="flat" cmpd="sng" algn="ctr">
              <a:solidFill>
                <a:srgbClr val="FF0000"/>
              </a:solidFill>
              <a:prstDash val="sysDot"/>
              <a:round/>
              <a:headEnd type="triangle" w="sm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3" name="Rektangel 52"/>
            <p:cNvSpPr/>
            <p:nvPr/>
          </p:nvSpPr>
          <p:spPr bwMode="auto">
            <a:xfrm>
              <a:off x="7752001" y="5318490"/>
              <a:ext cx="155520" cy="15552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  <a:effectLst/>
            <a:ex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D</a:t>
              </a:r>
            </a:p>
          </p:txBody>
        </p:sp>
        <p:cxnSp>
          <p:nvCxnSpPr>
            <p:cNvPr id="54" name="Lige forbindelse 53"/>
            <p:cNvCxnSpPr>
              <a:stCxn id="47" idx="2"/>
              <a:endCxn id="53" idx="3"/>
            </p:cNvCxnSpPr>
            <p:nvPr/>
          </p:nvCxnSpPr>
          <p:spPr bwMode="auto">
            <a:xfrm flipH="1">
              <a:off x="7907521" y="5383186"/>
              <a:ext cx="259246" cy="13064"/>
            </a:xfrm>
            <a:prstGeom prst="line">
              <a:avLst/>
            </a:prstGeom>
            <a:noFill/>
            <a:ln w="12700" cap="flat" cmpd="sng" algn="ctr">
              <a:solidFill>
                <a:srgbClr val="FF0000"/>
              </a:solidFill>
              <a:prstDash val="sysDot"/>
              <a:round/>
              <a:headEnd type="triangle" w="sm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5" name="Rektangel 54"/>
            <p:cNvSpPr/>
            <p:nvPr/>
          </p:nvSpPr>
          <p:spPr bwMode="auto">
            <a:xfrm>
              <a:off x="5678046" y="4385266"/>
              <a:ext cx="1866238" cy="1347840"/>
            </a:xfrm>
            <a:prstGeom prst="rect">
              <a:avLst/>
            </a:prstGeom>
            <a:solidFill>
              <a:srgbClr val="D5F4FF"/>
            </a:solidFill>
            <a:ln>
              <a:solidFill>
                <a:schemeClr val="tx1"/>
              </a:solidFill>
            </a:ln>
            <a:effectLst/>
            <a:extLst/>
          </p:spPr>
          <p:txBody>
            <a:bodyPr vert="horz" wrap="none" lIns="54000" tIns="72000" rIns="54000" bIns="72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56" name="Rektangel 55"/>
            <p:cNvSpPr/>
            <p:nvPr/>
          </p:nvSpPr>
          <p:spPr bwMode="auto">
            <a:xfrm>
              <a:off x="6611303" y="4592684"/>
              <a:ext cx="311040" cy="31104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  <a:effectLst/>
            <a:extLst/>
          </p:spPr>
          <p:txBody>
            <a:bodyPr vert="horz" wrap="none" lIns="54000" tIns="72000" rIns="54000" bIns="72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57" name="Rektangel 56"/>
            <p:cNvSpPr/>
            <p:nvPr/>
          </p:nvSpPr>
          <p:spPr bwMode="auto">
            <a:xfrm>
              <a:off x="6300229" y="5214833"/>
              <a:ext cx="311040" cy="31104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  <a:effectLst/>
            <a:extLst/>
          </p:spPr>
          <p:txBody>
            <a:bodyPr vert="horz" wrap="none" lIns="54000" tIns="72000" rIns="54000" bIns="72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58" name="Rektangel 57"/>
            <p:cNvSpPr/>
            <p:nvPr/>
          </p:nvSpPr>
          <p:spPr bwMode="auto">
            <a:xfrm>
              <a:off x="6922378" y="5214833"/>
              <a:ext cx="311040" cy="31104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  <a:effectLst/>
            <a:extLst/>
          </p:spPr>
          <p:txBody>
            <a:bodyPr vert="horz" wrap="none" lIns="54000" tIns="72000" rIns="54000" bIns="72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cxnSp>
          <p:nvCxnSpPr>
            <p:cNvPr id="59" name="Lige forbindelse 58"/>
            <p:cNvCxnSpPr>
              <a:stCxn id="56" idx="2"/>
              <a:endCxn id="57" idx="0"/>
            </p:cNvCxnSpPr>
            <p:nvPr/>
          </p:nvCxnSpPr>
          <p:spPr bwMode="auto">
            <a:xfrm flipH="1">
              <a:off x="6455749" y="4903724"/>
              <a:ext cx="311074" cy="311109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0" name="Lige forbindelse 59"/>
            <p:cNvCxnSpPr>
              <a:stCxn id="58" idx="1"/>
              <a:endCxn id="57" idx="3"/>
            </p:cNvCxnSpPr>
            <p:nvPr/>
          </p:nvCxnSpPr>
          <p:spPr bwMode="auto">
            <a:xfrm flipH="1">
              <a:off x="6611269" y="5370353"/>
              <a:ext cx="311109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1" name="Lige forbindelse 60"/>
            <p:cNvCxnSpPr>
              <a:stCxn id="56" idx="2"/>
              <a:endCxn id="58" idx="0"/>
            </p:cNvCxnSpPr>
            <p:nvPr/>
          </p:nvCxnSpPr>
          <p:spPr bwMode="auto">
            <a:xfrm>
              <a:off x="6766823" y="4903724"/>
              <a:ext cx="311074" cy="311109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2" name="Ellipse 61"/>
            <p:cNvSpPr>
              <a:spLocks noChangeAspect="1"/>
            </p:cNvSpPr>
            <p:nvPr/>
          </p:nvSpPr>
          <p:spPr bwMode="auto">
            <a:xfrm>
              <a:off x="6092812" y="5305426"/>
              <a:ext cx="155520" cy="155520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  <a:effectLst/>
            <a:extLst/>
          </p:spPr>
          <p:txBody>
            <a:bodyPr vert="horz" wrap="none" lIns="54000" tIns="72000" rIns="54000" bIns="72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cxnSp>
          <p:nvCxnSpPr>
            <p:cNvPr id="63" name="Lige forbindelse 62"/>
            <p:cNvCxnSpPr>
              <a:stCxn id="57" idx="1"/>
              <a:endCxn id="62" idx="6"/>
            </p:cNvCxnSpPr>
            <p:nvPr/>
          </p:nvCxnSpPr>
          <p:spPr bwMode="auto">
            <a:xfrm flipH="1">
              <a:off x="6248332" y="5370353"/>
              <a:ext cx="51898" cy="12833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4" name="Ellipse 63"/>
            <p:cNvSpPr>
              <a:spLocks noChangeAspect="1"/>
            </p:cNvSpPr>
            <p:nvPr/>
          </p:nvSpPr>
          <p:spPr bwMode="auto">
            <a:xfrm>
              <a:off x="6403886" y="4696341"/>
              <a:ext cx="155520" cy="155520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  <a:effectLst/>
            <a:extLst/>
          </p:spPr>
          <p:txBody>
            <a:bodyPr vert="horz" wrap="none" lIns="54000" tIns="72000" rIns="54000" bIns="72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cxnSp>
          <p:nvCxnSpPr>
            <p:cNvPr id="65" name="Lige forbindelse 64"/>
            <p:cNvCxnSpPr>
              <a:endCxn id="64" idx="6"/>
            </p:cNvCxnSpPr>
            <p:nvPr/>
          </p:nvCxnSpPr>
          <p:spPr bwMode="auto">
            <a:xfrm flipH="1">
              <a:off x="6559406" y="4761267"/>
              <a:ext cx="51898" cy="12833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6" name="Rektangel 65"/>
            <p:cNvSpPr/>
            <p:nvPr/>
          </p:nvSpPr>
          <p:spPr bwMode="auto">
            <a:xfrm>
              <a:off x="5678046" y="4696341"/>
              <a:ext cx="155520" cy="15552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  <a:effectLst/>
            <a:ex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D</a:t>
              </a:r>
            </a:p>
          </p:txBody>
        </p:sp>
        <p:sp>
          <p:nvSpPr>
            <p:cNvPr id="67" name="Ellipse 66"/>
            <p:cNvSpPr/>
            <p:nvPr/>
          </p:nvSpPr>
          <p:spPr bwMode="auto">
            <a:xfrm>
              <a:off x="7388972" y="4696341"/>
              <a:ext cx="155520" cy="15552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  <a:effectLst/>
            <a:ex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S</a:t>
              </a:r>
            </a:p>
          </p:txBody>
        </p:sp>
        <p:cxnSp>
          <p:nvCxnSpPr>
            <p:cNvPr id="68" name="Lige forbindelse 67"/>
            <p:cNvCxnSpPr>
              <a:stCxn id="64" idx="2"/>
              <a:endCxn id="66" idx="3"/>
            </p:cNvCxnSpPr>
            <p:nvPr/>
          </p:nvCxnSpPr>
          <p:spPr bwMode="auto">
            <a:xfrm flipH="1">
              <a:off x="5833566" y="4774101"/>
              <a:ext cx="570320" cy="0"/>
            </a:xfrm>
            <a:prstGeom prst="line">
              <a:avLst/>
            </a:prstGeom>
            <a:noFill/>
            <a:ln w="12700" cap="flat" cmpd="sng" algn="ctr">
              <a:solidFill>
                <a:srgbClr val="FF0000"/>
              </a:solidFill>
              <a:prstDash val="sysDot"/>
              <a:round/>
              <a:headEnd type="triangle" w="sm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9" name="Rektangel 68"/>
            <p:cNvSpPr/>
            <p:nvPr/>
          </p:nvSpPr>
          <p:spPr bwMode="auto">
            <a:xfrm>
              <a:off x="5678046" y="5318490"/>
              <a:ext cx="155520" cy="15552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  <a:effectLst/>
            <a:ex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D</a:t>
              </a:r>
            </a:p>
          </p:txBody>
        </p:sp>
        <p:cxnSp>
          <p:nvCxnSpPr>
            <p:cNvPr id="70" name="Lige forbindelse 69"/>
            <p:cNvCxnSpPr>
              <a:stCxn id="62" idx="2"/>
              <a:endCxn id="69" idx="3"/>
            </p:cNvCxnSpPr>
            <p:nvPr/>
          </p:nvCxnSpPr>
          <p:spPr bwMode="auto">
            <a:xfrm flipH="1">
              <a:off x="5833566" y="5383186"/>
              <a:ext cx="259246" cy="13064"/>
            </a:xfrm>
            <a:prstGeom prst="line">
              <a:avLst/>
            </a:prstGeom>
            <a:noFill/>
            <a:ln w="12700" cap="flat" cmpd="sng" algn="ctr">
              <a:solidFill>
                <a:srgbClr val="FF0000"/>
              </a:solidFill>
              <a:prstDash val="sysDot"/>
              <a:round/>
              <a:headEnd type="triangle" w="sm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1" name="Lige forbindelse 70"/>
            <p:cNvCxnSpPr>
              <a:stCxn id="67" idx="2"/>
            </p:cNvCxnSpPr>
            <p:nvPr/>
          </p:nvCxnSpPr>
          <p:spPr bwMode="auto">
            <a:xfrm flipH="1">
              <a:off x="6922378" y="4774101"/>
              <a:ext cx="466594" cy="0"/>
            </a:xfrm>
            <a:prstGeom prst="line">
              <a:avLst/>
            </a:prstGeom>
            <a:noFill/>
            <a:ln w="12700" cap="flat" cmpd="sng" algn="ctr">
              <a:solidFill>
                <a:srgbClr val="FF0000"/>
              </a:solidFill>
              <a:prstDash val="sysDot"/>
              <a:round/>
              <a:headEnd type="triangle" w="sm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72" name="Ellipse 71"/>
            <p:cNvSpPr/>
            <p:nvPr/>
          </p:nvSpPr>
          <p:spPr bwMode="auto">
            <a:xfrm>
              <a:off x="7388972" y="5059278"/>
              <a:ext cx="155520" cy="15552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  <a:effectLst/>
            <a:ex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S</a:t>
              </a:r>
            </a:p>
          </p:txBody>
        </p:sp>
        <p:cxnSp>
          <p:nvCxnSpPr>
            <p:cNvPr id="73" name="Lige forbindelse 72"/>
            <p:cNvCxnSpPr>
              <a:stCxn id="72" idx="2"/>
              <a:endCxn id="56" idx="3"/>
            </p:cNvCxnSpPr>
            <p:nvPr/>
          </p:nvCxnSpPr>
          <p:spPr bwMode="auto">
            <a:xfrm flipH="1" flipV="1">
              <a:off x="6922343" y="4748204"/>
              <a:ext cx="466629" cy="388835"/>
            </a:xfrm>
            <a:prstGeom prst="line">
              <a:avLst/>
            </a:prstGeom>
            <a:noFill/>
            <a:ln w="12700" cap="flat" cmpd="sng" algn="ctr">
              <a:solidFill>
                <a:srgbClr val="FF0000"/>
              </a:solidFill>
              <a:prstDash val="sysDot"/>
              <a:round/>
              <a:headEnd type="triangle" w="sm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7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524625"/>
            <a:ext cx="2170113" cy="216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dirty="0" smtClean="0"/>
              <a:t>18. september 2014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0359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882" y="396155"/>
            <a:ext cx="6313984" cy="576262"/>
          </a:xfrm>
        </p:spPr>
        <p:txBody>
          <a:bodyPr/>
          <a:lstStyle/>
          <a:p>
            <a:pPr lvl="1"/>
            <a:r>
              <a:rPr lang="da-DK" dirty="0" smtClean="0"/>
              <a:t>GD1 – Test &amp; Implementering </a:t>
            </a: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smtClean="0"/>
              <a:t>Ansvar for test af integrationer</a:t>
            </a:r>
            <a:endParaRPr lang="da-DK" sz="200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45245" y="6524625"/>
            <a:ext cx="5688013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dirty="0" smtClean="0"/>
              <a:t>GD1-GD2 Replanlægning</a:t>
            </a:r>
            <a:endParaRPr lang="da-DK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7988" y="6524625"/>
            <a:ext cx="658812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fld id="{F905A8E3-8A1C-4191-A6F7-A005598F50B8}" type="slidenum">
              <a:rPr lang="da-DK"/>
              <a:pPr>
                <a:defRPr/>
              </a:pPr>
              <a:t>12</a:t>
            </a:fld>
            <a:endParaRPr lang="da-DK" dirty="0"/>
          </a:p>
        </p:txBody>
      </p:sp>
      <p:pic>
        <p:nvPicPr>
          <p:cNvPr id="10" name="Picture 9" descr="F:\By og Land\Ejendomsdata\Samordningssekretariatet\Grunddataprogrammet GD1 GD2\GD1 - Ejendomsdataprogrammet\Kommunikation\Logo GD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7" y="87923"/>
            <a:ext cx="1642674" cy="1075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Billed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38"/>
          <a:stretch/>
        </p:blipFill>
        <p:spPr bwMode="auto">
          <a:xfrm>
            <a:off x="7828866" y="159480"/>
            <a:ext cx="1183810" cy="102684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3" name="Gruppe 2"/>
          <p:cNvGrpSpPr/>
          <p:nvPr/>
        </p:nvGrpSpPr>
        <p:grpSpPr>
          <a:xfrm>
            <a:off x="2265443" y="1388776"/>
            <a:ext cx="4178765" cy="1752192"/>
            <a:chOff x="2277232" y="1412776"/>
            <a:chExt cx="4178765" cy="1752192"/>
          </a:xfrm>
        </p:grpSpPr>
        <p:sp>
          <p:nvSpPr>
            <p:cNvPr id="13" name="Rektangel 12"/>
            <p:cNvSpPr/>
            <p:nvPr/>
          </p:nvSpPr>
          <p:spPr bwMode="auto">
            <a:xfrm>
              <a:off x="4973374" y="1412776"/>
              <a:ext cx="1482623" cy="1752192"/>
            </a:xfrm>
            <a:prstGeom prst="rect">
              <a:avLst/>
            </a:prstGeom>
            <a:solidFill>
              <a:srgbClr val="E5F4D4"/>
            </a:solidFill>
            <a:ln>
              <a:solidFill>
                <a:schemeClr val="tx1"/>
              </a:solidFill>
            </a:ln>
            <a:effectLst/>
            <a:extLst/>
          </p:spPr>
          <p:txBody>
            <a:bodyPr vert="horz" wrap="none" lIns="54000" tIns="72000" rIns="54000" bIns="72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4" name="Rektangel 13"/>
            <p:cNvSpPr/>
            <p:nvPr/>
          </p:nvSpPr>
          <p:spPr bwMode="auto">
            <a:xfrm>
              <a:off x="5782212" y="1682419"/>
              <a:ext cx="404352" cy="404352"/>
            </a:xfrm>
            <a:prstGeom prst="rect">
              <a:avLst/>
            </a:prstGeom>
            <a:solidFill>
              <a:srgbClr val="66FF33"/>
            </a:solidFill>
            <a:ln w="12700">
              <a:solidFill>
                <a:schemeClr val="tx1"/>
              </a:solidFill>
            </a:ln>
            <a:effectLst/>
            <a:extLst/>
          </p:spPr>
          <p:txBody>
            <a:bodyPr vert="horz" wrap="none" lIns="54000" tIns="72000" rIns="54000" bIns="72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5" name="Rektangel 14"/>
            <p:cNvSpPr/>
            <p:nvPr/>
          </p:nvSpPr>
          <p:spPr bwMode="auto">
            <a:xfrm>
              <a:off x="5782212" y="2491213"/>
              <a:ext cx="404352" cy="404352"/>
            </a:xfrm>
            <a:prstGeom prst="rect">
              <a:avLst/>
            </a:prstGeom>
            <a:solidFill>
              <a:srgbClr val="66FF33"/>
            </a:solidFill>
            <a:ln w="12700">
              <a:solidFill>
                <a:schemeClr val="tx1"/>
              </a:solidFill>
            </a:ln>
            <a:effectLst/>
            <a:extLst/>
          </p:spPr>
          <p:txBody>
            <a:bodyPr vert="horz" wrap="none" lIns="54000" tIns="72000" rIns="54000" bIns="72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cxnSp>
          <p:nvCxnSpPr>
            <p:cNvPr id="16" name="Lige forbindelse 15"/>
            <p:cNvCxnSpPr>
              <a:stCxn id="14" idx="2"/>
              <a:endCxn id="15" idx="0"/>
            </p:cNvCxnSpPr>
            <p:nvPr/>
          </p:nvCxnSpPr>
          <p:spPr bwMode="auto">
            <a:xfrm>
              <a:off x="5984388" y="2086771"/>
              <a:ext cx="0" cy="404442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" name="Ellipse 16"/>
            <p:cNvSpPr>
              <a:spLocks noChangeAspect="1"/>
            </p:cNvSpPr>
            <p:nvPr/>
          </p:nvSpPr>
          <p:spPr bwMode="auto">
            <a:xfrm>
              <a:off x="5512570" y="2608984"/>
              <a:ext cx="202176" cy="202176"/>
            </a:xfrm>
            <a:prstGeom prst="ellipse">
              <a:avLst/>
            </a:prstGeom>
            <a:solidFill>
              <a:srgbClr val="66FF33"/>
            </a:solidFill>
            <a:ln w="12700">
              <a:solidFill>
                <a:schemeClr val="tx1"/>
              </a:solidFill>
            </a:ln>
            <a:effectLst/>
            <a:extLst/>
          </p:spPr>
          <p:txBody>
            <a:bodyPr vert="horz" wrap="none" lIns="54000" tIns="72000" rIns="54000" bIns="72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cxnSp>
          <p:nvCxnSpPr>
            <p:cNvPr id="18" name="Lige forbindelse 17"/>
            <p:cNvCxnSpPr>
              <a:stCxn id="15" idx="1"/>
              <a:endCxn id="17" idx="6"/>
            </p:cNvCxnSpPr>
            <p:nvPr/>
          </p:nvCxnSpPr>
          <p:spPr bwMode="auto">
            <a:xfrm flipH="1">
              <a:off x="5714746" y="2693389"/>
              <a:ext cx="67467" cy="16683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" name="Ellipse 18"/>
            <p:cNvSpPr>
              <a:spLocks noChangeAspect="1"/>
            </p:cNvSpPr>
            <p:nvPr/>
          </p:nvSpPr>
          <p:spPr bwMode="auto">
            <a:xfrm>
              <a:off x="5512570" y="1817174"/>
              <a:ext cx="202176" cy="202176"/>
            </a:xfrm>
            <a:prstGeom prst="ellipse">
              <a:avLst/>
            </a:prstGeom>
            <a:solidFill>
              <a:srgbClr val="66FF33"/>
            </a:solidFill>
            <a:ln w="12700">
              <a:solidFill>
                <a:schemeClr val="tx1"/>
              </a:solidFill>
            </a:ln>
            <a:effectLst/>
            <a:extLst/>
          </p:spPr>
          <p:txBody>
            <a:bodyPr vert="horz" wrap="none" lIns="54000" tIns="72000" rIns="54000" bIns="72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cxnSp>
          <p:nvCxnSpPr>
            <p:cNvPr id="20" name="Lige forbindelse 19"/>
            <p:cNvCxnSpPr>
              <a:endCxn id="19" idx="6"/>
            </p:cNvCxnSpPr>
            <p:nvPr/>
          </p:nvCxnSpPr>
          <p:spPr bwMode="auto">
            <a:xfrm flipH="1">
              <a:off x="5714746" y="1901577"/>
              <a:ext cx="67467" cy="16683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1" name="Rektangel 20"/>
            <p:cNvSpPr/>
            <p:nvPr/>
          </p:nvSpPr>
          <p:spPr bwMode="auto">
            <a:xfrm>
              <a:off x="4973374" y="2625967"/>
              <a:ext cx="202176" cy="202176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  <a:effectLst/>
            <a:ex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D</a:t>
              </a:r>
            </a:p>
          </p:txBody>
        </p:sp>
        <p:cxnSp>
          <p:nvCxnSpPr>
            <p:cNvPr id="22" name="Lige forbindelse 21"/>
            <p:cNvCxnSpPr>
              <a:stCxn id="17" idx="2"/>
              <a:endCxn id="21" idx="3"/>
            </p:cNvCxnSpPr>
            <p:nvPr/>
          </p:nvCxnSpPr>
          <p:spPr bwMode="auto">
            <a:xfrm flipH="1">
              <a:off x="5175550" y="2710072"/>
              <a:ext cx="337020" cy="16983"/>
            </a:xfrm>
            <a:prstGeom prst="line">
              <a:avLst/>
            </a:prstGeom>
            <a:noFill/>
            <a:ln w="12700" cap="flat" cmpd="sng" algn="ctr">
              <a:solidFill>
                <a:srgbClr val="FF0000"/>
              </a:solidFill>
              <a:prstDash val="sysDot"/>
              <a:round/>
              <a:headEnd type="triangle" w="sm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3" name="Rektangel 22"/>
            <p:cNvSpPr/>
            <p:nvPr/>
          </p:nvSpPr>
          <p:spPr bwMode="auto">
            <a:xfrm>
              <a:off x="2277232" y="1412776"/>
              <a:ext cx="2426110" cy="1752192"/>
            </a:xfrm>
            <a:prstGeom prst="rect">
              <a:avLst/>
            </a:prstGeom>
            <a:solidFill>
              <a:srgbClr val="D5F4FF"/>
            </a:solidFill>
            <a:ln>
              <a:solidFill>
                <a:schemeClr val="tx1"/>
              </a:solidFill>
            </a:ln>
            <a:effectLst/>
            <a:extLst/>
          </p:spPr>
          <p:txBody>
            <a:bodyPr vert="horz" wrap="none" lIns="54000" tIns="72000" rIns="54000" bIns="72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24" name="Rektangel 23"/>
            <p:cNvSpPr/>
            <p:nvPr/>
          </p:nvSpPr>
          <p:spPr bwMode="auto">
            <a:xfrm>
              <a:off x="3490466" y="1682419"/>
              <a:ext cx="404352" cy="404352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  <a:effectLst/>
            <a:extLst/>
          </p:spPr>
          <p:txBody>
            <a:bodyPr vert="horz" wrap="none" lIns="54000" tIns="72000" rIns="54000" bIns="72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25" name="Rektangel 24"/>
            <p:cNvSpPr/>
            <p:nvPr/>
          </p:nvSpPr>
          <p:spPr bwMode="auto">
            <a:xfrm>
              <a:off x="3086070" y="2491213"/>
              <a:ext cx="404352" cy="404352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  <a:effectLst/>
            <a:extLst/>
          </p:spPr>
          <p:txBody>
            <a:bodyPr vert="horz" wrap="none" lIns="54000" tIns="72000" rIns="54000" bIns="72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26" name="Rektangel 25"/>
            <p:cNvSpPr/>
            <p:nvPr/>
          </p:nvSpPr>
          <p:spPr bwMode="auto">
            <a:xfrm>
              <a:off x="3894864" y="2491213"/>
              <a:ext cx="404352" cy="404352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  <a:effectLst/>
            <a:extLst/>
          </p:spPr>
          <p:txBody>
            <a:bodyPr vert="horz" wrap="none" lIns="54000" tIns="72000" rIns="54000" bIns="72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cxnSp>
          <p:nvCxnSpPr>
            <p:cNvPr id="27" name="Lige forbindelse 26"/>
            <p:cNvCxnSpPr>
              <a:stCxn id="24" idx="2"/>
              <a:endCxn id="25" idx="0"/>
            </p:cNvCxnSpPr>
            <p:nvPr/>
          </p:nvCxnSpPr>
          <p:spPr bwMode="auto">
            <a:xfrm flipH="1">
              <a:off x="3288246" y="2086771"/>
              <a:ext cx="404396" cy="404442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8" name="Lige forbindelse 27"/>
            <p:cNvCxnSpPr>
              <a:stCxn id="26" idx="1"/>
              <a:endCxn id="25" idx="3"/>
            </p:cNvCxnSpPr>
            <p:nvPr/>
          </p:nvCxnSpPr>
          <p:spPr bwMode="auto">
            <a:xfrm flipH="1">
              <a:off x="3490422" y="2693389"/>
              <a:ext cx="404442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9" name="Lige forbindelse 28"/>
            <p:cNvCxnSpPr>
              <a:stCxn id="24" idx="2"/>
              <a:endCxn id="26" idx="0"/>
            </p:cNvCxnSpPr>
            <p:nvPr/>
          </p:nvCxnSpPr>
          <p:spPr bwMode="auto">
            <a:xfrm>
              <a:off x="3692642" y="2086771"/>
              <a:ext cx="404396" cy="404442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0" name="Ellipse 29"/>
            <p:cNvSpPr>
              <a:spLocks noChangeAspect="1"/>
            </p:cNvSpPr>
            <p:nvPr/>
          </p:nvSpPr>
          <p:spPr bwMode="auto">
            <a:xfrm>
              <a:off x="2816428" y="2608984"/>
              <a:ext cx="202176" cy="202176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  <a:effectLst/>
            <a:extLst/>
          </p:spPr>
          <p:txBody>
            <a:bodyPr vert="horz" wrap="none" lIns="54000" tIns="72000" rIns="54000" bIns="72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cxnSp>
          <p:nvCxnSpPr>
            <p:cNvPr id="31" name="Lige forbindelse 30"/>
            <p:cNvCxnSpPr>
              <a:stCxn id="25" idx="1"/>
              <a:endCxn id="30" idx="6"/>
            </p:cNvCxnSpPr>
            <p:nvPr/>
          </p:nvCxnSpPr>
          <p:spPr bwMode="auto">
            <a:xfrm flipH="1">
              <a:off x="3018604" y="2693389"/>
              <a:ext cx="67467" cy="16683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2" name="Ellipse 31"/>
            <p:cNvSpPr>
              <a:spLocks noChangeAspect="1"/>
            </p:cNvSpPr>
            <p:nvPr/>
          </p:nvSpPr>
          <p:spPr bwMode="auto">
            <a:xfrm>
              <a:off x="3220824" y="1817174"/>
              <a:ext cx="202176" cy="202176"/>
            </a:xfrm>
            <a:prstGeom prst="ellipse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  <a:effectLst/>
            <a:extLst/>
          </p:spPr>
          <p:txBody>
            <a:bodyPr vert="horz" wrap="none" lIns="54000" tIns="72000" rIns="54000" bIns="72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cxnSp>
          <p:nvCxnSpPr>
            <p:cNvPr id="33" name="Lige forbindelse 32"/>
            <p:cNvCxnSpPr>
              <a:endCxn id="32" idx="6"/>
            </p:cNvCxnSpPr>
            <p:nvPr/>
          </p:nvCxnSpPr>
          <p:spPr bwMode="auto">
            <a:xfrm flipH="1">
              <a:off x="3423000" y="1901577"/>
              <a:ext cx="67467" cy="16683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4" name="Rektangel 33"/>
            <p:cNvSpPr/>
            <p:nvPr/>
          </p:nvSpPr>
          <p:spPr bwMode="auto">
            <a:xfrm>
              <a:off x="2277232" y="1817174"/>
              <a:ext cx="202176" cy="202176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  <a:effectLst/>
            <a:ex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D</a:t>
              </a:r>
            </a:p>
          </p:txBody>
        </p:sp>
        <p:cxnSp>
          <p:nvCxnSpPr>
            <p:cNvPr id="35" name="Lige forbindelse 34"/>
            <p:cNvCxnSpPr>
              <a:stCxn id="32" idx="2"/>
              <a:endCxn id="34" idx="3"/>
            </p:cNvCxnSpPr>
            <p:nvPr/>
          </p:nvCxnSpPr>
          <p:spPr bwMode="auto">
            <a:xfrm flipH="1">
              <a:off x="2479408" y="1918262"/>
              <a:ext cx="741416" cy="0"/>
            </a:xfrm>
            <a:prstGeom prst="line">
              <a:avLst/>
            </a:prstGeom>
            <a:noFill/>
            <a:ln w="12700" cap="flat" cmpd="sng" algn="ctr">
              <a:solidFill>
                <a:srgbClr val="FF0000"/>
              </a:solidFill>
              <a:prstDash val="sysDot"/>
              <a:round/>
              <a:headEnd type="triangle" w="sm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6" name="Rektangel 35"/>
            <p:cNvSpPr/>
            <p:nvPr/>
          </p:nvSpPr>
          <p:spPr bwMode="auto">
            <a:xfrm>
              <a:off x="2277232" y="2625967"/>
              <a:ext cx="202176" cy="202176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  <a:effectLst/>
            <a:ex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D</a:t>
              </a:r>
            </a:p>
          </p:txBody>
        </p:sp>
        <p:cxnSp>
          <p:nvCxnSpPr>
            <p:cNvPr id="37" name="Lige forbindelse 36"/>
            <p:cNvCxnSpPr>
              <a:stCxn id="30" idx="2"/>
              <a:endCxn id="36" idx="3"/>
            </p:cNvCxnSpPr>
            <p:nvPr/>
          </p:nvCxnSpPr>
          <p:spPr bwMode="auto">
            <a:xfrm flipH="1">
              <a:off x="2479408" y="2710072"/>
              <a:ext cx="337020" cy="16983"/>
            </a:xfrm>
            <a:prstGeom prst="line">
              <a:avLst/>
            </a:prstGeom>
            <a:noFill/>
            <a:ln w="12700" cap="flat" cmpd="sng" algn="ctr">
              <a:solidFill>
                <a:srgbClr val="FF0000"/>
              </a:solidFill>
              <a:prstDash val="sysDot"/>
              <a:round/>
              <a:headEnd type="triangle" w="sm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8" name="Lige forbindelse 37"/>
            <p:cNvCxnSpPr>
              <a:stCxn id="19" idx="2"/>
            </p:cNvCxnSpPr>
            <p:nvPr/>
          </p:nvCxnSpPr>
          <p:spPr bwMode="auto">
            <a:xfrm flipH="1">
              <a:off x="3894864" y="1918262"/>
              <a:ext cx="1617706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9" name="Ellipse 38"/>
            <p:cNvSpPr/>
            <p:nvPr/>
          </p:nvSpPr>
          <p:spPr bwMode="auto">
            <a:xfrm>
              <a:off x="4501436" y="2288992"/>
              <a:ext cx="202176" cy="20217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  <a:effectLst/>
            <a:ex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S</a:t>
              </a:r>
            </a:p>
          </p:txBody>
        </p:sp>
        <p:cxnSp>
          <p:nvCxnSpPr>
            <p:cNvPr id="40" name="Lige forbindelse 39"/>
            <p:cNvCxnSpPr>
              <a:stCxn id="39" idx="2"/>
              <a:endCxn id="24" idx="3"/>
            </p:cNvCxnSpPr>
            <p:nvPr/>
          </p:nvCxnSpPr>
          <p:spPr bwMode="auto">
            <a:xfrm flipH="1" flipV="1">
              <a:off x="3894818" y="1884595"/>
              <a:ext cx="606618" cy="505486"/>
            </a:xfrm>
            <a:prstGeom prst="line">
              <a:avLst/>
            </a:prstGeom>
            <a:noFill/>
            <a:ln w="12700" cap="flat" cmpd="sng" algn="ctr">
              <a:solidFill>
                <a:srgbClr val="FF0000"/>
              </a:solidFill>
              <a:prstDash val="sysDot"/>
              <a:round/>
              <a:headEnd type="triangle" w="sm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5" name="Tekstboks 4"/>
          <p:cNvSpPr txBox="1"/>
          <p:nvPr/>
        </p:nvSpPr>
        <p:spPr>
          <a:xfrm>
            <a:off x="4932041" y="3429004"/>
            <a:ext cx="4080636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sz="1800" dirty="0" smtClean="0"/>
              <a:t>Ved ”livetest” af integrationer fordeler</a:t>
            </a:r>
            <a:br>
              <a:rPr lang="da-DK" sz="1800" dirty="0" smtClean="0"/>
            </a:br>
            <a:r>
              <a:rPr lang="da-DK" sz="1800" dirty="0" smtClean="0"/>
              <a:t>ansvaret sig som følger: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1600" dirty="0" smtClean="0"/>
              <a:t>Anvenderen af en service udskifter den</a:t>
            </a:r>
            <a:br>
              <a:rPr lang="da-DK" sz="1600" dirty="0" smtClean="0"/>
            </a:br>
            <a:r>
              <a:rPr lang="da-DK" sz="1600" dirty="0" smtClean="0"/>
              <a:t>tilhørende ”Stub” med et kald af servicen.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1600" dirty="0" smtClean="0"/>
              <a:t>Modtageren udstiller servicen, så denne er tilgængelig for anvenderen</a:t>
            </a:r>
          </a:p>
          <a:p>
            <a:pPr algn="l">
              <a:spcBef>
                <a:spcPts val="600"/>
              </a:spcBef>
            </a:pPr>
            <a:r>
              <a:rPr lang="da-DK" sz="1800" dirty="0" smtClean="0"/>
              <a:t>Anvenderen er </a:t>
            </a:r>
            <a:r>
              <a:rPr lang="da-DK" sz="1800" dirty="0"/>
              <a:t>ansvarlig for alle </a:t>
            </a:r>
            <a:r>
              <a:rPr lang="da-DK" sz="1800" dirty="0" smtClean="0"/>
              <a:t>testcases.</a:t>
            </a:r>
          </a:p>
          <a:p>
            <a:pPr algn="l"/>
            <a:r>
              <a:rPr lang="da-DK" sz="1800" dirty="0" smtClean="0"/>
              <a:t>Testdata og </a:t>
            </a:r>
            <a:r>
              <a:rPr lang="da-DK" sz="1800" dirty="0"/>
              <a:t>testmiljøer </a:t>
            </a:r>
            <a:r>
              <a:rPr lang="da-DK" sz="1800" dirty="0" smtClean="0"/>
              <a:t>aftales direkte</a:t>
            </a:r>
            <a:br>
              <a:rPr lang="da-DK" sz="1800" dirty="0" smtClean="0"/>
            </a:br>
            <a:r>
              <a:rPr lang="da-DK" sz="1800" dirty="0" smtClean="0"/>
              <a:t>mellem de to parter i integrationen.</a:t>
            </a:r>
          </a:p>
        </p:txBody>
      </p:sp>
      <p:sp>
        <p:nvSpPr>
          <p:cNvPr id="41" name="Tekstboks 40"/>
          <p:cNvSpPr txBox="1"/>
          <p:nvPr/>
        </p:nvSpPr>
        <p:spPr>
          <a:xfrm>
            <a:off x="683568" y="3429004"/>
            <a:ext cx="4179927" cy="22621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a-DK" sz="1800" dirty="0" smtClean="0"/>
              <a:t>Projektet har ansvar for at teste sin</a:t>
            </a:r>
          </a:p>
          <a:p>
            <a:pPr algn="l"/>
            <a:r>
              <a:rPr lang="da-DK" sz="1800" dirty="0" smtClean="0"/>
              <a:t>egen løsning bl.a. gennem: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1600" dirty="0" smtClean="0"/>
              <a:t>”Drivere” som bruges til at teste egne</a:t>
            </a:r>
            <a:br>
              <a:rPr lang="da-DK" sz="1600" dirty="0" smtClean="0"/>
            </a:br>
            <a:r>
              <a:rPr lang="da-DK" sz="1600" dirty="0" smtClean="0"/>
              <a:t>services mv. ift. de enkelte testcases.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1600" dirty="0" smtClean="0"/>
              <a:t>”Stubbe” som bruges til at simulere kald til</a:t>
            </a:r>
            <a:br>
              <a:rPr lang="da-DK" sz="1600" dirty="0" smtClean="0"/>
            </a:br>
            <a:r>
              <a:rPr lang="da-DK" sz="1600" dirty="0" smtClean="0"/>
              <a:t>services mv. </a:t>
            </a:r>
            <a:r>
              <a:rPr lang="da-DK" sz="1600" dirty="0"/>
              <a:t>u</a:t>
            </a:r>
            <a:r>
              <a:rPr lang="da-DK" sz="1600" dirty="0" smtClean="0"/>
              <a:t>dstillet af andre løsninger.</a:t>
            </a:r>
          </a:p>
          <a:p>
            <a:pPr algn="l">
              <a:spcBef>
                <a:spcPts val="600"/>
              </a:spcBef>
            </a:pPr>
            <a:r>
              <a:rPr lang="da-DK" sz="1800" dirty="0" smtClean="0"/>
              <a:t>Projektet er ansvarlig for alle testcases og </a:t>
            </a:r>
            <a:br>
              <a:rPr lang="da-DK" sz="1800" dirty="0" smtClean="0"/>
            </a:br>
            <a:r>
              <a:rPr lang="da-DK" sz="1800" dirty="0" smtClean="0"/>
              <a:t>de dertil hørende testdata og testmiljøer.</a:t>
            </a:r>
            <a:endParaRPr lang="da-DK" sz="1800" dirty="0"/>
          </a:p>
        </p:txBody>
      </p:sp>
      <p:sp>
        <p:nvSpPr>
          <p:cNvPr id="4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524625"/>
            <a:ext cx="2170113" cy="216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dirty="0" smtClean="0"/>
              <a:t>18. september 2014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0929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882" y="396155"/>
            <a:ext cx="6313984" cy="576262"/>
          </a:xfrm>
        </p:spPr>
        <p:txBody>
          <a:bodyPr/>
          <a:lstStyle/>
          <a:p>
            <a:pPr lvl="1"/>
            <a:r>
              <a:rPr lang="da-DK" dirty="0" smtClean="0"/>
              <a:t>GD1 – Test &amp; Implementering </a:t>
            </a: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smtClean="0"/>
              <a:t>Grundforudsætninger for fælles test</a:t>
            </a:r>
            <a:endParaRPr lang="da-DK" sz="200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45245" y="6524625"/>
            <a:ext cx="5688013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dirty="0" smtClean="0"/>
              <a:t>GD1-GD2 Replanlægning</a:t>
            </a:r>
            <a:endParaRPr lang="da-DK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7988" y="6524625"/>
            <a:ext cx="658812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fld id="{F905A8E3-8A1C-4191-A6F7-A005598F50B8}" type="slidenum">
              <a:rPr lang="da-DK"/>
              <a:pPr>
                <a:defRPr/>
              </a:pPr>
              <a:t>13</a:t>
            </a:fld>
            <a:endParaRPr lang="da-DK" dirty="0"/>
          </a:p>
        </p:txBody>
      </p:sp>
      <p:pic>
        <p:nvPicPr>
          <p:cNvPr id="10" name="Picture 9" descr="F:\By og Land\Ejendomsdata\Samordningssekretariatet\Grunddataprogrammet GD1 GD2\GD1 - Ejendomsdataprogrammet\Kommunikation\Logo GD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7" y="87923"/>
            <a:ext cx="1642674" cy="1075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Billed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38"/>
          <a:stretch/>
        </p:blipFill>
        <p:spPr bwMode="auto">
          <a:xfrm>
            <a:off x="7828866" y="159480"/>
            <a:ext cx="1183810" cy="102684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Pladsholder til indhold 4"/>
          <p:cNvSpPr>
            <a:spLocks noGrp="1"/>
          </p:cNvSpPr>
          <p:nvPr>
            <p:ph idx="1"/>
          </p:nvPr>
        </p:nvSpPr>
        <p:spPr>
          <a:xfrm>
            <a:off x="457200" y="1333006"/>
            <a:ext cx="8435280" cy="4976314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da-DK" sz="2400" dirty="0" smtClean="0"/>
              <a:t>De enkelte projekter har testet egne systemer.</a:t>
            </a:r>
          </a:p>
          <a:p>
            <a:pPr lvl="1">
              <a:spcBef>
                <a:spcPts val="0"/>
              </a:spcBef>
            </a:pPr>
            <a:r>
              <a:rPr lang="da-DK" dirty="0" smtClean="0"/>
              <a:t>Services mv. som skal anvendes af andre, er testet internt i projektet, inden den tværgående test starter.</a:t>
            </a:r>
          </a:p>
          <a:p>
            <a:pPr lvl="1">
              <a:spcBef>
                <a:spcPts val="0"/>
              </a:spcBef>
            </a:pPr>
            <a:r>
              <a:rPr lang="da-DK" dirty="0" smtClean="0"/>
              <a:t>Systemegenskaber (herunder relevante testtyper) er i det omfang, disse har betydning for den tværgående test, også foretaget af projektet inden  den tværgående test.</a:t>
            </a:r>
          </a:p>
          <a:p>
            <a:pPr>
              <a:spcBef>
                <a:spcPts val="1200"/>
              </a:spcBef>
            </a:pPr>
            <a:r>
              <a:rPr lang="da-DK" sz="2400" dirty="0" smtClean="0"/>
              <a:t>Infrastrukturen forventes at være på plads – herunder:</a:t>
            </a:r>
          </a:p>
          <a:p>
            <a:pPr lvl="1">
              <a:spcBef>
                <a:spcPts val="0"/>
              </a:spcBef>
            </a:pPr>
            <a:r>
              <a:rPr lang="da-DK" dirty="0" smtClean="0"/>
              <a:t>Test af infrastruktur mellem forskellige testmiljøer mv.</a:t>
            </a:r>
          </a:p>
          <a:p>
            <a:pPr lvl="1">
              <a:spcBef>
                <a:spcPts val="0"/>
              </a:spcBef>
            </a:pPr>
            <a:r>
              <a:rPr lang="da-DK" dirty="0" smtClean="0"/>
              <a:t>Sikkerhedsløsning inkl. test af token udveksling.</a:t>
            </a:r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524625"/>
            <a:ext cx="2170113" cy="216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dirty="0" smtClean="0"/>
              <a:t>18. september 2014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3856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led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459905"/>
            <a:ext cx="1547813" cy="139303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882" y="396155"/>
            <a:ext cx="6313984" cy="576262"/>
          </a:xfrm>
        </p:spPr>
        <p:txBody>
          <a:bodyPr/>
          <a:lstStyle/>
          <a:p>
            <a:pPr lvl="1"/>
            <a:r>
              <a:rPr lang="da-DK" dirty="0" smtClean="0"/>
              <a:t>GD1 – Test &amp; Implementering </a:t>
            </a: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smtClean="0"/>
              <a:t>Gruppearbejde - Test af snitflader</a:t>
            </a:r>
            <a:endParaRPr lang="da-DK" sz="200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45245" y="6524625"/>
            <a:ext cx="5688013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dirty="0" smtClean="0"/>
              <a:t>GD1-GD2 Replanlægning</a:t>
            </a:r>
            <a:endParaRPr lang="da-DK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7988" y="6524625"/>
            <a:ext cx="658812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fld id="{F905A8E3-8A1C-4191-A6F7-A005598F50B8}" type="slidenum">
              <a:rPr lang="da-DK"/>
              <a:pPr>
                <a:defRPr/>
              </a:pPr>
              <a:t>14</a:t>
            </a:fld>
            <a:endParaRPr lang="da-DK" dirty="0"/>
          </a:p>
        </p:txBody>
      </p:sp>
      <p:pic>
        <p:nvPicPr>
          <p:cNvPr id="10" name="Picture 9" descr="F:\By og Land\Ejendomsdata\Samordningssekretariatet\Grunddataprogrammet GD1 GD2\GD1 - Ejendomsdataprogrammet\Kommunikation\Logo GD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7" y="87923"/>
            <a:ext cx="1642674" cy="1075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Billede 1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38"/>
          <a:stretch/>
        </p:blipFill>
        <p:spPr bwMode="auto">
          <a:xfrm>
            <a:off x="7828866" y="159480"/>
            <a:ext cx="1183810" cy="102684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Pladsholder til indhold 4"/>
          <p:cNvSpPr>
            <a:spLocks noGrp="1"/>
          </p:cNvSpPr>
          <p:nvPr>
            <p:ph idx="1"/>
          </p:nvPr>
        </p:nvSpPr>
        <p:spPr>
          <a:xfrm>
            <a:off x="457200" y="1333006"/>
            <a:ext cx="8435280" cy="4976314"/>
          </a:xfrm>
        </p:spPr>
        <p:txBody>
          <a:bodyPr/>
          <a:lstStyle/>
          <a:p>
            <a:pPr marL="0" indent="0">
              <a:buNone/>
            </a:pPr>
            <a:r>
              <a:rPr lang="da-DK" sz="2400" dirty="0" smtClean="0"/>
              <a:t>Snitfladetest </a:t>
            </a:r>
            <a:r>
              <a:rPr lang="da-DK" sz="2400" dirty="0"/>
              <a:t>tager udgangspunkt i </a:t>
            </a:r>
            <a:r>
              <a:rPr lang="da-DK" sz="2400" dirty="0" smtClean="0"/>
              <a:t>afhængigheds-</a:t>
            </a:r>
            <a:br>
              <a:rPr lang="da-DK" sz="2400" dirty="0" smtClean="0"/>
            </a:br>
            <a:r>
              <a:rPr lang="da-DK" sz="2400" dirty="0" smtClean="0"/>
              <a:t>diagrammerne </a:t>
            </a:r>
            <a:r>
              <a:rPr lang="da-DK" sz="2400" dirty="0"/>
              <a:t>og </a:t>
            </a:r>
            <a:r>
              <a:rPr lang="da-DK" sz="2400" dirty="0" smtClean="0"/>
              <a:t>opdeles </a:t>
            </a:r>
            <a:r>
              <a:rPr lang="da-DK" sz="2400" dirty="0"/>
              <a:t>i:</a:t>
            </a:r>
          </a:p>
          <a:p>
            <a:pPr marL="914400" lvl="1" indent="-457200">
              <a:buFont typeface="+mj-lt"/>
              <a:buAutoNum type="arabicPeriod"/>
            </a:pPr>
            <a:r>
              <a:rPr lang="da-DK" dirty="0"/>
              <a:t>Ajourføringsservices</a:t>
            </a:r>
          </a:p>
          <a:p>
            <a:pPr marL="914400" lvl="1" indent="-457200">
              <a:buFont typeface="+mj-lt"/>
              <a:buAutoNum type="arabicPeriod"/>
            </a:pPr>
            <a:r>
              <a:rPr lang="da-DK" dirty="0"/>
              <a:t>Udstillingsservices</a:t>
            </a:r>
          </a:p>
          <a:p>
            <a:pPr marL="914400" lvl="1" indent="-457200">
              <a:buFont typeface="+mj-lt"/>
              <a:buAutoNum type="arabicPeriod"/>
            </a:pPr>
            <a:r>
              <a:rPr lang="da-DK" dirty="0" smtClean="0"/>
              <a:t>Hændelser</a:t>
            </a:r>
          </a:p>
          <a:p>
            <a:pPr>
              <a:spcBef>
                <a:spcPts val="1200"/>
              </a:spcBef>
            </a:pPr>
            <a:r>
              <a:rPr lang="da-DK" sz="2400" dirty="0" smtClean="0"/>
              <a:t>Forudsætninger</a:t>
            </a:r>
          </a:p>
          <a:p>
            <a:pPr lvl="1">
              <a:spcBef>
                <a:spcPts val="0"/>
              </a:spcBef>
            </a:pPr>
            <a:r>
              <a:rPr lang="da-DK" dirty="0"/>
              <a:t>Grundforudsætninger </a:t>
            </a:r>
            <a:r>
              <a:rPr lang="da-DK" dirty="0" smtClean="0"/>
              <a:t>opfyldt (infrastruktur på plads, intern test gennemført)</a:t>
            </a:r>
            <a:endParaRPr lang="da-DK" dirty="0"/>
          </a:p>
          <a:p>
            <a:pPr>
              <a:spcBef>
                <a:spcPts val="1200"/>
              </a:spcBef>
            </a:pPr>
            <a:r>
              <a:rPr lang="da-DK" sz="2400" dirty="0" smtClean="0"/>
              <a:t>Gruppearbejde</a:t>
            </a:r>
          </a:p>
          <a:p>
            <a:pPr marL="457200" lvl="1" indent="0">
              <a:buNone/>
            </a:pPr>
            <a:r>
              <a:rPr lang="da-DK" dirty="0"/>
              <a:t>Udfyld den udleverede skabelon</a:t>
            </a:r>
            <a:endParaRPr lang="da-DK" dirty="0" smtClean="0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524625"/>
            <a:ext cx="2170113" cy="216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dirty="0" smtClean="0"/>
              <a:t>18. september 2014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665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led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459905"/>
            <a:ext cx="1547813" cy="139303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882" y="396155"/>
            <a:ext cx="6313984" cy="576262"/>
          </a:xfrm>
        </p:spPr>
        <p:txBody>
          <a:bodyPr/>
          <a:lstStyle/>
          <a:p>
            <a:pPr lvl="1"/>
            <a:r>
              <a:rPr lang="da-DK" dirty="0" smtClean="0"/>
              <a:t>GD1 – Test &amp; Implementering </a:t>
            </a: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smtClean="0"/>
              <a:t>Sammenhængende tværgående test</a:t>
            </a:r>
            <a:endParaRPr lang="da-DK" sz="200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45245" y="6524625"/>
            <a:ext cx="5688013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dirty="0" smtClean="0"/>
              <a:t>GD1-GD2 Replanlægning</a:t>
            </a:r>
            <a:endParaRPr lang="da-DK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7988" y="6524625"/>
            <a:ext cx="658812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fld id="{F905A8E3-8A1C-4191-A6F7-A005598F50B8}" type="slidenum">
              <a:rPr lang="da-DK"/>
              <a:pPr>
                <a:defRPr/>
              </a:pPr>
              <a:t>15</a:t>
            </a:fld>
            <a:endParaRPr lang="da-DK" dirty="0"/>
          </a:p>
        </p:txBody>
      </p:sp>
      <p:pic>
        <p:nvPicPr>
          <p:cNvPr id="10" name="Picture 9" descr="F:\By og Land\Ejendomsdata\Samordningssekretariatet\Grunddataprogrammet GD1 GD2\GD1 - Ejendomsdataprogrammet\Kommunikation\Logo GD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7" y="87923"/>
            <a:ext cx="1642674" cy="1075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Billede 1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38"/>
          <a:stretch/>
        </p:blipFill>
        <p:spPr bwMode="auto">
          <a:xfrm>
            <a:off x="7828866" y="159480"/>
            <a:ext cx="1183810" cy="102684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Pladsholder til indhold 4"/>
          <p:cNvSpPr>
            <a:spLocks noGrp="1"/>
          </p:cNvSpPr>
          <p:nvPr>
            <p:ph idx="1"/>
          </p:nvPr>
        </p:nvSpPr>
        <p:spPr>
          <a:xfrm>
            <a:off x="457200" y="1260998"/>
            <a:ext cx="8435280" cy="4976314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da-DK" sz="2400" dirty="0" smtClean="0"/>
              <a:t>Forudsætninger</a:t>
            </a:r>
          </a:p>
          <a:p>
            <a:pPr lvl="1">
              <a:spcBef>
                <a:spcPts val="0"/>
              </a:spcBef>
            </a:pPr>
            <a:r>
              <a:rPr lang="da-DK" dirty="0" smtClean="0"/>
              <a:t>Grundforudsætninger opfyldt</a:t>
            </a:r>
          </a:p>
          <a:p>
            <a:pPr lvl="1">
              <a:spcBef>
                <a:spcPts val="0"/>
              </a:spcBef>
            </a:pPr>
            <a:r>
              <a:rPr lang="da-DK" dirty="0" smtClean="0"/>
              <a:t>Snitflader er testet (foregående gruppearbejde)</a:t>
            </a:r>
          </a:p>
          <a:p>
            <a:pPr>
              <a:spcBef>
                <a:spcPts val="1200"/>
              </a:spcBef>
            </a:pPr>
            <a:r>
              <a:rPr lang="da-DK" sz="2400" dirty="0" smtClean="0"/>
              <a:t>Gruppearbejde</a:t>
            </a:r>
          </a:p>
          <a:p>
            <a:pPr marL="914400" lvl="1" indent="-457200">
              <a:spcBef>
                <a:spcPts val="600"/>
              </a:spcBef>
              <a:buFont typeface="+mj-lt"/>
              <a:buAutoNum type="arabicPeriod"/>
            </a:pPr>
            <a:r>
              <a:rPr lang="da-DK" dirty="0" smtClean="0"/>
              <a:t>Opret ejerlejlighed</a:t>
            </a:r>
          </a:p>
          <a:p>
            <a:pPr marL="914400" lvl="1" indent="-457200">
              <a:spcBef>
                <a:spcPts val="600"/>
              </a:spcBef>
              <a:buFont typeface="+mj-lt"/>
              <a:buAutoNum type="arabicPeriod"/>
            </a:pPr>
            <a:r>
              <a:rPr lang="da-DK" dirty="0" smtClean="0"/>
              <a:t>Opret BPFG</a:t>
            </a:r>
          </a:p>
          <a:p>
            <a:pPr marL="914400" lvl="1" indent="-457200">
              <a:spcBef>
                <a:spcPts val="600"/>
              </a:spcBef>
              <a:buFont typeface="+mj-lt"/>
              <a:buAutoNum type="arabicPeriod"/>
            </a:pPr>
            <a:r>
              <a:rPr lang="da-DK" dirty="0" smtClean="0"/>
              <a:t>Behandling </a:t>
            </a:r>
            <a:r>
              <a:rPr lang="da-DK" dirty="0"/>
              <a:t>af matrikulær forandring vedr. </a:t>
            </a:r>
            <a:r>
              <a:rPr lang="da-DK" dirty="0" smtClean="0"/>
              <a:t>SFE</a:t>
            </a:r>
          </a:p>
          <a:p>
            <a:pPr marL="914400" lvl="1" indent="-457200">
              <a:spcBef>
                <a:spcPts val="600"/>
              </a:spcBef>
              <a:buFont typeface="+mj-lt"/>
              <a:buAutoNum type="arabicPeriod"/>
            </a:pPr>
            <a:r>
              <a:rPr lang="da-DK" dirty="0" smtClean="0"/>
              <a:t>Ejerskifte med tilbagekonvertering til ESR</a:t>
            </a:r>
            <a:endParaRPr lang="da-DK" dirty="0"/>
          </a:p>
          <a:p>
            <a:pPr marL="457200" lvl="1" indent="0">
              <a:spcBef>
                <a:spcPts val="600"/>
              </a:spcBef>
              <a:buNone/>
            </a:pPr>
            <a:endParaRPr lang="da-DK" dirty="0" smtClean="0"/>
          </a:p>
          <a:p>
            <a:pPr marL="57150" indent="0">
              <a:spcBef>
                <a:spcPts val="600"/>
              </a:spcBef>
              <a:buNone/>
            </a:pPr>
            <a:r>
              <a:rPr lang="da-DK" sz="2200" dirty="0" smtClean="0"/>
              <a:t>Lav en tegning over eksemplet og udfyld den udleverede skabelon.</a:t>
            </a:r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524625"/>
            <a:ext cx="2170113" cy="216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dirty="0" smtClean="0"/>
              <a:t>18. september 2014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0359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indhold 4"/>
          <p:cNvSpPr>
            <a:spLocks noGrp="1"/>
          </p:cNvSpPr>
          <p:nvPr>
            <p:ph idx="1"/>
          </p:nvPr>
        </p:nvSpPr>
        <p:spPr>
          <a:xfrm>
            <a:off x="457200" y="1260998"/>
            <a:ext cx="8435280" cy="4976314"/>
          </a:xfrm>
        </p:spPr>
        <p:txBody>
          <a:bodyPr/>
          <a:lstStyle/>
          <a:p>
            <a:pPr marL="514350" indent="-457200">
              <a:spcBef>
                <a:spcPts val="0"/>
              </a:spcBef>
              <a:buFont typeface="+mj-lt"/>
              <a:buAutoNum type="arabicPeriod"/>
            </a:pPr>
            <a:r>
              <a:rPr lang="da-DK" sz="2000" dirty="0" smtClean="0"/>
              <a:t>Opret ejerlejlighed</a:t>
            </a:r>
            <a:br>
              <a:rPr lang="da-DK" sz="2000" dirty="0" smtClean="0"/>
            </a:br>
            <a:r>
              <a:rPr lang="da-DK" sz="1400" dirty="0" smtClean="0"/>
              <a:t>Oprettelse i Matriklen via LSP klient </a:t>
            </a:r>
            <a:r>
              <a:rPr lang="da-DK" sz="1400" dirty="0"/>
              <a:t>og </a:t>
            </a:r>
            <a:r>
              <a:rPr lang="da-DK" sz="1400" dirty="0" smtClean="0"/>
              <a:t>præmatrikel. Ejerskab oprettes i Ejerfortegnelsen af Matriklen. Enheder oprettes </a:t>
            </a:r>
            <a:r>
              <a:rPr lang="da-DK" sz="1400" dirty="0"/>
              <a:t>i BBR via LSP </a:t>
            </a:r>
            <a:r>
              <a:rPr lang="da-DK" sz="1400" dirty="0" smtClean="0"/>
              <a:t>klient.</a:t>
            </a:r>
            <a:br>
              <a:rPr lang="da-DK" sz="1400" dirty="0" smtClean="0"/>
            </a:br>
            <a:r>
              <a:rPr lang="da-DK" sz="1400" dirty="0" smtClean="0"/>
              <a:t>Endelig registrering i Matriklen tilflyder SKAT (til vurdering) og BBR som hændelsesbesked.</a:t>
            </a:r>
          </a:p>
          <a:p>
            <a:pPr marL="514350" indent="-457200">
              <a:buFont typeface="+mj-lt"/>
              <a:buAutoNum type="arabicPeriod"/>
            </a:pPr>
            <a:r>
              <a:rPr lang="da-DK" sz="2000" dirty="0" smtClean="0"/>
              <a:t>Opret BPFG</a:t>
            </a:r>
            <a:br>
              <a:rPr lang="da-DK" sz="2000" dirty="0" smtClean="0"/>
            </a:br>
            <a:r>
              <a:rPr lang="da-DK" sz="1400" dirty="0" smtClean="0"/>
              <a:t>Oprettes i BBR af kommunen  via en byggesag i BBR-klient, som også opretter BPFG i Matriklen via en ajourføringsservice. Matriklen tildeler ejerskab i Ejerfortegnelsen ud fra oplysninger fra BBR-klient.</a:t>
            </a:r>
            <a:endParaRPr lang="da-DK" sz="1400" dirty="0"/>
          </a:p>
          <a:p>
            <a:pPr marL="514350" indent="-457200">
              <a:buFont typeface="+mj-lt"/>
              <a:buAutoNum type="arabicPeriod"/>
            </a:pPr>
            <a:r>
              <a:rPr lang="da-DK" sz="2000" dirty="0"/>
              <a:t>Behandling af matrikulær forandring vedr. </a:t>
            </a:r>
            <a:r>
              <a:rPr lang="da-DK" sz="2000" dirty="0" smtClean="0"/>
              <a:t>SFE</a:t>
            </a:r>
            <a:br>
              <a:rPr lang="da-DK" sz="2000" dirty="0" smtClean="0"/>
            </a:br>
            <a:r>
              <a:rPr lang="da-DK" sz="1400" dirty="0" smtClean="0"/>
              <a:t>Start</a:t>
            </a:r>
            <a:r>
              <a:rPr lang="da-DK" sz="1400" dirty="0"/>
              <a:t>: Sagen er indsendt til </a:t>
            </a:r>
            <a:r>
              <a:rPr lang="da-DK" sz="1400" dirty="0" smtClean="0"/>
              <a:t>kommunen, BFE, ejerskab og adresser er tildelt.</a:t>
            </a:r>
            <a:r>
              <a:rPr lang="da-DK" sz="1400" dirty="0"/>
              <a:t/>
            </a:r>
            <a:br>
              <a:rPr lang="da-DK" sz="1400" dirty="0"/>
            </a:br>
            <a:r>
              <a:rPr lang="da-DK" sz="1400" dirty="0"/>
              <a:t>Godkendes af kommunen (kontrolleres i myndighedsklient inkl. opslag i DAR</a:t>
            </a:r>
            <a:r>
              <a:rPr lang="da-DK" sz="1400" dirty="0" smtClean="0"/>
              <a:t>).</a:t>
            </a:r>
            <a:r>
              <a:rPr lang="da-DK" sz="1400" dirty="0"/>
              <a:t/>
            </a:r>
            <a:br>
              <a:rPr lang="da-DK" sz="1400" dirty="0"/>
            </a:br>
            <a:r>
              <a:rPr lang="da-DK" sz="1400" dirty="0"/>
              <a:t>Godkendelse/myndighedsbehandles i Matriklen inkl. </a:t>
            </a:r>
            <a:r>
              <a:rPr lang="da-DK" sz="1400" dirty="0" smtClean="0"/>
              <a:t>Tinglysningssløjfen.</a:t>
            </a:r>
            <a:r>
              <a:rPr lang="da-DK" sz="1400" dirty="0"/>
              <a:t/>
            </a:r>
            <a:br>
              <a:rPr lang="da-DK" sz="1400" dirty="0"/>
            </a:br>
            <a:r>
              <a:rPr lang="da-DK" sz="1400" dirty="0"/>
              <a:t>Registreres endeligt i Matriklen med udsendelse af </a:t>
            </a:r>
            <a:r>
              <a:rPr lang="da-DK" sz="1400" dirty="0" smtClean="0"/>
              <a:t>hændelsesbesked herom, som BBR</a:t>
            </a:r>
            <a:r>
              <a:rPr lang="da-DK" sz="1400" dirty="0"/>
              <a:t>, </a:t>
            </a:r>
            <a:r>
              <a:rPr lang="da-DK" sz="1400" dirty="0" smtClean="0"/>
              <a:t>SKAT og </a:t>
            </a:r>
            <a:r>
              <a:rPr lang="da-DK" sz="1400" dirty="0"/>
              <a:t>Beliggenhedsadresse reagerer </a:t>
            </a:r>
            <a:r>
              <a:rPr lang="da-DK" sz="1400" dirty="0" smtClean="0"/>
              <a:t>på.</a:t>
            </a:r>
          </a:p>
          <a:p>
            <a:pPr marL="514350" indent="-457200">
              <a:buFont typeface="+mj-lt"/>
              <a:buAutoNum type="arabicPeriod"/>
            </a:pPr>
            <a:r>
              <a:rPr lang="da-DK" sz="2000" dirty="0" smtClean="0"/>
              <a:t>Ejerskifte med tilbagekonvertering til ESR</a:t>
            </a:r>
            <a:br>
              <a:rPr lang="da-DK" sz="2000" dirty="0" smtClean="0"/>
            </a:br>
            <a:r>
              <a:rPr lang="da-DK" sz="1400" dirty="0" smtClean="0"/>
              <a:t>Teknisk løsning på tilbagekonvertering er</a:t>
            </a:r>
            <a:r>
              <a:rPr lang="da-DK" sz="1400" b="1" dirty="0" smtClean="0"/>
              <a:t> ikke </a:t>
            </a:r>
            <a:r>
              <a:rPr lang="da-DK" sz="1400" dirty="0" smtClean="0"/>
              <a:t>afklaret pt., men testeksemplet kunne være:</a:t>
            </a:r>
            <a:br>
              <a:rPr lang="da-DK" sz="1400" dirty="0" smtClean="0"/>
            </a:br>
            <a:r>
              <a:rPr lang="da-DK" sz="1400" dirty="0" smtClean="0"/>
              <a:t>Et ejerskifte (fx at en person sælger sin halvpart i en ejendom) registreres i Ejerfortegnelsen, som opdaterer Datafordeler og udsender en hændelsesbesked om et ejerskifte på en BFE.</a:t>
            </a:r>
            <a:br>
              <a:rPr lang="da-DK" sz="1400" dirty="0" smtClean="0"/>
            </a:br>
            <a:r>
              <a:rPr lang="da-DK" sz="1400" dirty="0" smtClean="0"/>
              <a:t>ESR abonnerer på denne hændelsesbesked og henter efter modtagelsen af denne ejeroplysninger (på BFE-nummer) via service udstillet på Datafordeleren og opdaterer ESR ejendommen (på ejendomsnummer) ud fra disse informationer</a:t>
            </a:r>
            <a:r>
              <a:rPr lang="da-DK" sz="1600" dirty="0" smtClean="0"/>
              <a:t>.</a:t>
            </a:r>
            <a:endParaRPr lang="da-DK" sz="16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882" y="396155"/>
            <a:ext cx="6313984" cy="576262"/>
          </a:xfrm>
        </p:spPr>
        <p:txBody>
          <a:bodyPr/>
          <a:lstStyle/>
          <a:p>
            <a:pPr lvl="1"/>
            <a:r>
              <a:rPr lang="da-DK" dirty="0" smtClean="0"/>
              <a:t>GD1 – Test &amp; Implementering </a:t>
            </a: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smtClean="0"/>
              <a:t>Gruppeopgaver</a:t>
            </a:r>
            <a:endParaRPr lang="da-DK" sz="200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45245" y="6524625"/>
            <a:ext cx="5688013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dirty="0" smtClean="0"/>
              <a:t>GD1-GD2 Replanlægning</a:t>
            </a:r>
            <a:endParaRPr lang="da-DK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7988" y="6524625"/>
            <a:ext cx="658812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fld id="{F905A8E3-8A1C-4191-A6F7-A005598F50B8}" type="slidenum">
              <a:rPr lang="da-DK"/>
              <a:pPr>
                <a:defRPr/>
              </a:pPr>
              <a:t>16</a:t>
            </a:fld>
            <a:endParaRPr lang="da-DK" dirty="0"/>
          </a:p>
        </p:txBody>
      </p:sp>
      <p:pic>
        <p:nvPicPr>
          <p:cNvPr id="10" name="Picture 9" descr="F:\By og Land\Ejendomsdata\Samordningssekretariatet\Grunddataprogrammet GD1 GD2\GD1 - Ejendomsdataprogrammet\Kommunikation\Logo GD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7" y="87923"/>
            <a:ext cx="1642674" cy="1075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Billed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38"/>
          <a:stretch/>
        </p:blipFill>
        <p:spPr bwMode="auto">
          <a:xfrm>
            <a:off x="7828866" y="159480"/>
            <a:ext cx="1183810" cy="102684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524625"/>
            <a:ext cx="2170113" cy="216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dirty="0" smtClean="0"/>
              <a:t>18. september 2014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1078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504" y="1340768"/>
            <a:ext cx="2032000" cy="170688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882" y="396155"/>
            <a:ext cx="6313984" cy="576262"/>
          </a:xfrm>
        </p:spPr>
        <p:txBody>
          <a:bodyPr/>
          <a:lstStyle/>
          <a:p>
            <a:pPr lvl="1"/>
            <a:r>
              <a:rPr lang="da-DK" dirty="0" smtClean="0"/>
              <a:t>GD1 – Test &amp; Implementering </a:t>
            </a: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err="1" smtClean="0"/>
              <a:t>Implementering</a:t>
            </a:r>
            <a:r>
              <a:rPr lang="da-DK" sz="2400" dirty="0" smtClean="0"/>
              <a:t> og interimløsninger</a:t>
            </a:r>
            <a:endParaRPr lang="da-DK" sz="200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45245" y="6524625"/>
            <a:ext cx="5688013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dirty="0" smtClean="0"/>
              <a:t>GD1-GD2 Replanlægning</a:t>
            </a:r>
            <a:endParaRPr lang="da-DK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7988" y="6524625"/>
            <a:ext cx="658812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fld id="{F905A8E3-8A1C-4191-A6F7-A005598F50B8}" type="slidenum">
              <a:rPr lang="da-DK"/>
              <a:pPr>
                <a:defRPr/>
              </a:pPr>
              <a:t>17</a:t>
            </a:fld>
            <a:endParaRPr lang="da-DK" dirty="0"/>
          </a:p>
        </p:txBody>
      </p:sp>
      <p:pic>
        <p:nvPicPr>
          <p:cNvPr id="10" name="Picture 9" descr="F:\By og Land\Ejendomsdata\Samordningssekretariatet\Grunddataprogrammet GD1 GD2\GD1 - Ejendomsdataprogrammet\Kommunikation\Logo GD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7" y="87923"/>
            <a:ext cx="1642674" cy="1075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Billede 1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38"/>
          <a:stretch/>
        </p:blipFill>
        <p:spPr bwMode="auto">
          <a:xfrm>
            <a:off x="7828866" y="159480"/>
            <a:ext cx="1183810" cy="102684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Pladsholder til indhold 4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18457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da-DK" sz="2400" dirty="0" smtClean="0"/>
              <a:t>Forudsætninger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da-DK" sz="1900" dirty="0" smtClean="0"/>
              <a:t>Sammenhængende tværgående test godkendt </a:t>
            </a:r>
            <a:br>
              <a:rPr lang="da-DK" sz="1900" dirty="0" smtClean="0"/>
            </a:br>
            <a:r>
              <a:rPr lang="da-DK" sz="1900" dirty="0" smtClean="0"/>
              <a:t>(foregående gruppearbejde)</a:t>
            </a:r>
          </a:p>
          <a:p>
            <a:pPr>
              <a:spcBef>
                <a:spcPts val="1800"/>
              </a:spcBef>
            </a:pPr>
            <a:r>
              <a:rPr lang="da-DK" sz="2400" dirty="0" err="1" smtClean="0"/>
              <a:t>Summeøvelse</a:t>
            </a:r>
            <a:r>
              <a:rPr lang="da-DK" sz="2400" dirty="0" smtClean="0"/>
              <a:t>, udkast til implementeringstjekliste</a:t>
            </a:r>
          </a:p>
          <a:p>
            <a:pPr lvl="1">
              <a:spcBef>
                <a:spcPts val="0"/>
              </a:spcBef>
            </a:pPr>
            <a:r>
              <a:rPr lang="da-DK" dirty="0" smtClean="0"/>
              <a:t>Er implementeringen afhængig af andre implementeringer?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da-DK" dirty="0" smtClean="0"/>
              <a:t>Skal andre systemer implementeres først?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da-DK" dirty="0" smtClean="0"/>
              <a:t>Anvender systemet, i TO-BE landskabet, integrationer som ikke er </a:t>
            </a:r>
            <a:br>
              <a:rPr lang="da-DK" dirty="0" smtClean="0"/>
            </a:br>
            <a:r>
              <a:rPr lang="da-DK" dirty="0" smtClean="0"/>
              <a:t>tilgængelige – i så fald, hvordan håndteres dette i </a:t>
            </a:r>
            <a:r>
              <a:rPr lang="da-DK" dirty="0" err="1" smtClean="0"/>
              <a:t>interimperioden</a:t>
            </a:r>
            <a:r>
              <a:rPr lang="da-DK" dirty="0" smtClean="0"/>
              <a:t>?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da-DK" dirty="0" smtClean="0"/>
              <a:t>Har implementeringen afhængigheder, der kræver samtidig implementering i andre systemer?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da-DK" dirty="0" smtClean="0"/>
              <a:t>Tilbagekonvertering til det gamle system, af hensyn til paralleldriften.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endParaRPr lang="da-DK" sz="19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a-DK" sz="2200" dirty="0" smtClean="0"/>
              <a:t>Tilføj yderligere punkter og diskuter mulige implementeringsscenarier</a:t>
            </a:r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524625"/>
            <a:ext cx="2170113" cy="216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dirty="0" smtClean="0"/>
              <a:t>18. september 2014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1749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882" y="396155"/>
            <a:ext cx="6313984" cy="576262"/>
          </a:xfrm>
        </p:spPr>
        <p:txBody>
          <a:bodyPr/>
          <a:lstStyle/>
          <a:p>
            <a:pPr lvl="1"/>
            <a:r>
              <a:rPr lang="da-DK" dirty="0" smtClean="0"/>
              <a:t>GD1 – Test &amp; Implementering </a:t>
            </a: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smtClean="0"/>
              <a:t>Opsamling</a:t>
            </a:r>
            <a:endParaRPr lang="da-DK" sz="200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45245" y="6524625"/>
            <a:ext cx="5688013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dirty="0" smtClean="0"/>
              <a:t>GD1-GD2 Replanlægning</a:t>
            </a:r>
            <a:endParaRPr lang="da-DK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7988" y="6524625"/>
            <a:ext cx="658812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fld id="{F905A8E3-8A1C-4191-A6F7-A005598F50B8}" type="slidenum">
              <a:rPr lang="da-DK"/>
              <a:pPr>
                <a:defRPr/>
              </a:pPr>
              <a:t>18</a:t>
            </a:fld>
            <a:endParaRPr lang="da-DK" dirty="0"/>
          </a:p>
        </p:txBody>
      </p:sp>
      <p:pic>
        <p:nvPicPr>
          <p:cNvPr id="10" name="Picture 9" descr="F:\By og Land\Ejendomsdata\Samordningssekretariatet\Grunddataprogrammet GD1 GD2\GD1 - Ejendomsdataprogrammet\Kommunikation\Logo GD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7" y="87923"/>
            <a:ext cx="1642674" cy="1075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Billed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38"/>
          <a:stretch/>
        </p:blipFill>
        <p:spPr bwMode="auto">
          <a:xfrm>
            <a:off x="7828866" y="159480"/>
            <a:ext cx="1183810" cy="102684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Billed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3" y="1248702"/>
            <a:ext cx="4720590" cy="3980498"/>
          </a:xfrm>
          <a:prstGeom prst="rect">
            <a:avLst/>
          </a:prstGeom>
        </p:spPr>
      </p:pic>
      <p:sp>
        <p:nvSpPr>
          <p:cNvPr id="4" name="Tekstboks 3"/>
          <p:cNvSpPr txBox="1"/>
          <p:nvPr/>
        </p:nvSpPr>
        <p:spPr>
          <a:xfrm>
            <a:off x="1900538" y="5229200"/>
            <a:ext cx="51917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Hvad fik vi ud af dagens workshop?</a:t>
            </a:r>
          </a:p>
          <a:p>
            <a:r>
              <a:rPr lang="da-DK" dirty="0" smtClean="0"/>
              <a:t>Hvordan kommer vi videre med planen?</a:t>
            </a:r>
            <a:endParaRPr lang="da-DK" dirty="0"/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524625"/>
            <a:ext cx="2170113" cy="216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dirty="0" smtClean="0"/>
              <a:t>18. september 2014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3545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882" y="396155"/>
            <a:ext cx="6313984" cy="576262"/>
          </a:xfrm>
        </p:spPr>
        <p:txBody>
          <a:bodyPr/>
          <a:lstStyle/>
          <a:p>
            <a:pPr lvl="1"/>
            <a:r>
              <a:rPr lang="da-DK" dirty="0" smtClean="0"/>
              <a:t>Agenda</a:t>
            </a:r>
            <a:endParaRPr lang="da-DK" sz="240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45245" y="6524625"/>
            <a:ext cx="5688013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dirty="0" smtClean="0"/>
              <a:t>GD1-GD2 Replanlægning</a:t>
            </a:r>
            <a:endParaRPr lang="da-DK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7988" y="6524625"/>
            <a:ext cx="658812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fld id="{F905A8E3-8A1C-4191-A6F7-A005598F50B8}" type="slidenum">
              <a:rPr lang="da-DK"/>
              <a:pPr>
                <a:defRPr/>
              </a:pPr>
              <a:t>2</a:t>
            </a:fld>
            <a:endParaRPr lang="da-DK" dirty="0"/>
          </a:p>
        </p:txBody>
      </p:sp>
      <p:pic>
        <p:nvPicPr>
          <p:cNvPr id="10" name="Picture 9" descr="F:\By og Land\Ejendomsdata\Samordningssekretariatet\Grunddataprogrammet GD1 GD2\GD1 - Ejendomsdataprogrammet\Kommunikation\Logo GD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7" y="87923"/>
            <a:ext cx="1642674" cy="1075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Billed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38"/>
          <a:stretch/>
        </p:blipFill>
        <p:spPr bwMode="auto">
          <a:xfrm>
            <a:off x="7828866" y="159480"/>
            <a:ext cx="1183810" cy="102684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0" name="Pladsholder til indhold 2"/>
          <p:cNvSpPr>
            <a:spLocks noGrp="1"/>
          </p:cNvSpPr>
          <p:nvPr>
            <p:ph idx="1"/>
          </p:nvPr>
        </p:nvSpPr>
        <p:spPr>
          <a:xfrm>
            <a:off x="251520" y="1124744"/>
            <a:ext cx="8928992" cy="5362118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da-DK" sz="2400" dirty="0" smtClean="0"/>
              <a:t>Indledning</a:t>
            </a:r>
          </a:p>
          <a:p>
            <a:pPr lvl="1">
              <a:spcBef>
                <a:spcPts val="0"/>
              </a:spcBef>
            </a:pPr>
            <a:r>
              <a:rPr lang="da-DK" sz="1800" dirty="0" smtClean="0"/>
              <a:t>Introduktion, formål og forventet resultat</a:t>
            </a:r>
          </a:p>
          <a:p>
            <a:pPr>
              <a:spcBef>
                <a:spcPts val="600"/>
              </a:spcBef>
            </a:pPr>
            <a:r>
              <a:rPr lang="da-DK" sz="2400" dirty="0" smtClean="0"/>
              <a:t>Grundlæggende forudsætninger ift. fælles test</a:t>
            </a:r>
            <a:endParaRPr lang="da-DK" sz="2400" dirty="0"/>
          </a:p>
          <a:p>
            <a:pPr lvl="1">
              <a:spcBef>
                <a:spcPts val="0"/>
              </a:spcBef>
            </a:pPr>
            <a:r>
              <a:rPr lang="da-DK" sz="1800" dirty="0" smtClean="0"/>
              <a:t>Teststrategi, projekternes interne test, test af infrastruktur mv.</a:t>
            </a:r>
            <a:endParaRPr lang="da-DK" sz="1800" dirty="0"/>
          </a:p>
          <a:p>
            <a:pPr>
              <a:spcBef>
                <a:spcPts val="600"/>
              </a:spcBef>
            </a:pPr>
            <a:r>
              <a:rPr lang="da-DK" sz="2400" dirty="0" smtClean="0"/>
              <a:t>Test af snitflader mellem to løsninger</a:t>
            </a:r>
            <a:endParaRPr lang="da-DK" sz="2400" dirty="0"/>
          </a:p>
          <a:p>
            <a:pPr lvl="1">
              <a:spcBef>
                <a:spcPts val="0"/>
              </a:spcBef>
            </a:pPr>
            <a:r>
              <a:rPr lang="da-DK" sz="1800" dirty="0" smtClean="0"/>
              <a:t>Udstillingsservices, hændelser og ajourføringsservices</a:t>
            </a:r>
          </a:p>
          <a:p>
            <a:pPr lvl="1">
              <a:spcBef>
                <a:spcPts val="0"/>
              </a:spcBef>
            </a:pPr>
            <a:r>
              <a:rPr lang="da-DK" sz="1800" dirty="0" smtClean="0"/>
              <a:t>Udskiftning af ”stubbe” og ”drivere” med reel integration</a:t>
            </a:r>
          </a:p>
          <a:p>
            <a:pPr lvl="1">
              <a:spcBef>
                <a:spcPts val="0"/>
              </a:spcBef>
            </a:pPr>
            <a:r>
              <a:rPr lang="da-DK" sz="1800" dirty="0" smtClean="0"/>
              <a:t>Gennemføres i form af gruppearbejde</a:t>
            </a:r>
            <a:endParaRPr lang="da-DK" sz="1800" dirty="0"/>
          </a:p>
          <a:p>
            <a:pPr>
              <a:spcBef>
                <a:spcPts val="600"/>
              </a:spcBef>
            </a:pPr>
            <a:r>
              <a:rPr lang="da-DK" sz="2400" dirty="0" smtClean="0"/>
              <a:t>Sammenhængende tværgående test</a:t>
            </a:r>
            <a:endParaRPr lang="da-DK" sz="2400" dirty="0"/>
          </a:p>
          <a:p>
            <a:pPr lvl="1">
              <a:spcBef>
                <a:spcPts val="0"/>
              </a:spcBef>
            </a:pPr>
            <a:r>
              <a:rPr lang="da-DK" sz="1800" dirty="0" smtClean="0"/>
              <a:t>Klienttest med anvendelse af liveintegrationer</a:t>
            </a:r>
          </a:p>
          <a:p>
            <a:pPr lvl="1">
              <a:spcBef>
                <a:spcPts val="0"/>
              </a:spcBef>
            </a:pPr>
            <a:r>
              <a:rPr lang="da-DK" sz="1800" dirty="0" smtClean="0"/>
              <a:t>End-to-end test på tværs af løsninger</a:t>
            </a:r>
          </a:p>
          <a:p>
            <a:pPr lvl="1">
              <a:spcBef>
                <a:spcPts val="0"/>
              </a:spcBef>
            </a:pPr>
            <a:r>
              <a:rPr lang="da-DK" sz="1800" dirty="0"/>
              <a:t>Gennemføres i form af </a:t>
            </a:r>
            <a:r>
              <a:rPr lang="da-DK" sz="1800" dirty="0" smtClean="0"/>
              <a:t>gruppearbejde</a:t>
            </a:r>
            <a:endParaRPr lang="da-DK" sz="1800" dirty="0"/>
          </a:p>
          <a:p>
            <a:pPr>
              <a:spcBef>
                <a:spcPts val="600"/>
              </a:spcBef>
            </a:pPr>
            <a:r>
              <a:rPr lang="da-DK" sz="2400" dirty="0" smtClean="0"/>
              <a:t>Implementering</a:t>
            </a:r>
            <a:endParaRPr lang="da-DK" sz="2400" dirty="0"/>
          </a:p>
          <a:p>
            <a:pPr lvl="1">
              <a:spcBef>
                <a:spcPts val="0"/>
              </a:spcBef>
            </a:pPr>
            <a:r>
              <a:rPr lang="da-DK" sz="1800" dirty="0" smtClean="0"/>
              <a:t>Aktiviteter der bør overvejes ifb. implementeringsarbejdspakker</a:t>
            </a:r>
          </a:p>
          <a:p>
            <a:pPr>
              <a:spcBef>
                <a:spcPts val="600"/>
              </a:spcBef>
            </a:pPr>
            <a:r>
              <a:rPr lang="da-DK" sz="2400" dirty="0" smtClean="0"/>
              <a:t>Opsamling</a:t>
            </a:r>
            <a:endParaRPr lang="da-DK" sz="1800" dirty="0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524625"/>
            <a:ext cx="2170113" cy="216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dirty="0" smtClean="0"/>
              <a:t>18. september 2014</a:t>
            </a:r>
            <a:endParaRPr lang="da-DK" dirty="0"/>
          </a:p>
        </p:txBody>
      </p:sp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482" y="2447646"/>
            <a:ext cx="1606990" cy="2061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615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882" y="396155"/>
            <a:ext cx="6313984" cy="576262"/>
          </a:xfrm>
        </p:spPr>
        <p:txBody>
          <a:bodyPr/>
          <a:lstStyle/>
          <a:p>
            <a:pPr lvl="1"/>
            <a:r>
              <a:rPr lang="da-DK" dirty="0" smtClean="0"/>
              <a:t>GD1 – Test &amp; Implementering </a:t>
            </a: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smtClean="0"/>
              <a:t>Formål og forventet resultat</a:t>
            </a:r>
            <a:endParaRPr lang="da-DK" sz="200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45245" y="6524625"/>
            <a:ext cx="5688013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dirty="0" smtClean="0"/>
              <a:t>GD1-GD2 Replanlægning</a:t>
            </a:r>
            <a:endParaRPr lang="da-DK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7988" y="6524625"/>
            <a:ext cx="658812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fld id="{F905A8E3-8A1C-4191-A6F7-A005598F50B8}" type="slidenum">
              <a:rPr lang="da-DK"/>
              <a:pPr>
                <a:defRPr/>
              </a:pPr>
              <a:t>3</a:t>
            </a:fld>
            <a:endParaRPr lang="da-DK" dirty="0"/>
          </a:p>
        </p:txBody>
      </p:sp>
      <p:pic>
        <p:nvPicPr>
          <p:cNvPr id="10" name="Picture 9" descr="F:\By og Land\Ejendomsdata\Samordningssekretariatet\Grunddataprogrammet GD1 GD2\GD1 - Ejendomsdataprogrammet\Kommunikation\Logo GD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7" y="87923"/>
            <a:ext cx="1642674" cy="1075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Billed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38"/>
          <a:stretch/>
        </p:blipFill>
        <p:spPr bwMode="auto">
          <a:xfrm>
            <a:off x="7828866" y="159480"/>
            <a:ext cx="1183810" cy="102684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Pladsholder til indhold 4"/>
          <p:cNvSpPr>
            <a:spLocks noGrp="1"/>
          </p:cNvSpPr>
          <p:nvPr>
            <p:ph idx="1"/>
          </p:nvPr>
        </p:nvSpPr>
        <p:spPr>
          <a:xfrm>
            <a:off x="457200" y="1333006"/>
            <a:ext cx="8435280" cy="4976314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da-DK" sz="2400" dirty="0" smtClean="0"/>
              <a:t>At vi til brug for den videre replanlægning har fået identificeret :</a:t>
            </a:r>
          </a:p>
          <a:p>
            <a:pPr lvl="1">
              <a:spcBef>
                <a:spcPts val="0"/>
              </a:spcBef>
            </a:pPr>
            <a:r>
              <a:rPr lang="da-DK" dirty="0" smtClean="0"/>
              <a:t>De vigtigste opgaver/arbejdspakker inden for testområdet, som er af fælles interesse og som skal medtages i implementeringsplanen. </a:t>
            </a:r>
            <a:br>
              <a:rPr lang="da-DK" dirty="0" smtClean="0"/>
            </a:br>
            <a:r>
              <a:rPr lang="da-DK" dirty="0" smtClean="0"/>
              <a:t>Dvs. et input til at disse efterfølgende kan blive kvalificeret i de enkelte projekter hhv. i delprogrammet.</a:t>
            </a:r>
          </a:p>
          <a:p>
            <a:pPr lvl="1">
              <a:spcBef>
                <a:spcPts val="0"/>
              </a:spcBef>
            </a:pPr>
            <a:r>
              <a:rPr lang="da-DK" dirty="0" smtClean="0"/>
              <a:t>Forudsætninger for de enkelte testfaser og tilhørende arbejdspakker.</a:t>
            </a:r>
            <a:br>
              <a:rPr lang="da-DK" dirty="0" smtClean="0"/>
            </a:br>
            <a:r>
              <a:rPr lang="da-DK" dirty="0" smtClean="0"/>
              <a:t>Hvilke forudsætninger skal være på plads som grundlag for at kunne gennemføre de forskellige test?</a:t>
            </a:r>
          </a:p>
          <a:p>
            <a:pPr lvl="1">
              <a:spcBef>
                <a:spcPts val="0"/>
              </a:spcBef>
            </a:pPr>
            <a:r>
              <a:rPr lang="da-DK" dirty="0" smtClean="0"/>
              <a:t>Testmiljøer ift. de forskellige test – herunder behov for at disse gennemføres med sammenhængende testdata på tværs af registre mv. </a:t>
            </a:r>
          </a:p>
          <a:p>
            <a:pPr lvl="1">
              <a:spcBef>
                <a:spcPts val="0"/>
              </a:spcBef>
            </a:pPr>
            <a:r>
              <a:rPr lang="da-DK" dirty="0" smtClean="0"/>
              <a:t>Hvem der skal have hovedansvaret for hvilke arbejdspakker.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da-DK" sz="2400" dirty="0" smtClean="0"/>
              <a:t>I relation til implementering:</a:t>
            </a:r>
          </a:p>
          <a:p>
            <a:pPr lvl="1">
              <a:spcBef>
                <a:spcPts val="0"/>
              </a:spcBef>
            </a:pPr>
            <a:r>
              <a:rPr lang="da-DK" dirty="0" smtClean="0"/>
              <a:t>Identifikation af de vigtigste aktiviteter, som vi skal huske at tage stilling til ifb. projekters og delprogrammes implementeringsarbejdspakker.</a:t>
            </a:r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524625"/>
            <a:ext cx="2170113" cy="216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dirty="0" smtClean="0"/>
              <a:t>18. september 2014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1248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882" y="396155"/>
            <a:ext cx="6313984" cy="576262"/>
          </a:xfrm>
        </p:spPr>
        <p:txBody>
          <a:bodyPr/>
          <a:lstStyle/>
          <a:p>
            <a:pPr lvl="1"/>
            <a:r>
              <a:rPr lang="da-DK" dirty="0" smtClean="0"/>
              <a:t>GD1 – Test &amp; Implementering </a:t>
            </a: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smtClean="0"/>
              <a:t>”V-model” og testfaser</a:t>
            </a:r>
            <a:endParaRPr lang="da-DK" sz="200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45245" y="6524625"/>
            <a:ext cx="5688013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dirty="0" smtClean="0"/>
              <a:t>GD1-GD2 Replanlægning</a:t>
            </a:r>
            <a:endParaRPr lang="da-DK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7988" y="6524625"/>
            <a:ext cx="658812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fld id="{F905A8E3-8A1C-4191-A6F7-A005598F50B8}" type="slidenum">
              <a:rPr lang="da-DK"/>
              <a:pPr>
                <a:defRPr/>
              </a:pPr>
              <a:t>4</a:t>
            </a:fld>
            <a:endParaRPr lang="da-DK" dirty="0"/>
          </a:p>
        </p:txBody>
      </p:sp>
      <p:pic>
        <p:nvPicPr>
          <p:cNvPr id="10" name="Picture 9" descr="F:\By og Land\Ejendomsdata\Samordningssekretariatet\Grunddataprogrammet GD1 GD2\GD1 - Ejendomsdataprogrammet\Kommunikation\Logo GD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7" y="87923"/>
            <a:ext cx="1642674" cy="1075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Billed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38"/>
          <a:stretch/>
        </p:blipFill>
        <p:spPr bwMode="auto">
          <a:xfrm>
            <a:off x="7828866" y="159480"/>
            <a:ext cx="1183810" cy="102684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42" name="Gruppe 41"/>
          <p:cNvGrpSpPr/>
          <p:nvPr/>
        </p:nvGrpSpPr>
        <p:grpSpPr>
          <a:xfrm>
            <a:off x="251520" y="1484784"/>
            <a:ext cx="5942760" cy="4097334"/>
            <a:chOff x="251520" y="1484784"/>
            <a:chExt cx="5942760" cy="4097334"/>
          </a:xfrm>
        </p:grpSpPr>
        <p:pic>
          <p:nvPicPr>
            <p:cNvPr id="4" name="Billede 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1772816"/>
              <a:ext cx="5942760" cy="3809302"/>
            </a:xfrm>
            <a:prstGeom prst="rect">
              <a:avLst/>
            </a:prstGeom>
          </p:spPr>
        </p:pic>
        <p:sp>
          <p:nvSpPr>
            <p:cNvPr id="14" name="Tekstboks 13"/>
            <p:cNvSpPr txBox="1"/>
            <p:nvPr/>
          </p:nvSpPr>
          <p:spPr>
            <a:xfrm>
              <a:off x="2339752" y="1484784"/>
              <a:ext cx="160172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3200" dirty="0" smtClean="0"/>
                <a:t>V-model</a:t>
              </a:r>
              <a:endParaRPr lang="da-DK" sz="3200" dirty="0"/>
            </a:p>
          </p:txBody>
        </p:sp>
      </p:grpSp>
      <p:grpSp>
        <p:nvGrpSpPr>
          <p:cNvPr id="41" name="Gruppe 40"/>
          <p:cNvGrpSpPr/>
          <p:nvPr/>
        </p:nvGrpSpPr>
        <p:grpSpPr>
          <a:xfrm>
            <a:off x="6266288" y="2172926"/>
            <a:ext cx="1762096" cy="1192450"/>
            <a:chOff x="6266288" y="2172926"/>
            <a:chExt cx="1762096" cy="1192450"/>
          </a:xfrm>
        </p:grpSpPr>
        <p:sp>
          <p:nvSpPr>
            <p:cNvPr id="5" name="Tekstboks 4"/>
            <p:cNvSpPr txBox="1"/>
            <p:nvPr/>
          </p:nvSpPr>
          <p:spPr>
            <a:xfrm>
              <a:off x="6893458" y="2492896"/>
              <a:ext cx="11349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2000" dirty="0" smtClean="0"/>
                <a:t>Testfaser</a:t>
              </a:r>
              <a:endParaRPr lang="da-DK" sz="2000" dirty="0"/>
            </a:p>
          </p:txBody>
        </p:sp>
        <p:cxnSp>
          <p:nvCxnSpPr>
            <p:cNvPr id="15" name="Lige pilforbindelse 14"/>
            <p:cNvCxnSpPr>
              <a:stCxn id="5" idx="1"/>
            </p:cNvCxnSpPr>
            <p:nvPr/>
          </p:nvCxnSpPr>
          <p:spPr bwMode="auto">
            <a:xfrm flipH="1" flipV="1">
              <a:off x="6317394" y="2172926"/>
              <a:ext cx="576064" cy="520025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8" name="Lige pilforbindelse 17"/>
            <p:cNvCxnSpPr>
              <a:stCxn id="5" idx="1"/>
            </p:cNvCxnSpPr>
            <p:nvPr/>
          </p:nvCxnSpPr>
          <p:spPr bwMode="auto">
            <a:xfrm flipH="1">
              <a:off x="6266288" y="2692951"/>
              <a:ext cx="627170" cy="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0" name="Lige pilforbindelse 19"/>
            <p:cNvCxnSpPr>
              <a:stCxn id="5" idx="1"/>
            </p:cNvCxnSpPr>
            <p:nvPr/>
          </p:nvCxnSpPr>
          <p:spPr bwMode="auto">
            <a:xfrm flipH="1">
              <a:off x="6317394" y="2692951"/>
              <a:ext cx="576064" cy="260012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6" name="Lige pilforbindelse 25"/>
            <p:cNvCxnSpPr>
              <a:stCxn id="5" idx="1"/>
            </p:cNvCxnSpPr>
            <p:nvPr/>
          </p:nvCxnSpPr>
          <p:spPr bwMode="auto">
            <a:xfrm flipH="1">
              <a:off x="6317394" y="2692951"/>
              <a:ext cx="576064" cy="448017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4" name="Lige pilforbindelse 33"/>
            <p:cNvCxnSpPr>
              <a:stCxn id="5" idx="1"/>
            </p:cNvCxnSpPr>
            <p:nvPr/>
          </p:nvCxnSpPr>
          <p:spPr bwMode="auto">
            <a:xfrm flipH="1">
              <a:off x="6317394" y="2692951"/>
              <a:ext cx="576064" cy="672425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43" name="Gruppe 42"/>
          <p:cNvGrpSpPr/>
          <p:nvPr/>
        </p:nvGrpSpPr>
        <p:grpSpPr>
          <a:xfrm>
            <a:off x="5495481" y="3573016"/>
            <a:ext cx="3613023" cy="2880320"/>
            <a:chOff x="5495481" y="3573016"/>
            <a:chExt cx="3613023" cy="2880320"/>
          </a:xfrm>
        </p:grpSpPr>
        <p:pic>
          <p:nvPicPr>
            <p:cNvPr id="13" name="Billede 12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95481" y="3923115"/>
              <a:ext cx="3613023" cy="2530221"/>
            </a:xfrm>
            <a:prstGeom prst="rect">
              <a:avLst/>
            </a:prstGeom>
          </p:spPr>
        </p:pic>
        <p:sp>
          <p:nvSpPr>
            <p:cNvPr id="40" name="Tekstboks 39"/>
            <p:cNvSpPr txBox="1"/>
            <p:nvPr/>
          </p:nvSpPr>
          <p:spPr>
            <a:xfrm>
              <a:off x="5630690" y="3573016"/>
              <a:ext cx="33337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2000" dirty="0" smtClean="0"/>
                <a:t>Testtyper </a:t>
              </a:r>
              <a:r>
                <a:rPr lang="da-DK" sz="1600" dirty="0" smtClean="0"/>
                <a:t>(skema fra teststrategien)</a:t>
              </a:r>
              <a:endParaRPr lang="da-DK" sz="1600" dirty="0"/>
            </a:p>
          </p:txBody>
        </p:sp>
      </p:grpSp>
      <p:sp>
        <p:nvSpPr>
          <p:cNvPr id="2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524625"/>
            <a:ext cx="2170113" cy="216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dirty="0" smtClean="0"/>
              <a:t>18. september 2014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0359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882" y="396155"/>
            <a:ext cx="6313984" cy="576262"/>
          </a:xfrm>
        </p:spPr>
        <p:txBody>
          <a:bodyPr/>
          <a:lstStyle/>
          <a:p>
            <a:pPr lvl="1"/>
            <a:r>
              <a:rPr lang="da-DK" dirty="0" smtClean="0"/>
              <a:t>GD1 – Test &amp; Implementering </a:t>
            </a: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smtClean="0"/>
              <a:t>Intern test i projektet</a:t>
            </a:r>
            <a:endParaRPr lang="da-DK" sz="200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45245" y="6524625"/>
            <a:ext cx="5688013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dirty="0" smtClean="0"/>
              <a:t>GD1-GD2 Replanlægning</a:t>
            </a:r>
            <a:endParaRPr lang="da-DK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7988" y="6524625"/>
            <a:ext cx="658812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fld id="{F905A8E3-8A1C-4191-A6F7-A005598F50B8}" type="slidenum">
              <a:rPr lang="da-DK"/>
              <a:pPr>
                <a:defRPr/>
              </a:pPr>
              <a:t>5</a:t>
            </a:fld>
            <a:endParaRPr lang="da-DK" dirty="0"/>
          </a:p>
        </p:txBody>
      </p:sp>
      <p:pic>
        <p:nvPicPr>
          <p:cNvPr id="10" name="Picture 9" descr="F:\By og Land\Ejendomsdata\Samordningssekretariatet\Grunddataprogrammet GD1 GD2\GD1 - Ejendomsdataprogrammet\Kommunikation\Logo GD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7" y="87923"/>
            <a:ext cx="1642674" cy="1075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Billed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38"/>
          <a:stretch/>
        </p:blipFill>
        <p:spPr bwMode="auto">
          <a:xfrm>
            <a:off x="7828866" y="159480"/>
            <a:ext cx="1183810" cy="102684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42" name="Gruppe 41"/>
          <p:cNvGrpSpPr/>
          <p:nvPr/>
        </p:nvGrpSpPr>
        <p:grpSpPr>
          <a:xfrm>
            <a:off x="251520" y="1484784"/>
            <a:ext cx="5942760" cy="4097334"/>
            <a:chOff x="251520" y="1484784"/>
            <a:chExt cx="5942760" cy="4097334"/>
          </a:xfrm>
        </p:grpSpPr>
        <p:pic>
          <p:nvPicPr>
            <p:cNvPr id="4" name="Billede 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1772816"/>
              <a:ext cx="5942760" cy="3809302"/>
            </a:xfrm>
            <a:prstGeom prst="rect">
              <a:avLst/>
            </a:prstGeom>
          </p:spPr>
        </p:pic>
        <p:sp>
          <p:nvSpPr>
            <p:cNvPr id="14" name="Tekstboks 13"/>
            <p:cNvSpPr txBox="1"/>
            <p:nvPr/>
          </p:nvSpPr>
          <p:spPr>
            <a:xfrm>
              <a:off x="2339752" y="1484784"/>
              <a:ext cx="160172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3200" dirty="0" smtClean="0"/>
                <a:t>V-model</a:t>
              </a:r>
              <a:endParaRPr lang="da-DK" sz="3200" dirty="0"/>
            </a:p>
          </p:txBody>
        </p:sp>
      </p:grpSp>
      <p:sp>
        <p:nvSpPr>
          <p:cNvPr id="158" name="Rektangel 157"/>
          <p:cNvSpPr/>
          <p:nvPr/>
        </p:nvSpPr>
        <p:spPr bwMode="auto">
          <a:xfrm>
            <a:off x="7752001" y="4385266"/>
            <a:ext cx="1140479" cy="1347840"/>
          </a:xfrm>
          <a:prstGeom prst="rect">
            <a:avLst/>
          </a:prstGeom>
          <a:solidFill>
            <a:srgbClr val="E5F4D4"/>
          </a:solidFill>
          <a:ln>
            <a:solidFill>
              <a:schemeClr val="tx1"/>
            </a:solidFill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59" name="Rektangel 158"/>
          <p:cNvSpPr/>
          <p:nvPr/>
        </p:nvSpPr>
        <p:spPr bwMode="auto">
          <a:xfrm>
            <a:off x="8374184" y="4592684"/>
            <a:ext cx="311040" cy="311040"/>
          </a:xfrm>
          <a:prstGeom prst="rect">
            <a:avLst/>
          </a:prstGeom>
          <a:solidFill>
            <a:srgbClr val="66FF33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60" name="Rektangel 159"/>
          <p:cNvSpPr/>
          <p:nvPr/>
        </p:nvSpPr>
        <p:spPr bwMode="auto">
          <a:xfrm>
            <a:off x="8374184" y="5214833"/>
            <a:ext cx="311040" cy="311040"/>
          </a:xfrm>
          <a:prstGeom prst="rect">
            <a:avLst/>
          </a:prstGeom>
          <a:solidFill>
            <a:srgbClr val="66FF33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61" name="Lige forbindelse 160"/>
          <p:cNvCxnSpPr>
            <a:stCxn id="159" idx="2"/>
            <a:endCxn id="160" idx="0"/>
          </p:cNvCxnSpPr>
          <p:nvPr/>
        </p:nvCxnSpPr>
        <p:spPr bwMode="auto">
          <a:xfrm>
            <a:off x="8529704" y="4903724"/>
            <a:ext cx="0" cy="311109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62" name="Ellipse 161"/>
          <p:cNvSpPr>
            <a:spLocks noChangeAspect="1"/>
          </p:cNvSpPr>
          <p:nvPr/>
        </p:nvSpPr>
        <p:spPr bwMode="auto">
          <a:xfrm>
            <a:off x="8166767" y="5305426"/>
            <a:ext cx="155520" cy="155520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63" name="Lige forbindelse 162"/>
          <p:cNvCxnSpPr>
            <a:stCxn id="160" idx="1"/>
            <a:endCxn id="162" idx="6"/>
          </p:cNvCxnSpPr>
          <p:nvPr/>
        </p:nvCxnSpPr>
        <p:spPr bwMode="auto">
          <a:xfrm flipH="1">
            <a:off x="8322287" y="5370353"/>
            <a:ext cx="51898" cy="1283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64" name="Ellipse 163"/>
          <p:cNvSpPr>
            <a:spLocks noChangeAspect="1"/>
          </p:cNvSpPr>
          <p:nvPr/>
        </p:nvSpPr>
        <p:spPr bwMode="auto">
          <a:xfrm>
            <a:off x="8166767" y="4696341"/>
            <a:ext cx="155520" cy="155520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65" name="Lige forbindelse 164"/>
          <p:cNvCxnSpPr>
            <a:endCxn id="164" idx="6"/>
          </p:cNvCxnSpPr>
          <p:nvPr/>
        </p:nvCxnSpPr>
        <p:spPr bwMode="auto">
          <a:xfrm flipH="1">
            <a:off x="8322287" y="4761267"/>
            <a:ext cx="51898" cy="1283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66" name="Rektangel 165"/>
          <p:cNvSpPr/>
          <p:nvPr/>
        </p:nvSpPr>
        <p:spPr bwMode="auto">
          <a:xfrm>
            <a:off x="7752001" y="4696341"/>
            <a:ext cx="155520" cy="15552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D</a:t>
            </a:r>
          </a:p>
        </p:txBody>
      </p:sp>
      <p:cxnSp>
        <p:nvCxnSpPr>
          <p:cNvPr id="167" name="Lige forbindelse 166"/>
          <p:cNvCxnSpPr>
            <a:stCxn id="164" idx="2"/>
            <a:endCxn id="166" idx="3"/>
          </p:cNvCxnSpPr>
          <p:nvPr/>
        </p:nvCxnSpPr>
        <p:spPr bwMode="auto">
          <a:xfrm flipH="1">
            <a:off x="7907521" y="4774101"/>
            <a:ext cx="259246" cy="0"/>
          </a:xfrm>
          <a:prstGeom prst="line">
            <a:avLst/>
          </a:prstGeom>
          <a:noFill/>
          <a:ln w="12700" cap="flat" cmpd="sng" algn="ctr">
            <a:solidFill>
              <a:srgbClr val="FF0000"/>
            </a:solidFill>
            <a:prstDash val="sysDot"/>
            <a:round/>
            <a:headEnd type="triangle" w="sm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68" name="Rektangel 167"/>
          <p:cNvSpPr/>
          <p:nvPr/>
        </p:nvSpPr>
        <p:spPr bwMode="auto">
          <a:xfrm>
            <a:off x="7752001" y="5318490"/>
            <a:ext cx="155520" cy="15552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D</a:t>
            </a:r>
          </a:p>
        </p:txBody>
      </p:sp>
      <p:cxnSp>
        <p:nvCxnSpPr>
          <p:cNvPr id="169" name="Lige forbindelse 168"/>
          <p:cNvCxnSpPr>
            <a:stCxn id="162" idx="2"/>
            <a:endCxn id="168" idx="3"/>
          </p:cNvCxnSpPr>
          <p:nvPr/>
        </p:nvCxnSpPr>
        <p:spPr bwMode="auto">
          <a:xfrm flipH="1">
            <a:off x="7907521" y="5383186"/>
            <a:ext cx="259246" cy="13064"/>
          </a:xfrm>
          <a:prstGeom prst="line">
            <a:avLst/>
          </a:prstGeom>
          <a:noFill/>
          <a:ln w="12700" cap="flat" cmpd="sng" algn="ctr">
            <a:solidFill>
              <a:srgbClr val="FF0000"/>
            </a:solidFill>
            <a:prstDash val="sysDot"/>
            <a:round/>
            <a:headEnd type="triangle" w="sm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70" name="Rektangel 169"/>
          <p:cNvSpPr/>
          <p:nvPr/>
        </p:nvSpPr>
        <p:spPr bwMode="auto">
          <a:xfrm>
            <a:off x="5678046" y="4385266"/>
            <a:ext cx="1866238" cy="1347840"/>
          </a:xfrm>
          <a:prstGeom prst="rect">
            <a:avLst/>
          </a:prstGeom>
          <a:solidFill>
            <a:srgbClr val="D5F4FF"/>
          </a:solidFill>
          <a:ln>
            <a:solidFill>
              <a:schemeClr val="tx1"/>
            </a:solidFill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71" name="Rektangel 170"/>
          <p:cNvSpPr/>
          <p:nvPr/>
        </p:nvSpPr>
        <p:spPr bwMode="auto">
          <a:xfrm>
            <a:off x="6611303" y="4592684"/>
            <a:ext cx="311040" cy="31104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72" name="Rektangel 171"/>
          <p:cNvSpPr/>
          <p:nvPr/>
        </p:nvSpPr>
        <p:spPr bwMode="auto">
          <a:xfrm>
            <a:off x="6300229" y="5214833"/>
            <a:ext cx="311040" cy="31104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73" name="Rektangel 172"/>
          <p:cNvSpPr/>
          <p:nvPr/>
        </p:nvSpPr>
        <p:spPr bwMode="auto">
          <a:xfrm>
            <a:off x="6922378" y="5214833"/>
            <a:ext cx="311040" cy="31104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74" name="Lige forbindelse 173"/>
          <p:cNvCxnSpPr>
            <a:stCxn id="171" idx="2"/>
            <a:endCxn id="172" idx="0"/>
          </p:cNvCxnSpPr>
          <p:nvPr/>
        </p:nvCxnSpPr>
        <p:spPr bwMode="auto">
          <a:xfrm flipH="1">
            <a:off x="6455749" y="4903724"/>
            <a:ext cx="311074" cy="311109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75" name="Lige forbindelse 174"/>
          <p:cNvCxnSpPr>
            <a:stCxn id="173" idx="1"/>
            <a:endCxn id="172" idx="3"/>
          </p:cNvCxnSpPr>
          <p:nvPr/>
        </p:nvCxnSpPr>
        <p:spPr bwMode="auto">
          <a:xfrm flipH="1">
            <a:off x="6611269" y="5370353"/>
            <a:ext cx="311109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76" name="Lige forbindelse 175"/>
          <p:cNvCxnSpPr>
            <a:stCxn id="171" idx="2"/>
            <a:endCxn id="173" idx="0"/>
          </p:cNvCxnSpPr>
          <p:nvPr/>
        </p:nvCxnSpPr>
        <p:spPr bwMode="auto">
          <a:xfrm>
            <a:off x="6766823" y="4903724"/>
            <a:ext cx="311074" cy="311109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77" name="Ellipse 176"/>
          <p:cNvSpPr>
            <a:spLocks noChangeAspect="1"/>
          </p:cNvSpPr>
          <p:nvPr/>
        </p:nvSpPr>
        <p:spPr bwMode="auto">
          <a:xfrm>
            <a:off x="6092812" y="5305426"/>
            <a:ext cx="155520" cy="155520"/>
          </a:xfrm>
          <a:prstGeom prst="ellipse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78" name="Lige forbindelse 177"/>
          <p:cNvCxnSpPr>
            <a:stCxn id="172" idx="1"/>
            <a:endCxn id="177" idx="6"/>
          </p:cNvCxnSpPr>
          <p:nvPr/>
        </p:nvCxnSpPr>
        <p:spPr bwMode="auto">
          <a:xfrm flipH="1">
            <a:off x="6248332" y="5370353"/>
            <a:ext cx="51898" cy="1283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79" name="Ellipse 178"/>
          <p:cNvSpPr>
            <a:spLocks noChangeAspect="1"/>
          </p:cNvSpPr>
          <p:nvPr/>
        </p:nvSpPr>
        <p:spPr bwMode="auto">
          <a:xfrm>
            <a:off x="6403886" y="4696341"/>
            <a:ext cx="155520" cy="155520"/>
          </a:xfrm>
          <a:prstGeom prst="ellipse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80" name="Lige forbindelse 179"/>
          <p:cNvCxnSpPr>
            <a:endCxn id="179" idx="6"/>
          </p:cNvCxnSpPr>
          <p:nvPr/>
        </p:nvCxnSpPr>
        <p:spPr bwMode="auto">
          <a:xfrm flipH="1">
            <a:off x="6559406" y="4761267"/>
            <a:ext cx="51898" cy="1283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81" name="Rektangel 180"/>
          <p:cNvSpPr/>
          <p:nvPr/>
        </p:nvSpPr>
        <p:spPr bwMode="auto">
          <a:xfrm>
            <a:off x="5678046" y="4696341"/>
            <a:ext cx="155520" cy="15552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D</a:t>
            </a:r>
          </a:p>
        </p:txBody>
      </p:sp>
      <p:sp>
        <p:nvSpPr>
          <p:cNvPr id="182" name="Ellipse 181"/>
          <p:cNvSpPr/>
          <p:nvPr/>
        </p:nvSpPr>
        <p:spPr bwMode="auto">
          <a:xfrm>
            <a:off x="7388972" y="4696341"/>
            <a:ext cx="155520" cy="15552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S</a:t>
            </a:r>
          </a:p>
        </p:txBody>
      </p:sp>
      <p:cxnSp>
        <p:nvCxnSpPr>
          <p:cNvPr id="183" name="Lige forbindelse 182"/>
          <p:cNvCxnSpPr>
            <a:stCxn id="179" idx="2"/>
            <a:endCxn id="181" idx="3"/>
          </p:cNvCxnSpPr>
          <p:nvPr/>
        </p:nvCxnSpPr>
        <p:spPr bwMode="auto">
          <a:xfrm flipH="1">
            <a:off x="5833566" y="4774101"/>
            <a:ext cx="570320" cy="0"/>
          </a:xfrm>
          <a:prstGeom prst="line">
            <a:avLst/>
          </a:prstGeom>
          <a:noFill/>
          <a:ln w="12700" cap="flat" cmpd="sng" algn="ctr">
            <a:solidFill>
              <a:srgbClr val="FF0000"/>
            </a:solidFill>
            <a:prstDash val="sysDot"/>
            <a:round/>
            <a:headEnd type="triangle" w="sm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84" name="Rektangel 183"/>
          <p:cNvSpPr/>
          <p:nvPr/>
        </p:nvSpPr>
        <p:spPr bwMode="auto">
          <a:xfrm>
            <a:off x="5678046" y="5318490"/>
            <a:ext cx="155520" cy="15552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D</a:t>
            </a:r>
          </a:p>
        </p:txBody>
      </p:sp>
      <p:cxnSp>
        <p:nvCxnSpPr>
          <p:cNvPr id="185" name="Lige forbindelse 184"/>
          <p:cNvCxnSpPr>
            <a:stCxn id="177" idx="2"/>
            <a:endCxn id="184" idx="3"/>
          </p:cNvCxnSpPr>
          <p:nvPr/>
        </p:nvCxnSpPr>
        <p:spPr bwMode="auto">
          <a:xfrm flipH="1">
            <a:off x="5833566" y="5383186"/>
            <a:ext cx="259246" cy="13064"/>
          </a:xfrm>
          <a:prstGeom prst="line">
            <a:avLst/>
          </a:prstGeom>
          <a:noFill/>
          <a:ln w="12700" cap="flat" cmpd="sng" algn="ctr">
            <a:solidFill>
              <a:srgbClr val="FF0000"/>
            </a:solidFill>
            <a:prstDash val="sysDot"/>
            <a:round/>
            <a:headEnd type="triangle" w="sm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86" name="Lige forbindelse 185"/>
          <p:cNvCxnSpPr>
            <a:stCxn id="182" idx="2"/>
          </p:cNvCxnSpPr>
          <p:nvPr/>
        </p:nvCxnSpPr>
        <p:spPr bwMode="auto">
          <a:xfrm flipH="1">
            <a:off x="6922378" y="4774101"/>
            <a:ext cx="466594" cy="0"/>
          </a:xfrm>
          <a:prstGeom prst="line">
            <a:avLst/>
          </a:prstGeom>
          <a:noFill/>
          <a:ln w="12700" cap="flat" cmpd="sng" algn="ctr">
            <a:solidFill>
              <a:srgbClr val="FF0000"/>
            </a:solidFill>
            <a:prstDash val="sysDot"/>
            <a:round/>
            <a:headEnd type="triangle" w="sm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87" name="Ellipse 186"/>
          <p:cNvSpPr/>
          <p:nvPr/>
        </p:nvSpPr>
        <p:spPr bwMode="auto">
          <a:xfrm>
            <a:off x="7388972" y="5059278"/>
            <a:ext cx="155520" cy="15552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S</a:t>
            </a:r>
          </a:p>
        </p:txBody>
      </p:sp>
      <p:cxnSp>
        <p:nvCxnSpPr>
          <p:cNvPr id="188" name="Lige forbindelse 187"/>
          <p:cNvCxnSpPr>
            <a:stCxn id="187" idx="2"/>
            <a:endCxn id="171" idx="3"/>
          </p:cNvCxnSpPr>
          <p:nvPr/>
        </p:nvCxnSpPr>
        <p:spPr bwMode="auto">
          <a:xfrm flipH="1" flipV="1">
            <a:off x="6922343" y="4748204"/>
            <a:ext cx="466629" cy="388835"/>
          </a:xfrm>
          <a:prstGeom prst="line">
            <a:avLst/>
          </a:prstGeom>
          <a:noFill/>
          <a:ln w="12700" cap="flat" cmpd="sng" algn="ctr">
            <a:solidFill>
              <a:srgbClr val="FF0000"/>
            </a:solidFill>
            <a:prstDash val="sysDot"/>
            <a:round/>
            <a:headEnd type="triangle" w="sm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3" name="Tekstboks 2"/>
          <p:cNvSpPr txBox="1"/>
          <p:nvPr/>
        </p:nvSpPr>
        <p:spPr>
          <a:xfrm>
            <a:off x="5673412" y="2969657"/>
            <a:ext cx="337650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/>
              <a:t>De enkelte systemer testes ed</a:t>
            </a:r>
            <a:br>
              <a:rPr lang="da-DK" sz="2000" dirty="0" smtClean="0"/>
            </a:br>
            <a:r>
              <a:rPr lang="da-DK" sz="2000" dirty="0" smtClean="0"/>
              <a:t>alle interne integrationer samt</a:t>
            </a:r>
          </a:p>
          <a:p>
            <a:r>
              <a:rPr lang="da-DK" sz="2000" dirty="0" smtClean="0"/>
              <a:t>eksterne integrationer via brug</a:t>
            </a:r>
            <a:br>
              <a:rPr lang="da-DK" sz="2000" dirty="0" smtClean="0"/>
            </a:br>
            <a:r>
              <a:rPr lang="da-DK" sz="2000" dirty="0" smtClean="0"/>
              <a:t>af ”Stubbe” og ”Drivere”. </a:t>
            </a:r>
            <a:endParaRPr lang="da-DK" sz="2000" dirty="0"/>
          </a:p>
        </p:txBody>
      </p:sp>
      <p:sp>
        <p:nvSpPr>
          <p:cNvPr id="5" name="Rektangel 4"/>
          <p:cNvSpPr/>
          <p:nvPr/>
        </p:nvSpPr>
        <p:spPr bwMode="auto">
          <a:xfrm>
            <a:off x="3563888" y="4123165"/>
            <a:ext cx="1764000" cy="864000"/>
          </a:xfrm>
          <a:prstGeom prst="rect">
            <a:avLst/>
          </a:prstGeom>
          <a:noFill/>
          <a:ln w="57150" cap="flat" cmpd="sng" algn="ctr">
            <a:solidFill>
              <a:srgbClr val="C00000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524625"/>
            <a:ext cx="2170113" cy="216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dirty="0" smtClean="0"/>
              <a:t>18. september 2014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6159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882" y="396155"/>
            <a:ext cx="6313984" cy="576262"/>
          </a:xfrm>
        </p:spPr>
        <p:txBody>
          <a:bodyPr/>
          <a:lstStyle/>
          <a:p>
            <a:pPr lvl="1"/>
            <a:r>
              <a:rPr lang="da-DK" dirty="0" smtClean="0"/>
              <a:t>GD1 – Test &amp; Implementering </a:t>
            </a: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smtClean="0"/>
              <a:t>Test af de enkelte integrationer</a:t>
            </a:r>
            <a:endParaRPr lang="da-DK" sz="200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45245" y="6524625"/>
            <a:ext cx="5688013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dirty="0" smtClean="0"/>
              <a:t>GD1-GD2 Replanlægning</a:t>
            </a:r>
            <a:endParaRPr lang="da-DK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7988" y="6524625"/>
            <a:ext cx="658812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fld id="{F905A8E3-8A1C-4191-A6F7-A005598F50B8}" type="slidenum">
              <a:rPr lang="da-DK"/>
              <a:pPr>
                <a:defRPr/>
              </a:pPr>
              <a:t>6</a:t>
            </a:fld>
            <a:endParaRPr lang="da-DK" dirty="0"/>
          </a:p>
        </p:txBody>
      </p:sp>
      <p:pic>
        <p:nvPicPr>
          <p:cNvPr id="10" name="Picture 9" descr="F:\By og Land\Ejendomsdata\Samordningssekretariatet\Grunddataprogrammet GD1 GD2\GD1 - Ejendomsdataprogrammet\Kommunikation\Logo GD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7" y="87923"/>
            <a:ext cx="1642674" cy="1075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Billed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38"/>
          <a:stretch/>
        </p:blipFill>
        <p:spPr bwMode="auto">
          <a:xfrm>
            <a:off x="7828866" y="159480"/>
            <a:ext cx="1183810" cy="102684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42" name="Gruppe 41"/>
          <p:cNvGrpSpPr/>
          <p:nvPr/>
        </p:nvGrpSpPr>
        <p:grpSpPr>
          <a:xfrm>
            <a:off x="251520" y="1484784"/>
            <a:ext cx="5942760" cy="4097334"/>
            <a:chOff x="251520" y="1484784"/>
            <a:chExt cx="5942760" cy="4097334"/>
          </a:xfrm>
        </p:grpSpPr>
        <p:pic>
          <p:nvPicPr>
            <p:cNvPr id="4" name="Billede 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1772816"/>
              <a:ext cx="5942760" cy="3809302"/>
            </a:xfrm>
            <a:prstGeom prst="rect">
              <a:avLst/>
            </a:prstGeom>
          </p:spPr>
        </p:pic>
        <p:sp>
          <p:nvSpPr>
            <p:cNvPr id="14" name="Tekstboks 13"/>
            <p:cNvSpPr txBox="1"/>
            <p:nvPr/>
          </p:nvSpPr>
          <p:spPr>
            <a:xfrm>
              <a:off x="2339752" y="1484784"/>
              <a:ext cx="160172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3200" dirty="0" smtClean="0"/>
                <a:t>V-model</a:t>
              </a:r>
              <a:endParaRPr lang="da-DK" sz="3200" dirty="0"/>
            </a:p>
          </p:txBody>
        </p:sp>
      </p:grpSp>
      <p:sp>
        <p:nvSpPr>
          <p:cNvPr id="158" name="Rektangel 157"/>
          <p:cNvSpPr/>
          <p:nvPr/>
        </p:nvSpPr>
        <p:spPr bwMode="auto">
          <a:xfrm>
            <a:off x="7752001" y="4385266"/>
            <a:ext cx="1140479" cy="1347840"/>
          </a:xfrm>
          <a:prstGeom prst="rect">
            <a:avLst/>
          </a:prstGeom>
          <a:solidFill>
            <a:srgbClr val="E5F4D4"/>
          </a:solidFill>
          <a:ln>
            <a:solidFill>
              <a:schemeClr val="tx1"/>
            </a:solidFill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59" name="Rektangel 158"/>
          <p:cNvSpPr/>
          <p:nvPr/>
        </p:nvSpPr>
        <p:spPr bwMode="auto">
          <a:xfrm>
            <a:off x="8374184" y="4592684"/>
            <a:ext cx="311040" cy="311040"/>
          </a:xfrm>
          <a:prstGeom prst="rect">
            <a:avLst/>
          </a:prstGeom>
          <a:solidFill>
            <a:srgbClr val="66FF33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60" name="Rektangel 159"/>
          <p:cNvSpPr/>
          <p:nvPr/>
        </p:nvSpPr>
        <p:spPr bwMode="auto">
          <a:xfrm>
            <a:off x="8374184" y="5214833"/>
            <a:ext cx="311040" cy="311040"/>
          </a:xfrm>
          <a:prstGeom prst="rect">
            <a:avLst/>
          </a:prstGeom>
          <a:solidFill>
            <a:srgbClr val="66FF33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61" name="Lige forbindelse 160"/>
          <p:cNvCxnSpPr>
            <a:stCxn id="159" idx="2"/>
            <a:endCxn id="160" idx="0"/>
          </p:cNvCxnSpPr>
          <p:nvPr/>
        </p:nvCxnSpPr>
        <p:spPr bwMode="auto">
          <a:xfrm>
            <a:off x="8529704" y="4903724"/>
            <a:ext cx="0" cy="311109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62" name="Ellipse 161"/>
          <p:cNvSpPr>
            <a:spLocks noChangeAspect="1"/>
          </p:cNvSpPr>
          <p:nvPr/>
        </p:nvSpPr>
        <p:spPr bwMode="auto">
          <a:xfrm>
            <a:off x="8166767" y="5305426"/>
            <a:ext cx="155520" cy="155520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63" name="Lige forbindelse 162"/>
          <p:cNvCxnSpPr>
            <a:stCxn id="160" idx="1"/>
            <a:endCxn id="162" idx="6"/>
          </p:cNvCxnSpPr>
          <p:nvPr/>
        </p:nvCxnSpPr>
        <p:spPr bwMode="auto">
          <a:xfrm flipH="1">
            <a:off x="8322287" y="5370353"/>
            <a:ext cx="51898" cy="1283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64" name="Ellipse 163"/>
          <p:cNvSpPr>
            <a:spLocks noChangeAspect="1"/>
          </p:cNvSpPr>
          <p:nvPr/>
        </p:nvSpPr>
        <p:spPr bwMode="auto">
          <a:xfrm>
            <a:off x="8166767" y="4696341"/>
            <a:ext cx="155520" cy="155520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65" name="Lige forbindelse 164"/>
          <p:cNvCxnSpPr>
            <a:endCxn id="164" idx="6"/>
          </p:cNvCxnSpPr>
          <p:nvPr/>
        </p:nvCxnSpPr>
        <p:spPr bwMode="auto">
          <a:xfrm flipH="1">
            <a:off x="8322287" y="4761267"/>
            <a:ext cx="51898" cy="1283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68" name="Rektangel 167"/>
          <p:cNvSpPr/>
          <p:nvPr/>
        </p:nvSpPr>
        <p:spPr bwMode="auto">
          <a:xfrm>
            <a:off x="7752001" y="5318490"/>
            <a:ext cx="155520" cy="15552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D</a:t>
            </a:r>
          </a:p>
        </p:txBody>
      </p:sp>
      <p:cxnSp>
        <p:nvCxnSpPr>
          <p:cNvPr id="169" name="Lige forbindelse 168"/>
          <p:cNvCxnSpPr>
            <a:stCxn id="162" idx="2"/>
            <a:endCxn id="168" idx="3"/>
          </p:cNvCxnSpPr>
          <p:nvPr/>
        </p:nvCxnSpPr>
        <p:spPr bwMode="auto">
          <a:xfrm flipH="1">
            <a:off x="7907521" y="5383186"/>
            <a:ext cx="259246" cy="13064"/>
          </a:xfrm>
          <a:prstGeom prst="line">
            <a:avLst/>
          </a:prstGeom>
          <a:noFill/>
          <a:ln w="12700" cap="flat" cmpd="sng" algn="ctr">
            <a:solidFill>
              <a:srgbClr val="FF0000"/>
            </a:solidFill>
            <a:prstDash val="sysDot"/>
            <a:round/>
            <a:headEnd type="triangle" w="sm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70" name="Rektangel 169"/>
          <p:cNvSpPr/>
          <p:nvPr/>
        </p:nvSpPr>
        <p:spPr bwMode="auto">
          <a:xfrm>
            <a:off x="5678046" y="4385266"/>
            <a:ext cx="1866238" cy="1347840"/>
          </a:xfrm>
          <a:prstGeom prst="rect">
            <a:avLst/>
          </a:prstGeom>
          <a:solidFill>
            <a:srgbClr val="D5F4FF"/>
          </a:solidFill>
          <a:ln>
            <a:solidFill>
              <a:schemeClr val="tx1"/>
            </a:solidFill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71" name="Rektangel 170"/>
          <p:cNvSpPr/>
          <p:nvPr/>
        </p:nvSpPr>
        <p:spPr bwMode="auto">
          <a:xfrm>
            <a:off x="6611303" y="4592684"/>
            <a:ext cx="311040" cy="31104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72" name="Rektangel 171"/>
          <p:cNvSpPr/>
          <p:nvPr/>
        </p:nvSpPr>
        <p:spPr bwMode="auto">
          <a:xfrm>
            <a:off x="6300229" y="5214833"/>
            <a:ext cx="311040" cy="31104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73" name="Rektangel 172"/>
          <p:cNvSpPr/>
          <p:nvPr/>
        </p:nvSpPr>
        <p:spPr bwMode="auto">
          <a:xfrm>
            <a:off x="6922378" y="5214833"/>
            <a:ext cx="311040" cy="31104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74" name="Lige forbindelse 173"/>
          <p:cNvCxnSpPr>
            <a:stCxn id="171" idx="2"/>
            <a:endCxn id="172" idx="0"/>
          </p:cNvCxnSpPr>
          <p:nvPr/>
        </p:nvCxnSpPr>
        <p:spPr bwMode="auto">
          <a:xfrm flipH="1">
            <a:off x="6455749" y="4903724"/>
            <a:ext cx="311074" cy="311109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75" name="Lige forbindelse 174"/>
          <p:cNvCxnSpPr>
            <a:stCxn id="173" idx="1"/>
            <a:endCxn id="172" idx="3"/>
          </p:cNvCxnSpPr>
          <p:nvPr/>
        </p:nvCxnSpPr>
        <p:spPr bwMode="auto">
          <a:xfrm flipH="1">
            <a:off x="6611269" y="5370353"/>
            <a:ext cx="311109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76" name="Lige forbindelse 175"/>
          <p:cNvCxnSpPr>
            <a:stCxn id="171" idx="2"/>
            <a:endCxn id="173" idx="0"/>
          </p:cNvCxnSpPr>
          <p:nvPr/>
        </p:nvCxnSpPr>
        <p:spPr bwMode="auto">
          <a:xfrm>
            <a:off x="6766823" y="4903724"/>
            <a:ext cx="311074" cy="311109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77" name="Ellipse 176"/>
          <p:cNvSpPr>
            <a:spLocks noChangeAspect="1"/>
          </p:cNvSpPr>
          <p:nvPr/>
        </p:nvSpPr>
        <p:spPr bwMode="auto">
          <a:xfrm>
            <a:off x="6092812" y="5305426"/>
            <a:ext cx="155520" cy="155520"/>
          </a:xfrm>
          <a:prstGeom prst="ellipse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78" name="Lige forbindelse 177"/>
          <p:cNvCxnSpPr>
            <a:stCxn id="172" idx="1"/>
            <a:endCxn id="177" idx="6"/>
          </p:cNvCxnSpPr>
          <p:nvPr/>
        </p:nvCxnSpPr>
        <p:spPr bwMode="auto">
          <a:xfrm flipH="1">
            <a:off x="6248332" y="5370353"/>
            <a:ext cx="51898" cy="1283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79" name="Ellipse 178"/>
          <p:cNvSpPr>
            <a:spLocks noChangeAspect="1"/>
          </p:cNvSpPr>
          <p:nvPr/>
        </p:nvSpPr>
        <p:spPr bwMode="auto">
          <a:xfrm>
            <a:off x="6403886" y="4696341"/>
            <a:ext cx="155520" cy="155520"/>
          </a:xfrm>
          <a:prstGeom prst="ellipse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80" name="Lige forbindelse 179"/>
          <p:cNvCxnSpPr>
            <a:endCxn id="179" idx="6"/>
          </p:cNvCxnSpPr>
          <p:nvPr/>
        </p:nvCxnSpPr>
        <p:spPr bwMode="auto">
          <a:xfrm flipH="1">
            <a:off x="6559406" y="4761267"/>
            <a:ext cx="51898" cy="1283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81" name="Rektangel 180"/>
          <p:cNvSpPr/>
          <p:nvPr/>
        </p:nvSpPr>
        <p:spPr bwMode="auto">
          <a:xfrm>
            <a:off x="5678046" y="4696341"/>
            <a:ext cx="155520" cy="15552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D</a:t>
            </a:r>
          </a:p>
        </p:txBody>
      </p:sp>
      <p:cxnSp>
        <p:nvCxnSpPr>
          <p:cNvPr id="183" name="Lige forbindelse 182"/>
          <p:cNvCxnSpPr>
            <a:stCxn id="179" idx="2"/>
            <a:endCxn id="181" idx="3"/>
          </p:cNvCxnSpPr>
          <p:nvPr/>
        </p:nvCxnSpPr>
        <p:spPr bwMode="auto">
          <a:xfrm flipH="1">
            <a:off x="5833566" y="4774101"/>
            <a:ext cx="570320" cy="0"/>
          </a:xfrm>
          <a:prstGeom prst="line">
            <a:avLst/>
          </a:prstGeom>
          <a:noFill/>
          <a:ln w="12700" cap="flat" cmpd="sng" algn="ctr">
            <a:solidFill>
              <a:srgbClr val="FF0000"/>
            </a:solidFill>
            <a:prstDash val="sysDot"/>
            <a:round/>
            <a:headEnd type="triangle" w="sm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84" name="Rektangel 183"/>
          <p:cNvSpPr/>
          <p:nvPr/>
        </p:nvSpPr>
        <p:spPr bwMode="auto">
          <a:xfrm>
            <a:off x="5678046" y="5318490"/>
            <a:ext cx="155520" cy="15552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D</a:t>
            </a:r>
          </a:p>
        </p:txBody>
      </p:sp>
      <p:cxnSp>
        <p:nvCxnSpPr>
          <p:cNvPr id="185" name="Lige forbindelse 184"/>
          <p:cNvCxnSpPr>
            <a:stCxn id="177" idx="2"/>
            <a:endCxn id="184" idx="3"/>
          </p:cNvCxnSpPr>
          <p:nvPr/>
        </p:nvCxnSpPr>
        <p:spPr bwMode="auto">
          <a:xfrm flipH="1">
            <a:off x="5833566" y="5383186"/>
            <a:ext cx="259246" cy="13064"/>
          </a:xfrm>
          <a:prstGeom prst="line">
            <a:avLst/>
          </a:prstGeom>
          <a:noFill/>
          <a:ln w="12700" cap="flat" cmpd="sng" algn="ctr">
            <a:solidFill>
              <a:srgbClr val="FF0000"/>
            </a:solidFill>
            <a:prstDash val="sysDot"/>
            <a:round/>
            <a:headEnd type="triangle" w="sm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86" name="Lige forbindelse 185"/>
          <p:cNvCxnSpPr>
            <a:stCxn id="164" idx="2"/>
          </p:cNvCxnSpPr>
          <p:nvPr/>
        </p:nvCxnSpPr>
        <p:spPr bwMode="auto">
          <a:xfrm flipH="1">
            <a:off x="6922378" y="4774101"/>
            <a:ext cx="1244389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87" name="Ellipse 186"/>
          <p:cNvSpPr/>
          <p:nvPr/>
        </p:nvSpPr>
        <p:spPr bwMode="auto">
          <a:xfrm>
            <a:off x="7388972" y="5059278"/>
            <a:ext cx="155520" cy="15552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S</a:t>
            </a:r>
          </a:p>
        </p:txBody>
      </p:sp>
      <p:cxnSp>
        <p:nvCxnSpPr>
          <p:cNvPr id="188" name="Lige forbindelse 187"/>
          <p:cNvCxnSpPr>
            <a:stCxn id="187" idx="2"/>
            <a:endCxn id="171" idx="3"/>
          </p:cNvCxnSpPr>
          <p:nvPr/>
        </p:nvCxnSpPr>
        <p:spPr bwMode="auto">
          <a:xfrm flipH="1" flipV="1">
            <a:off x="6922343" y="4748204"/>
            <a:ext cx="466629" cy="388835"/>
          </a:xfrm>
          <a:prstGeom prst="line">
            <a:avLst/>
          </a:prstGeom>
          <a:noFill/>
          <a:ln w="12700" cap="flat" cmpd="sng" algn="ctr">
            <a:solidFill>
              <a:srgbClr val="FF0000"/>
            </a:solidFill>
            <a:prstDash val="sysDot"/>
            <a:round/>
            <a:headEnd type="triangle" w="sm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52" name="Tekstboks 51"/>
          <p:cNvSpPr txBox="1"/>
          <p:nvPr/>
        </p:nvSpPr>
        <p:spPr>
          <a:xfrm>
            <a:off x="5508104" y="3585210"/>
            <a:ext cx="35301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/>
              <a:t>Under integrationstest udskiftes</a:t>
            </a:r>
            <a:br>
              <a:rPr lang="da-DK" sz="2000" dirty="0" smtClean="0"/>
            </a:br>
            <a:r>
              <a:rPr lang="da-DK" sz="2000" dirty="0" smtClean="0"/>
              <a:t>”Stubbe” og ”Drivere” parvis. </a:t>
            </a:r>
            <a:endParaRPr lang="da-DK" sz="2000" dirty="0"/>
          </a:p>
        </p:txBody>
      </p:sp>
      <p:sp>
        <p:nvSpPr>
          <p:cNvPr id="40" name="Rektangel 39"/>
          <p:cNvSpPr/>
          <p:nvPr/>
        </p:nvSpPr>
        <p:spPr bwMode="auto">
          <a:xfrm>
            <a:off x="3852088" y="3645024"/>
            <a:ext cx="1512000" cy="684000"/>
          </a:xfrm>
          <a:prstGeom prst="rect">
            <a:avLst/>
          </a:prstGeom>
          <a:noFill/>
          <a:ln w="57150" cap="flat" cmpd="sng" algn="ctr">
            <a:solidFill>
              <a:srgbClr val="C00000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524625"/>
            <a:ext cx="2170113" cy="216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dirty="0" smtClean="0"/>
              <a:t>18. september 2014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3397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882" y="396155"/>
            <a:ext cx="6313984" cy="576262"/>
          </a:xfrm>
        </p:spPr>
        <p:txBody>
          <a:bodyPr/>
          <a:lstStyle/>
          <a:p>
            <a:pPr lvl="1"/>
            <a:r>
              <a:rPr lang="da-DK" dirty="0" smtClean="0"/>
              <a:t>GD1 – Test &amp; Implementering </a:t>
            </a: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 smtClean="0"/>
              <a:t>Test af delsystemer/klienter</a:t>
            </a:r>
            <a:endParaRPr lang="da-DK" sz="200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45245" y="6524625"/>
            <a:ext cx="5688013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dirty="0" smtClean="0"/>
              <a:t>GD1-GD2 Replanlægning</a:t>
            </a:r>
            <a:endParaRPr lang="da-DK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7988" y="6524625"/>
            <a:ext cx="658812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fld id="{F905A8E3-8A1C-4191-A6F7-A005598F50B8}" type="slidenum">
              <a:rPr lang="da-DK"/>
              <a:pPr>
                <a:defRPr/>
              </a:pPr>
              <a:t>7</a:t>
            </a:fld>
            <a:endParaRPr lang="da-DK" dirty="0"/>
          </a:p>
        </p:txBody>
      </p:sp>
      <p:pic>
        <p:nvPicPr>
          <p:cNvPr id="10" name="Picture 9" descr="F:\By og Land\Ejendomsdata\Samordningssekretariatet\Grunddataprogrammet GD1 GD2\GD1 - Ejendomsdataprogrammet\Kommunikation\Logo GD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7" y="87923"/>
            <a:ext cx="1642674" cy="1075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Billed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38"/>
          <a:stretch/>
        </p:blipFill>
        <p:spPr bwMode="auto">
          <a:xfrm>
            <a:off x="7828866" y="159480"/>
            <a:ext cx="1183810" cy="102684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42" name="Gruppe 41"/>
          <p:cNvGrpSpPr/>
          <p:nvPr/>
        </p:nvGrpSpPr>
        <p:grpSpPr>
          <a:xfrm>
            <a:off x="251520" y="1484784"/>
            <a:ext cx="5942760" cy="4097334"/>
            <a:chOff x="251520" y="1484784"/>
            <a:chExt cx="5942760" cy="4097334"/>
          </a:xfrm>
        </p:grpSpPr>
        <p:pic>
          <p:nvPicPr>
            <p:cNvPr id="4" name="Billede 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1772816"/>
              <a:ext cx="5942760" cy="3809302"/>
            </a:xfrm>
            <a:prstGeom prst="rect">
              <a:avLst/>
            </a:prstGeom>
          </p:spPr>
        </p:pic>
        <p:sp>
          <p:nvSpPr>
            <p:cNvPr id="14" name="Tekstboks 13"/>
            <p:cNvSpPr txBox="1"/>
            <p:nvPr/>
          </p:nvSpPr>
          <p:spPr>
            <a:xfrm>
              <a:off x="2339752" y="1484784"/>
              <a:ext cx="160172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3200" dirty="0" smtClean="0"/>
                <a:t>V-model</a:t>
              </a:r>
              <a:endParaRPr lang="da-DK" sz="3200" dirty="0"/>
            </a:p>
          </p:txBody>
        </p:sp>
      </p:grpSp>
      <p:sp>
        <p:nvSpPr>
          <p:cNvPr id="158" name="Rektangel 157"/>
          <p:cNvSpPr/>
          <p:nvPr/>
        </p:nvSpPr>
        <p:spPr bwMode="auto">
          <a:xfrm>
            <a:off x="7752001" y="4385266"/>
            <a:ext cx="1140479" cy="1347840"/>
          </a:xfrm>
          <a:prstGeom prst="rect">
            <a:avLst/>
          </a:prstGeom>
          <a:solidFill>
            <a:srgbClr val="E5F4D4"/>
          </a:solidFill>
          <a:ln>
            <a:solidFill>
              <a:schemeClr val="tx1"/>
            </a:solidFill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59" name="Rektangel 158"/>
          <p:cNvSpPr/>
          <p:nvPr/>
        </p:nvSpPr>
        <p:spPr bwMode="auto">
          <a:xfrm>
            <a:off x="8374184" y="4592684"/>
            <a:ext cx="311040" cy="311040"/>
          </a:xfrm>
          <a:prstGeom prst="rect">
            <a:avLst/>
          </a:prstGeom>
          <a:solidFill>
            <a:srgbClr val="66FF33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60" name="Rektangel 159"/>
          <p:cNvSpPr/>
          <p:nvPr/>
        </p:nvSpPr>
        <p:spPr bwMode="auto">
          <a:xfrm>
            <a:off x="8374184" y="5214833"/>
            <a:ext cx="311040" cy="311040"/>
          </a:xfrm>
          <a:prstGeom prst="rect">
            <a:avLst/>
          </a:prstGeom>
          <a:solidFill>
            <a:srgbClr val="66FF33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61" name="Lige forbindelse 160"/>
          <p:cNvCxnSpPr>
            <a:stCxn id="159" idx="2"/>
            <a:endCxn id="160" idx="0"/>
          </p:cNvCxnSpPr>
          <p:nvPr/>
        </p:nvCxnSpPr>
        <p:spPr bwMode="auto">
          <a:xfrm>
            <a:off x="8529704" y="4903724"/>
            <a:ext cx="0" cy="311109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62" name="Ellipse 161"/>
          <p:cNvSpPr>
            <a:spLocks noChangeAspect="1"/>
          </p:cNvSpPr>
          <p:nvPr/>
        </p:nvSpPr>
        <p:spPr bwMode="auto">
          <a:xfrm>
            <a:off x="8166767" y="5305426"/>
            <a:ext cx="155520" cy="155520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63" name="Lige forbindelse 162"/>
          <p:cNvCxnSpPr>
            <a:stCxn id="160" idx="1"/>
            <a:endCxn id="162" idx="6"/>
          </p:cNvCxnSpPr>
          <p:nvPr/>
        </p:nvCxnSpPr>
        <p:spPr bwMode="auto">
          <a:xfrm flipH="1">
            <a:off x="8322287" y="5370353"/>
            <a:ext cx="51898" cy="1283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64" name="Ellipse 163"/>
          <p:cNvSpPr>
            <a:spLocks noChangeAspect="1"/>
          </p:cNvSpPr>
          <p:nvPr/>
        </p:nvSpPr>
        <p:spPr bwMode="auto">
          <a:xfrm>
            <a:off x="8166767" y="4696341"/>
            <a:ext cx="155520" cy="155520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65" name="Lige forbindelse 164"/>
          <p:cNvCxnSpPr>
            <a:endCxn id="164" idx="6"/>
          </p:cNvCxnSpPr>
          <p:nvPr/>
        </p:nvCxnSpPr>
        <p:spPr bwMode="auto">
          <a:xfrm flipH="1">
            <a:off x="8322287" y="4761267"/>
            <a:ext cx="51898" cy="1283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70" name="Rektangel 169"/>
          <p:cNvSpPr/>
          <p:nvPr/>
        </p:nvSpPr>
        <p:spPr bwMode="auto">
          <a:xfrm>
            <a:off x="5678046" y="4385266"/>
            <a:ext cx="1866238" cy="1347840"/>
          </a:xfrm>
          <a:prstGeom prst="rect">
            <a:avLst/>
          </a:prstGeom>
          <a:solidFill>
            <a:srgbClr val="D5F4FF"/>
          </a:solidFill>
          <a:ln>
            <a:solidFill>
              <a:schemeClr val="tx1"/>
            </a:solidFill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71" name="Rektangel 170"/>
          <p:cNvSpPr/>
          <p:nvPr/>
        </p:nvSpPr>
        <p:spPr bwMode="auto">
          <a:xfrm>
            <a:off x="6611303" y="4592684"/>
            <a:ext cx="311040" cy="31104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72" name="Rektangel 171"/>
          <p:cNvSpPr/>
          <p:nvPr/>
        </p:nvSpPr>
        <p:spPr bwMode="auto">
          <a:xfrm>
            <a:off x="6300229" y="5214833"/>
            <a:ext cx="311040" cy="31104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73" name="Rektangel 172"/>
          <p:cNvSpPr/>
          <p:nvPr/>
        </p:nvSpPr>
        <p:spPr bwMode="auto">
          <a:xfrm>
            <a:off x="6922378" y="5214833"/>
            <a:ext cx="311040" cy="31104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74" name="Lige forbindelse 173"/>
          <p:cNvCxnSpPr>
            <a:stCxn id="171" idx="2"/>
            <a:endCxn id="172" idx="0"/>
          </p:cNvCxnSpPr>
          <p:nvPr/>
        </p:nvCxnSpPr>
        <p:spPr bwMode="auto">
          <a:xfrm flipH="1">
            <a:off x="6455749" y="4903724"/>
            <a:ext cx="311074" cy="311109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75" name="Lige forbindelse 174"/>
          <p:cNvCxnSpPr>
            <a:stCxn id="173" idx="1"/>
            <a:endCxn id="172" idx="3"/>
          </p:cNvCxnSpPr>
          <p:nvPr/>
        </p:nvCxnSpPr>
        <p:spPr bwMode="auto">
          <a:xfrm flipH="1">
            <a:off x="6611269" y="5370353"/>
            <a:ext cx="311109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76" name="Lige forbindelse 175"/>
          <p:cNvCxnSpPr>
            <a:stCxn id="171" idx="2"/>
            <a:endCxn id="173" idx="0"/>
          </p:cNvCxnSpPr>
          <p:nvPr/>
        </p:nvCxnSpPr>
        <p:spPr bwMode="auto">
          <a:xfrm>
            <a:off x="6766823" y="4903724"/>
            <a:ext cx="311074" cy="311109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77" name="Ellipse 176"/>
          <p:cNvSpPr>
            <a:spLocks noChangeAspect="1"/>
          </p:cNvSpPr>
          <p:nvPr/>
        </p:nvSpPr>
        <p:spPr bwMode="auto">
          <a:xfrm>
            <a:off x="6092812" y="5305426"/>
            <a:ext cx="155520" cy="155520"/>
          </a:xfrm>
          <a:prstGeom prst="ellipse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78" name="Lige forbindelse 177"/>
          <p:cNvCxnSpPr>
            <a:stCxn id="172" idx="1"/>
            <a:endCxn id="177" idx="6"/>
          </p:cNvCxnSpPr>
          <p:nvPr/>
        </p:nvCxnSpPr>
        <p:spPr bwMode="auto">
          <a:xfrm flipH="1">
            <a:off x="6248332" y="5370353"/>
            <a:ext cx="51898" cy="1283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79" name="Ellipse 178"/>
          <p:cNvSpPr>
            <a:spLocks noChangeAspect="1"/>
          </p:cNvSpPr>
          <p:nvPr/>
        </p:nvSpPr>
        <p:spPr bwMode="auto">
          <a:xfrm>
            <a:off x="6403886" y="4696341"/>
            <a:ext cx="155520" cy="155520"/>
          </a:xfrm>
          <a:prstGeom prst="ellipse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80" name="Lige forbindelse 179"/>
          <p:cNvCxnSpPr>
            <a:endCxn id="179" idx="6"/>
          </p:cNvCxnSpPr>
          <p:nvPr/>
        </p:nvCxnSpPr>
        <p:spPr bwMode="auto">
          <a:xfrm flipH="1">
            <a:off x="6559406" y="4761267"/>
            <a:ext cx="51898" cy="1283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81" name="Rektangel 180"/>
          <p:cNvSpPr/>
          <p:nvPr/>
        </p:nvSpPr>
        <p:spPr bwMode="auto">
          <a:xfrm>
            <a:off x="5678046" y="4696341"/>
            <a:ext cx="155520" cy="15552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D</a:t>
            </a:r>
          </a:p>
        </p:txBody>
      </p:sp>
      <p:cxnSp>
        <p:nvCxnSpPr>
          <p:cNvPr id="183" name="Lige forbindelse 182"/>
          <p:cNvCxnSpPr>
            <a:stCxn id="179" idx="2"/>
            <a:endCxn id="181" idx="3"/>
          </p:cNvCxnSpPr>
          <p:nvPr/>
        </p:nvCxnSpPr>
        <p:spPr bwMode="auto">
          <a:xfrm flipH="1">
            <a:off x="5833566" y="4774101"/>
            <a:ext cx="570320" cy="0"/>
          </a:xfrm>
          <a:prstGeom prst="line">
            <a:avLst/>
          </a:prstGeom>
          <a:noFill/>
          <a:ln w="12700" cap="flat" cmpd="sng" algn="ctr">
            <a:solidFill>
              <a:srgbClr val="FF0000"/>
            </a:solidFill>
            <a:prstDash val="sysDot"/>
            <a:round/>
            <a:headEnd type="triangle" w="sm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84" name="Rektangel 183"/>
          <p:cNvSpPr/>
          <p:nvPr/>
        </p:nvSpPr>
        <p:spPr bwMode="auto">
          <a:xfrm>
            <a:off x="5678046" y="5318490"/>
            <a:ext cx="155520" cy="15552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D</a:t>
            </a:r>
          </a:p>
        </p:txBody>
      </p:sp>
      <p:cxnSp>
        <p:nvCxnSpPr>
          <p:cNvPr id="185" name="Lige forbindelse 184"/>
          <p:cNvCxnSpPr>
            <a:stCxn id="177" idx="2"/>
            <a:endCxn id="184" idx="3"/>
          </p:cNvCxnSpPr>
          <p:nvPr/>
        </p:nvCxnSpPr>
        <p:spPr bwMode="auto">
          <a:xfrm flipH="1">
            <a:off x="5833566" y="5383186"/>
            <a:ext cx="259246" cy="13064"/>
          </a:xfrm>
          <a:prstGeom prst="line">
            <a:avLst/>
          </a:prstGeom>
          <a:noFill/>
          <a:ln w="12700" cap="flat" cmpd="sng" algn="ctr">
            <a:solidFill>
              <a:srgbClr val="FF0000"/>
            </a:solidFill>
            <a:prstDash val="sysDot"/>
            <a:round/>
            <a:headEnd type="triangle" w="sm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89" name="Rektangel 188"/>
          <p:cNvSpPr/>
          <p:nvPr/>
        </p:nvSpPr>
        <p:spPr bwMode="auto">
          <a:xfrm>
            <a:off x="6196503" y="3140968"/>
            <a:ext cx="1347839" cy="1036800"/>
          </a:xfrm>
          <a:prstGeom prst="rect">
            <a:avLst/>
          </a:prstGeom>
          <a:solidFill>
            <a:srgbClr val="FFFFC9"/>
          </a:solidFill>
          <a:ln w="57150">
            <a:solidFill>
              <a:srgbClr val="FF0000"/>
            </a:solidFill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90" name="Rektangel 189"/>
          <p:cNvSpPr/>
          <p:nvPr/>
        </p:nvSpPr>
        <p:spPr bwMode="auto">
          <a:xfrm>
            <a:off x="6403886" y="3348351"/>
            <a:ext cx="311040" cy="31104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91" name="Rektangel 190"/>
          <p:cNvSpPr/>
          <p:nvPr/>
        </p:nvSpPr>
        <p:spPr bwMode="auto">
          <a:xfrm>
            <a:off x="7026034" y="3348351"/>
            <a:ext cx="311040" cy="31104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92" name="Lige forbindelse 191"/>
          <p:cNvCxnSpPr>
            <a:stCxn id="191" idx="1"/>
            <a:endCxn id="190" idx="3"/>
          </p:cNvCxnSpPr>
          <p:nvPr/>
        </p:nvCxnSpPr>
        <p:spPr bwMode="auto">
          <a:xfrm flipH="1">
            <a:off x="6714926" y="3503871"/>
            <a:ext cx="311109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93" name="Ellipse 192"/>
          <p:cNvSpPr/>
          <p:nvPr/>
        </p:nvSpPr>
        <p:spPr bwMode="auto">
          <a:xfrm>
            <a:off x="6936760" y="4022363"/>
            <a:ext cx="155520" cy="15552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S</a:t>
            </a:r>
          </a:p>
        </p:txBody>
      </p:sp>
      <p:cxnSp>
        <p:nvCxnSpPr>
          <p:cNvPr id="194" name="Lige forbindelse 193"/>
          <p:cNvCxnSpPr>
            <a:stCxn id="193" idx="1"/>
            <a:endCxn id="190" idx="2"/>
          </p:cNvCxnSpPr>
          <p:nvPr/>
        </p:nvCxnSpPr>
        <p:spPr bwMode="auto">
          <a:xfrm flipH="1" flipV="1">
            <a:off x="6559406" y="3659391"/>
            <a:ext cx="400129" cy="385747"/>
          </a:xfrm>
          <a:prstGeom prst="line">
            <a:avLst/>
          </a:prstGeom>
          <a:noFill/>
          <a:ln w="12700" cap="flat" cmpd="sng" algn="ctr">
            <a:solidFill>
              <a:srgbClr val="FF0000"/>
            </a:solidFill>
            <a:prstDash val="sysDot"/>
            <a:round/>
            <a:headEnd type="triangle" w="sm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95" name="Ellipse 194"/>
          <p:cNvSpPr/>
          <p:nvPr/>
        </p:nvSpPr>
        <p:spPr bwMode="auto">
          <a:xfrm>
            <a:off x="7233417" y="4022363"/>
            <a:ext cx="155520" cy="15552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S</a:t>
            </a:r>
          </a:p>
        </p:txBody>
      </p:sp>
      <p:cxnSp>
        <p:nvCxnSpPr>
          <p:cNvPr id="196" name="Lige forbindelse 195"/>
          <p:cNvCxnSpPr>
            <a:stCxn id="195" idx="1"/>
            <a:endCxn id="190" idx="2"/>
          </p:cNvCxnSpPr>
          <p:nvPr/>
        </p:nvCxnSpPr>
        <p:spPr bwMode="auto">
          <a:xfrm flipH="1" flipV="1">
            <a:off x="6559406" y="3659391"/>
            <a:ext cx="696787" cy="385747"/>
          </a:xfrm>
          <a:prstGeom prst="line">
            <a:avLst/>
          </a:prstGeom>
          <a:noFill/>
          <a:ln w="12700" cap="flat" cmpd="sng" algn="ctr">
            <a:solidFill>
              <a:srgbClr val="FF0000"/>
            </a:solidFill>
            <a:prstDash val="sysDot"/>
            <a:round/>
            <a:headEnd type="triangle" w="sm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97" name="Ellipse 196"/>
          <p:cNvSpPr/>
          <p:nvPr/>
        </p:nvSpPr>
        <p:spPr bwMode="auto">
          <a:xfrm>
            <a:off x="6360696" y="4022363"/>
            <a:ext cx="155520" cy="15552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S</a:t>
            </a:r>
          </a:p>
        </p:txBody>
      </p:sp>
      <p:cxnSp>
        <p:nvCxnSpPr>
          <p:cNvPr id="198" name="Lige forbindelse 197"/>
          <p:cNvCxnSpPr>
            <a:stCxn id="56" idx="1"/>
            <a:endCxn id="190" idx="2"/>
          </p:cNvCxnSpPr>
          <p:nvPr/>
        </p:nvCxnSpPr>
        <p:spPr bwMode="auto">
          <a:xfrm flipH="1" flipV="1">
            <a:off x="6559406" y="3659391"/>
            <a:ext cx="112097" cy="385747"/>
          </a:xfrm>
          <a:prstGeom prst="line">
            <a:avLst/>
          </a:prstGeom>
          <a:noFill/>
          <a:ln w="12700" cap="flat" cmpd="sng" algn="ctr">
            <a:solidFill>
              <a:srgbClr val="FF0000"/>
            </a:solidFill>
            <a:prstDash val="sysDot"/>
            <a:round/>
            <a:headEnd type="triangle" w="sm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52" name="Lige forbindelse 51"/>
          <p:cNvCxnSpPr/>
          <p:nvPr/>
        </p:nvCxnSpPr>
        <p:spPr bwMode="auto">
          <a:xfrm flipH="1">
            <a:off x="6922378" y="4774101"/>
            <a:ext cx="1244389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53" name="Lige forbindelse 52"/>
          <p:cNvCxnSpPr>
            <a:stCxn id="162" idx="2"/>
          </p:cNvCxnSpPr>
          <p:nvPr/>
        </p:nvCxnSpPr>
        <p:spPr bwMode="auto">
          <a:xfrm flipH="1" flipV="1">
            <a:off x="6922378" y="4774100"/>
            <a:ext cx="1244389" cy="609086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56" name="Ellipse 55"/>
          <p:cNvSpPr/>
          <p:nvPr/>
        </p:nvSpPr>
        <p:spPr bwMode="auto">
          <a:xfrm>
            <a:off x="6648728" y="4022363"/>
            <a:ext cx="155520" cy="15552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S</a:t>
            </a:r>
          </a:p>
        </p:txBody>
      </p:sp>
      <p:cxnSp>
        <p:nvCxnSpPr>
          <p:cNvPr id="58" name="Lige forbindelse 57"/>
          <p:cNvCxnSpPr>
            <a:stCxn id="197" idx="0"/>
            <a:endCxn id="190" idx="2"/>
          </p:cNvCxnSpPr>
          <p:nvPr/>
        </p:nvCxnSpPr>
        <p:spPr bwMode="auto">
          <a:xfrm flipV="1">
            <a:off x="6438456" y="3659391"/>
            <a:ext cx="120950" cy="362972"/>
          </a:xfrm>
          <a:prstGeom prst="line">
            <a:avLst/>
          </a:prstGeom>
          <a:noFill/>
          <a:ln w="12700" cap="flat" cmpd="sng" algn="ctr">
            <a:solidFill>
              <a:srgbClr val="FF0000"/>
            </a:solidFill>
            <a:prstDash val="sysDot"/>
            <a:round/>
            <a:headEnd type="triangle" w="sm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66" name="Tekstboks 65"/>
          <p:cNvSpPr txBox="1"/>
          <p:nvPr/>
        </p:nvSpPr>
        <p:spPr>
          <a:xfrm>
            <a:off x="6211301" y="1673513"/>
            <a:ext cx="287335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/>
              <a:t>Ved test af ”subsystemer”</a:t>
            </a:r>
          </a:p>
          <a:p>
            <a:r>
              <a:rPr lang="da-DK" sz="2000" dirty="0" smtClean="0"/>
              <a:t>fx en klient anvendes </a:t>
            </a:r>
            <a:br>
              <a:rPr lang="da-DK" sz="2000" dirty="0" smtClean="0"/>
            </a:br>
            <a:r>
              <a:rPr lang="da-DK" sz="2000" dirty="0" smtClean="0"/>
              <a:t>liveintegrationer til de</a:t>
            </a:r>
            <a:br>
              <a:rPr lang="da-DK" sz="2000" dirty="0" smtClean="0"/>
            </a:br>
            <a:r>
              <a:rPr lang="da-DK" sz="2000" dirty="0" smtClean="0"/>
              <a:t>forskellige services mv.</a:t>
            </a:r>
            <a:endParaRPr lang="da-DK" sz="2000" dirty="0"/>
          </a:p>
        </p:txBody>
      </p:sp>
      <p:sp>
        <p:nvSpPr>
          <p:cNvPr id="50" name="Rektangel 49"/>
          <p:cNvSpPr/>
          <p:nvPr/>
        </p:nvSpPr>
        <p:spPr bwMode="auto">
          <a:xfrm>
            <a:off x="4140128" y="2996952"/>
            <a:ext cx="1512000" cy="684000"/>
          </a:xfrm>
          <a:prstGeom prst="rect">
            <a:avLst/>
          </a:prstGeom>
          <a:noFill/>
          <a:ln w="57150" cap="flat" cmpd="sng" algn="ctr">
            <a:solidFill>
              <a:srgbClr val="C00000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524625"/>
            <a:ext cx="2170113" cy="216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dirty="0" smtClean="0"/>
              <a:t>18. september 2014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3397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882" y="396155"/>
            <a:ext cx="6313984" cy="576262"/>
          </a:xfrm>
        </p:spPr>
        <p:txBody>
          <a:bodyPr/>
          <a:lstStyle/>
          <a:p>
            <a:pPr lvl="1"/>
            <a:r>
              <a:rPr lang="da-DK" dirty="0" smtClean="0"/>
              <a:t>GD1 – Test &amp; Implementering </a:t>
            </a: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/>
              <a:t>Test af delsystemer/klienter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45245" y="6524625"/>
            <a:ext cx="5688013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dirty="0" smtClean="0"/>
              <a:t>GD1-GD2 Replanlægning</a:t>
            </a:r>
            <a:endParaRPr lang="da-DK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7988" y="6524625"/>
            <a:ext cx="658812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fld id="{F905A8E3-8A1C-4191-A6F7-A005598F50B8}" type="slidenum">
              <a:rPr lang="da-DK"/>
              <a:pPr>
                <a:defRPr/>
              </a:pPr>
              <a:t>8</a:t>
            </a:fld>
            <a:endParaRPr lang="da-DK" dirty="0"/>
          </a:p>
        </p:txBody>
      </p:sp>
      <p:pic>
        <p:nvPicPr>
          <p:cNvPr id="10" name="Picture 9" descr="F:\By og Land\Ejendomsdata\Samordningssekretariatet\Grunddataprogrammet GD1 GD2\GD1 - Ejendomsdataprogrammet\Kommunikation\Logo GD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7" y="87923"/>
            <a:ext cx="1642674" cy="1075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Billed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38"/>
          <a:stretch/>
        </p:blipFill>
        <p:spPr bwMode="auto">
          <a:xfrm>
            <a:off x="7828866" y="159480"/>
            <a:ext cx="1183810" cy="102684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42" name="Gruppe 41"/>
          <p:cNvGrpSpPr/>
          <p:nvPr/>
        </p:nvGrpSpPr>
        <p:grpSpPr>
          <a:xfrm>
            <a:off x="251520" y="1484784"/>
            <a:ext cx="5942760" cy="4097334"/>
            <a:chOff x="251520" y="1484784"/>
            <a:chExt cx="5942760" cy="4097334"/>
          </a:xfrm>
        </p:grpSpPr>
        <p:pic>
          <p:nvPicPr>
            <p:cNvPr id="4" name="Billede 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1772816"/>
              <a:ext cx="5942760" cy="3809302"/>
            </a:xfrm>
            <a:prstGeom prst="rect">
              <a:avLst/>
            </a:prstGeom>
          </p:spPr>
        </p:pic>
        <p:sp>
          <p:nvSpPr>
            <p:cNvPr id="14" name="Tekstboks 13"/>
            <p:cNvSpPr txBox="1"/>
            <p:nvPr/>
          </p:nvSpPr>
          <p:spPr>
            <a:xfrm>
              <a:off x="2339752" y="1484784"/>
              <a:ext cx="160172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3200" dirty="0" smtClean="0"/>
                <a:t>V-model</a:t>
              </a:r>
              <a:endParaRPr lang="da-DK" sz="3200" dirty="0"/>
            </a:p>
          </p:txBody>
        </p:sp>
      </p:grpSp>
      <p:sp>
        <p:nvSpPr>
          <p:cNvPr id="158" name="Rektangel 157"/>
          <p:cNvSpPr/>
          <p:nvPr/>
        </p:nvSpPr>
        <p:spPr bwMode="auto">
          <a:xfrm>
            <a:off x="7752001" y="4385266"/>
            <a:ext cx="1140479" cy="1347840"/>
          </a:xfrm>
          <a:prstGeom prst="rect">
            <a:avLst/>
          </a:prstGeom>
          <a:solidFill>
            <a:srgbClr val="E5F4D4"/>
          </a:solidFill>
          <a:ln>
            <a:solidFill>
              <a:schemeClr val="tx1"/>
            </a:solidFill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59" name="Rektangel 158"/>
          <p:cNvSpPr/>
          <p:nvPr/>
        </p:nvSpPr>
        <p:spPr bwMode="auto">
          <a:xfrm>
            <a:off x="8374184" y="4592684"/>
            <a:ext cx="311040" cy="311040"/>
          </a:xfrm>
          <a:prstGeom prst="rect">
            <a:avLst/>
          </a:prstGeom>
          <a:solidFill>
            <a:srgbClr val="66FF33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60" name="Rektangel 159"/>
          <p:cNvSpPr/>
          <p:nvPr/>
        </p:nvSpPr>
        <p:spPr bwMode="auto">
          <a:xfrm>
            <a:off x="8374184" y="5214833"/>
            <a:ext cx="311040" cy="311040"/>
          </a:xfrm>
          <a:prstGeom prst="rect">
            <a:avLst/>
          </a:prstGeom>
          <a:solidFill>
            <a:srgbClr val="66FF33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61" name="Lige forbindelse 160"/>
          <p:cNvCxnSpPr>
            <a:stCxn id="159" idx="2"/>
            <a:endCxn id="160" idx="0"/>
          </p:cNvCxnSpPr>
          <p:nvPr/>
        </p:nvCxnSpPr>
        <p:spPr bwMode="auto">
          <a:xfrm>
            <a:off x="8529704" y="4903724"/>
            <a:ext cx="0" cy="311109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62" name="Ellipse 161"/>
          <p:cNvSpPr>
            <a:spLocks noChangeAspect="1"/>
          </p:cNvSpPr>
          <p:nvPr/>
        </p:nvSpPr>
        <p:spPr bwMode="auto">
          <a:xfrm>
            <a:off x="8166767" y="5305426"/>
            <a:ext cx="155520" cy="155520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63" name="Lige forbindelse 162"/>
          <p:cNvCxnSpPr>
            <a:stCxn id="160" idx="1"/>
            <a:endCxn id="162" idx="6"/>
          </p:cNvCxnSpPr>
          <p:nvPr/>
        </p:nvCxnSpPr>
        <p:spPr bwMode="auto">
          <a:xfrm flipH="1">
            <a:off x="8322287" y="5370353"/>
            <a:ext cx="51898" cy="1283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64" name="Ellipse 163"/>
          <p:cNvSpPr>
            <a:spLocks noChangeAspect="1"/>
          </p:cNvSpPr>
          <p:nvPr/>
        </p:nvSpPr>
        <p:spPr bwMode="auto">
          <a:xfrm>
            <a:off x="8166767" y="4696341"/>
            <a:ext cx="155520" cy="155520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65" name="Lige forbindelse 164"/>
          <p:cNvCxnSpPr>
            <a:endCxn id="164" idx="6"/>
          </p:cNvCxnSpPr>
          <p:nvPr/>
        </p:nvCxnSpPr>
        <p:spPr bwMode="auto">
          <a:xfrm flipH="1">
            <a:off x="8322287" y="4761267"/>
            <a:ext cx="51898" cy="1283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70" name="Rektangel 169"/>
          <p:cNvSpPr/>
          <p:nvPr/>
        </p:nvSpPr>
        <p:spPr bwMode="auto">
          <a:xfrm>
            <a:off x="5678046" y="4385266"/>
            <a:ext cx="1866238" cy="1347840"/>
          </a:xfrm>
          <a:prstGeom prst="rect">
            <a:avLst/>
          </a:prstGeom>
          <a:solidFill>
            <a:srgbClr val="D5F4FF"/>
          </a:solidFill>
          <a:ln>
            <a:solidFill>
              <a:schemeClr val="tx1"/>
            </a:solidFill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71" name="Rektangel 170"/>
          <p:cNvSpPr/>
          <p:nvPr/>
        </p:nvSpPr>
        <p:spPr bwMode="auto">
          <a:xfrm>
            <a:off x="6611303" y="4592684"/>
            <a:ext cx="311040" cy="31104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72" name="Rektangel 171"/>
          <p:cNvSpPr/>
          <p:nvPr/>
        </p:nvSpPr>
        <p:spPr bwMode="auto">
          <a:xfrm>
            <a:off x="6300229" y="5214833"/>
            <a:ext cx="311040" cy="31104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73" name="Rektangel 172"/>
          <p:cNvSpPr/>
          <p:nvPr/>
        </p:nvSpPr>
        <p:spPr bwMode="auto">
          <a:xfrm>
            <a:off x="6922378" y="5214833"/>
            <a:ext cx="311040" cy="31104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74" name="Lige forbindelse 173"/>
          <p:cNvCxnSpPr>
            <a:stCxn id="171" idx="2"/>
            <a:endCxn id="172" idx="0"/>
          </p:cNvCxnSpPr>
          <p:nvPr/>
        </p:nvCxnSpPr>
        <p:spPr bwMode="auto">
          <a:xfrm flipH="1">
            <a:off x="6455749" y="4903724"/>
            <a:ext cx="311074" cy="311109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75" name="Lige forbindelse 174"/>
          <p:cNvCxnSpPr>
            <a:stCxn id="173" idx="1"/>
            <a:endCxn id="172" idx="3"/>
          </p:cNvCxnSpPr>
          <p:nvPr/>
        </p:nvCxnSpPr>
        <p:spPr bwMode="auto">
          <a:xfrm flipH="1">
            <a:off x="6611269" y="5370353"/>
            <a:ext cx="311109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76" name="Lige forbindelse 175"/>
          <p:cNvCxnSpPr>
            <a:stCxn id="171" idx="2"/>
            <a:endCxn id="173" idx="0"/>
          </p:cNvCxnSpPr>
          <p:nvPr/>
        </p:nvCxnSpPr>
        <p:spPr bwMode="auto">
          <a:xfrm>
            <a:off x="6766823" y="4903724"/>
            <a:ext cx="311074" cy="311109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77" name="Ellipse 176"/>
          <p:cNvSpPr>
            <a:spLocks noChangeAspect="1"/>
          </p:cNvSpPr>
          <p:nvPr/>
        </p:nvSpPr>
        <p:spPr bwMode="auto">
          <a:xfrm>
            <a:off x="6092812" y="5305426"/>
            <a:ext cx="155520" cy="155520"/>
          </a:xfrm>
          <a:prstGeom prst="ellipse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78" name="Lige forbindelse 177"/>
          <p:cNvCxnSpPr>
            <a:stCxn id="172" idx="1"/>
            <a:endCxn id="177" idx="6"/>
          </p:cNvCxnSpPr>
          <p:nvPr/>
        </p:nvCxnSpPr>
        <p:spPr bwMode="auto">
          <a:xfrm flipH="1">
            <a:off x="6248332" y="5370353"/>
            <a:ext cx="51898" cy="1283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79" name="Ellipse 178"/>
          <p:cNvSpPr>
            <a:spLocks noChangeAspect="1"/>
          </p:cNvSpPr>
          <p:nvPr/>
        </p:nvSpPr>
        <p:spPr bwMode="auto">
          <a:xfrm>
            <a:off x="6403886" y="4696341"/>
            <a:ext cx="155520" cy="155520"/>
          </a:xfrm>
          <a:prstGeom prst="ellipse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80" name="Lige forbindelse 179"/>
          <p:cNvCxnSpPr>
            <a:endCxn id="179" idx="6"/>
          </p:cNvCxnSpPr>
          <p:nvPr/>
        </p:nvCxnSpPr>
        <p:spPr bwMode="auto">
          <a:xfrm flipH="1">
            <a:off x="6559406" y="4761267"/>
            <a:ext cx="51898" cy="1283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89" name="Rektangel 188"/>
          <p:cNvSpPr/>
          <p:nvPr/>
        </p:nvSpPr>
        <p:spPr bwMode="auto">
          <a:xfrm>
            <a:off x="6196503" y="3140968"/>
            <a:ext cx="1347839" cy="1036800"/>
          </a:xfrm>
          <a:prstGeom prst="rect">
            <a:avLst/>
          </a:prstGeom>
          <a:solidFill>
            <a:srgbClr val="FFFFC9"/>
          </a:solidFill>
          <a:ln w="57150">
            <a:solidFill>
              <a:srgbClr val="FF0000"/>
            </a:solidFill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90" name="Rektangel 189"/>
          <p:cNvSpPr/>
          <p:nvPr/>
        </p:nvSpPr>
        <p:spPr bwMode="auto">
          <a:xfrm>
            <a:off x="6403886" y="3348351"/>
            <a:ext cx="311040" cy="31104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91" name="Rektangel 190"/>
          <p:cNvSpPr/>
          <p:nvPr/>
        </p:nvSpPr>
        <p:spPr bwMode="auto">
          <a:xfrm>
            <a:off x="7026034" y="3348351"/>
            <a:ext cx="311040" cy="31104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92" name="Lige forbindelse 191"/>
          <p:cNvCxnSpPr>
            <a:stCxn id="191" idx="1"/>
            <a:endCxn id="190" idx="3"/>
          </p:cNvCxnSpPr>
          <p:nvPr/>
        </p:nvCxnSpPr>
        <p:spPr bwMode="auto">
          <a:xfrm flipH="1">
            <a:off x="6714926" y="3503871"/>
            <a:ext cx="311109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52" name="Lige forbindelse 51"/>
          <p:cNvCxnSpPr/>
          <p:nvPr/>
        </p:nvCxnSpPr>
        <p:spPr bwMode="auto">
          <a:xfrm flipH="1">
            <a:off x="6922378" y="4774101"/>
            <a:ext cx="1244389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53" name="Lige forbindelse 52"/>
          <p:cNvCxnSpPr>
            <a:stCxn id="162" idx="2"/>
          </p:cNvCxnSpPr>
          <p:nvPr/>
        </p:nvCxnSpPr>
        <p:spPr bwMode="auto">
          <a:xfrm flipH="1" flipV="1">
            <a:off x="6922378" y="4774100"/>
            <a:ext cx="1244389" cy="609086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49" name="Lige forbindelse 48"/>
          <p:cNvCxnSpPr>
            <a:stCxn id="164" idx="1"/>
            <a:endCxn id="190" idx="2"/>
          </p:cNvCxnSpPr>
          <p:nvPr/>
        </p:nvCxnSpPr>
        <p:spPr bwMode="auto">
          <a:xfrm flipH="1" flipV="1">
            <a:off x="6559406" y="3659391"/>
            <a:ext cx="1630136" cy="105972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54" name="Lige forbindelse 53"/>
          <p:cNvCxnSpPr>
            <a:stCxn id="162" idx="1"/>
            <a:endCxn id="190" idx="2"/>
          </p:cNvCxnSpPr>
          <p:nvPr/>
        </p:nvCxnSpPr>
        <p:spPr bwMode="auto">
          <a:xfrm flipH="1" flipV="1">
            <a:off x="6559406" y="3659391"/>
            <a:ext cx="1630136" cy="166881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57" name="Lige forbindelse 56"/>
          <p:cNvCxnSpPr>
            <a:stCxn id="179" idx="0"/>
            <a:endCxn id="190" idx="2"/>
          </p:cNvCxnSpPr>
          <p:nvPr/>
        </p:nvCxnSpPr>
        <p:spPr bwMode="auto">
          <a:xfrm flipV="1">
            <a:off x="6481646" y="3659391"/>
            <a:ext cx="77760" cy="103695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62" name="Lige forbindelse 61"/>
          <p:cNvCxnSpPr>
            <a:stCxn id="177" idx="0"/>
            <a:endCxn id="190" idx="2"/>
          </p:cNvCxnSpPr>
          <p:nvPr/>
        </p:nvCxnSpPr>
        <p:spPr bwMode="auto">
          <a:xfrm flipV="1">
            <a:off x="6170572" y="3659391"/>
            <a:ext cx="388834" cy="164603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69" name="Tekstboks 68"/>
          <p:cNvSpPr txBox="1"/>
          <p:nvPr/>
        </p:nvSpPr>
        <p:spPr>
          <a:xfrm>
            <a:off x="5724128" y="5796553"/>
            <a:ext cx="30827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a-DK" sz="1600" dirty="0" smtClean="0"/>
              <a:t>Kræver sammenhæng I testdata på</a:t>
            </a:r>
            <a:br>
              <a:rPr lang="da-DK" sz="1600" dirty="0" smtClean="0"/>
            </a:br>
            <a:r>
              <a:rPr lang="da-DK" sz="1600" dirty="0" smtClean="0"/>
              <a:t>tværs af de forskellige systemer.</a:t>
            </a:r>
            <a:endParaRPr lang="da-DK" sz="1600" dirty="0"/>
          </a:p>
        </p:txBody>
      </p:sp>
      <p:sp>
        <p:nvSpPr>
          <p:cNvPr id="70" name="Tekstboks 69"/>
          <p:cNvSpPr txBox="1"/>
          <p:nvPr/>
        </p:nvSpPr>
        <p:spPr>
          <a:xfrm>
            <a:off x="6211301" y="1673513"/>
            <a:ext cx="287335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/>
              <a:t>Ved test af ”subsystemer”</a:t>
            </a:r>
          </a:p>
          <a:p>
            <a:r>
              <a:rPr lang="da-DK" sz="2000" dirty="0" smtClean="0"/>
              <a:t>fx en klient anvendes </a:t>
            </a:r>
            <a:br>
              <a:rPr lang="da-DK" sz="2000" dirty="0" smtClean="0"/>
            </a:br>
            <a:r>
              <a:rPr lang="da-DK" sz="2000" dirty="0" smtClean="0"/>
              <a:t>liveintegrationer til de</a:t>
            </a:r>
            <a:br>
              <a:rPr lang="da-DK" sz="2000" dirty="0" smtClean="0"/>
            </a:br>
            <a:r>
              <a:rPr lang="da-DK" sz="2000" dirty="0" smtClean="0"/>
              <a:t>forskellige services mv.</a:t>
            </a:r>
            <a:endParaRPr lang="da-DK" sz="2000" dirty="0"/>
          </a:p>
        </p:txBody>
      </p:sp>
      <p:sp>
        <p:nvSpPr>
          <p:cNvPr id="43" name="Rektangel 42"/>
          <p:cNvSpPr/>
          <p:nvPr/>
        </p:nvSpPr>
        <p:spPr bwMode="auto">
          <a:xfrm>
            <a:off x="4140128" y="2996952"/>
            <a:ext cx="1512000" cy="684000"/>
          </a:xfrm>
          <a:prstGeom prst="rect">
            <a:avLst/>
          </a:prstGeom>
          <a:noFill/>
          <a:ln w="57150" cap="flat" cmpd="sng" algn="ctr">
            <a:solidFill>
              <a:srgbClr val="C00000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524625"/>
            <a:ext cx="2170113" cy="216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dirty="0" smtClean="0"/>
              <a:t>18. september 2014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5857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882" y="396155"/>
            <a:ext cx="6313984" cy="576262"/>
          </a:xfrm>
        </p:spPr>
        <p:txBody>
          <a:bodyPr/>
          <a:lstStyle/>
          <a:p>
            <a:pPr lvl="1"/>
            <a:r>
              <a:rPr lang="da-DK" dirty="0" smtClean="0"/>
              <a:t>GD1 – Test &amp; Implementering </a:t>
            </a:r>
            <a:r>
              <a:rPr lang="da-DK" sz="2400" dirty="0" smtClean="0"/>
              <a:t/>
            </a:r>
            <a:br>
              <a:rPr lang="da-DK" sz="2400" dirty="0" smtClean="0"/>
            </a:br>
            <a:r>
              <a:rPr lang="da-DK" sz="2400" dirty="0"/>
              <a:t>Test af delsystemer/klienter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45245" y="6524625"/>
            <a:ext cx="5688013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dirty="0" smtClean="0"/>
              <a:t>GD1-GD2 Replanlægning</a:t>
            </a:r>
            <a:endParaRPr lang="da-DK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7988" y="6524625"/>
            <a:ext cx="658812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fld id="{F905A8E3-8A1C-4191-A6F7-A005598F50B8}" type="slidenum">
              <a:rPr lang="da-DK"/>
              <a:pPr>
                <a:defRPr/>
              </a:pPr>
              <a:t>9</a:t>
            </a:fld>
            <a:endParaRPr lang="da-DK" dirty="0"/>
          </a:p>
        </p:txBody>
      </p:sp>
      <p:pic>
        <p:nvPicPr>
          <p:cNvPr id="10" name="Picture 9" descr="F:\By og Land\Ejendomsdata\Samordningssekretariatet\Grunddataprogrammet GD1 GD2\GD1 - Ejendomsdataprogrammet\Kommunikation\Logo GD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7" y="87923"/>
            <a:ext cx="1642674" cy="1075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Billed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38"/>
          <a:stretch/>
        </p:blipFill>
        <p:spPr bwMode="auto">
          <a:xfrm>
            <a:off x="7828866" y="159480"/>
            <a:ext cx="1183810" cy="102684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42" name="Gruppe 41"/>
          <p:cNvGrpSpPr/>
          <p:nvPr/>
        </p:nvGrpSpPr>
        <p:grpSpPr>
          <a:xfrm>
            <a:off x="251520" y="1484784"/>
            <a:ext cx="5942760" cy="4097334"/>
            <a:chOff x="251520" y="1484784"/>
            <a:chExt cx="5942760" cy="4097334"/>
          </a:xfrm>
        </p:grpSpPr>
        <p:pic>
          <p:nvPicPr>
            <p:cNvPr id="4" name="Billede 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1772816"/>
              <a:ext cx="5942760" cy="3809302"/>
            </a:xfrm>
            <a:prstGeom prst="rect">
              <a:avLst/>
            </a:prstGeom>
          </p:spPr>
        </p:pic>
        <p:sp>
          <p:nvSpPr>
            <p:cNvPr id="14" name="Tekstboks 13"/>
            <p:cNvSpPr txBox="1"/>
            <p:nvPr/>
          </p:nvSpPr>
          <p:spPr>
            <a:xfrm>
              <a:off x="2339752" y="1484784"/>
              <a:ext cx="160172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3200" dirty="0" smtClean="0"/>
                <a:t>V-model</a:t>
              </a:r>
              <a:endParaRPr lang="da-DK" sz="3200" dirty="0"/>
            </a:p>
          </p:txBody>
        </p:sp>
      </p:grpSp>
      <p:sp>
        <p:nvSpPr>
          <p:cNvPr id="43" name="Rektangel 42"/>
          <p:cNvSpPr/>
          <p:nvPr/>
        </p:nvSpPr>
        <p:spPr bwMode="auto">
          <a:xfrm>
            <a:off x="4428152" y="1664880"/>
            <a:ext cx="1872000" cy="1332000"/>
          </a:xfrm>
          <a:prstGeom prst="rect">
            <a:avLst/>
          </a:prstGeom>
          <a:noFill/>
          <a:ln w="57150" cap="flat" cmpd="sng" algn="ctr">
            <a:solidFill>
              <a:srgbClr val="C00000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grpSp>
        <p:nvGrpSpPr>
          <p:cNvPr id="44" name="Gruppe 43"/>
          <p:cNvGrpSpPr/>
          <p:nvPr/>
        </p:nvGrpSpPr>
        <p:grpSpPr>
          <a:xfrm>
            <a:off x="7020272" y="1772816"/>
            <a:ext cx="1368152" cy="2024865"/>
            <a:chOff x="4788024" y="2196223"/>
            <a:chExt cx="1368152" cy="2024865"/>
          </a:xfrm>
        </p:grpSpPr>
        <p:sp>
          <p:nvSpPr>
            <p:cNvPr id="45" name="Rektangel 44"/>
            <p:cNvSpPr/>
            <p:nvPr/>
          </p:nvSpPr>
          <p:spPr bwMode="auto">
            <a:xfrm>
              <a:off x="4788024" y="3789088"/>
              <a:ext cx="432000" cy="432000"/>
            </a:xfrm>
            <a:prstGeom prst="rect">
              <a:avLst/>
            </a:prstGeom>
            <a:solidFill>
              <a:srgbClr val="66FF33"/>
            </a:solidFill>
            <a:ln w="12700">
              <a:solidFill>
                <a:schemeClr val="tx1"/>
              </a:solidFill>
            </a:ln>
            <a:effectLst/>
            <a:extLst/>
          </p:spPr>
          <p:txBody>
            <a:bodyPr vert="horz" wrap="none" lIns="54000" tIns="72000" rIns="54000" bIns="72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46" name="Rektangel 45"/>
            <p:cNvSpPr/>
            <p:nvPr/>
          </p:nvSpPr>
          <p:spPr bwMode="auto">
            <a:xfrm>
              <a:off x="4788024" y="2996952"/>
              <a:ext cx="432000" cy="4320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  <a:effectLst/>
            <a:extLst/>
          </p:spPr>
          <p:txBody>
            <a:bodyPr vert="horz" wrap="none" lIns="54000" tIns="72000" rIns="54000" bIns="72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cxnSp>
          <p:nvCxnSpPr>
            <p:cNvPr id="47" name="Lige forbindelse 46"/>
            <p:cNvCxnSpPr>
              <a:stCxn id="48" idx="1"/>
              <a:endCxn id="51" idx="3"/>
            </p:cNvCxnSpPr>
            <p:nvPr/>
          </p:nvCxnSpPr>
          <p:spPr bwMode="auto">
            <a:xfrm flipH="1">
              <a:off x="5220024" y="2412223"/>
              <a:ext cx="504104" cy="8641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8" name="Rektangel 47"/>
            <p:cNvSpPr/>
            <p:nvPr/>
          </p:nvSpPr>
          <p:spPr bwMode="auto">
            <a:xfrm>
              <a:off x="5724128" y="2196223"/>
              <a:ext cx="432000" cy="4320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  <a:effectLst/>
            <a:extLst/>
          </p:spPr>
          <p:txBody>
            <a:bodyPr vert="horz" wrap="none" lIns="54000" tIns="72000" rIns="54000" bIns="72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50" name="Rektangel 49"/>
            <p:cNvSpPr/>
            <p:nvPr/>
          </p:nvSpPr>
          <p:spPr bwMode="auto">
            <a:xfrm>
              <a:off x="5724176" y="3789040"/>
              <a:ext cx="432000" cy="432000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</a:ln>
            <a:effectLst/>
            <a:extLst/>
          </p:spPr>
          <p:txBody>
            <a:bodyPr vert="horz" wrap="none" lIns="54000" tIns="72000" rIns="54000" bIns="72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51" name="Rektangel 50"/>
            <p:cNvSpPr/>
            <p:nvPr/>
          </p:nvSpPr>
          <p:spPr bwMode="auto">
            <a:xfrm>
              <a:off x="4788024" y="2204864"/>
              <a:ext cx="432000" cy="432000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</a:ln>
            <a:effectLst/>
            <a:extLst/>
          </p:spPr>
          <p:txBody>
            <a:bodyPr vert="horz" wrap="none" lIns="54000" tIns="72000" rIns="54000" bIns="72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55" name="Rektangel 54"/>
            <p:cNvSpPr/>
            <p:nvPr/>
          </p:nvSpPr>
          <p:spPr bwMode="auto">
            <a:xfrm>
              <a:off x="5724176" y="2996952"/>
              <a:ext cx="432000" cy="432000"/>
            </a:xfrm>
            <a:prstGeom prst="rect">
              <a:avLst/>
            </a:prstGeom>
            <a:solidFill>
              <a:srgbClr val="FF6699"/>
            </a:solidFill>
            <a:ln w="12700">
              <a:solidFill>
                <a:schemeClr val="tx1"/>
              </a:solidFill>
            </a:ln>
            <a:effectLst/>
            <a:extLst/>
          </p:spPr>
          <p:txBody>
            <a:bodyPr vert="horz" wrap="none" lIns="54000" tIns="72000" rIns="54000" bIns="72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cxnSp>
          <p:nvCxnSpPr>
            <p:cNvPr id="56" name="Lige forbindelse 55"/>
            <p:cNvCxnSpPr>
              <a:stCxn id="55" idx="0"/>
              <a:endCxn id="48" idx="2"/>
            </p:cNvCxnSpPr>
            <p:nvPr/>
          </p:nvCxnSpPr>
          <p:spPr bwMode="auto">
            <a:xfrm flipH="1" flipV="1">
              <a:off x="5940128" y="2628223"/>
              <a:ext cx="48" cy="368729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" name="Lige forbindelse 57"/>
            <p:cNvCxnSpPr>
              <a:stCxn id="46" idx="0"/>
              <a:endCxn id="51" idx="2"/>
            </p:cNvCxnSpPr>
            <p:nvPr/>
          </p:nvCxnSpPr>
          <p:spPr bwMode="auto">
            <a:xfrm flipV="1">
              <a:off x="5004024" y="2636864"/>
              <a:ext cx="0" cy="360088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9" name="Lige forbindelse 58"/>
            <p:cNvCxnSpPr>
              <a:stCxn id="55" idx="1"/>
              <a:endCxn id="46" idx="3"/>
            </p:cNvCxnSpPr>
            <p:nvPr/>
          </p:nvCxnSpPr>
          <p:spPr bwMode="auto">
            <a:xfrm flipH="1">
              <a:off x="5220024" y="3212952"/>
              <a:ext cx="504152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0" name="Lige forbindelse 59"/>
            <p:cNvCxnSpPr>
              <a:stCxn id="46" idx="2"/>
              <a:endCxn id="45" idx="0"/>
            </p:cNvCxnSpPr>
            <p:nvPr/>
          </p:nvCxnSpPr>
          <p:spPr bwMode="auto">
            <a:xfrm>
              <a:off x="5004024" y="3428952"/>
              <a:ext cx="0" cy="360136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1" name="Lige forbindelse 60"/>
            <p:cNvCxnSpPr>
              <a:stCxn id="55" idx="2"/>
              <a:endCxn id="50" idx="0"/>
            </p:cNvCxnSpPr>
            <p:nvPr/>
          </p:nvCxnSpPr>
          <p:spPr bwMode="auto">
            <a:xfrm>
              <a:off x="5940176" y="3428952"/>
              <a:ext cx="0" cy="360088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26" name="Tekstboks 25"/>
          <p:cNvSpPr txBox="1"/>
          <p:nvPr/>
        </p:nvSpPr>
        <p:spPr>
          <a:xfrm>
            <a:off x="5386840" y="4077072"/>
            <a:ext cx="36231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/>
              <a:t>Under systemtest og accepttest</a:t>
            </a:r>
          </a:p>
          <a:p>
            <a:r>
              <a:rPr lang="da-DK" sz="2000" dirty="0"/>
              <a:t>t</a:t>
            </a:r>
            <a:r>
              <a:rPr lang="da-DK" sz="2000" dirty="0" smtClean="0"/>
              <a:t>estes hhv. de enkelte systemer</a:t>
            </a:r>
          </a:p>
          <a:p>
            <a:r>
              <a:rPr lang="da-DK" sz="2000" dirty="0"/>
              <a:t>o</a:t>
            </a:r>
            <a:r>
              <a:rPr lang="da-DK" sz="2000" dirty="0" smtClean="0"/>
              <a:t>g alle systemer inden for scope</a:t>
            </a:r>
          </a:p>
          <a:p>
            <a:r>
              <a:rPr lang="da-DK" sz="2000" dirty="0" smtClean="0"/>
              <a:t>i en tværgående sammenhæng.</a:t>
            </a:r>
            <a:endParaRPr lang="da-DK" sz="2000" dirty="0"/>
          </a:p>
        </p:txBody>
      </p:sp>
      <p:sp>
        <p:nvSpPr>
          <p:cNvPr id="2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524625"/>
            <a:ext cx="2170113" cy="216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dirty="0" smtClean="0"/>
              <a:t>18. september 2014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0451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CCFFCC"/>
      </a:folHlink>
    </a:clrScheme>
    <a:fontScheme name="Standard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189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none" lIns="54000" tIns="72000" rIns="54000" bIns="720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189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none" lIns="54000" tIns="72000" rIns="54000" bIns="720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CC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18711</TotalTime>
  <Words>670</Words>
  <Application>Microsoft Office PowerPoint</Application>
  <PresentationFormat>Skærmshow (4:3)</PresentationFormat>
  <Paragraphs>219</Paragraphs>
  <Slides>18</Slides>
  <Notes>18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18</vt:i4>
      </vt:variant>
    </vt:vector>
  </HeadingPairs>
  <TitlesOfParts>
    <vt:vector size="19" baseType="lpstr">
      <vt:lpstr>Standarddesign</vt:lpstr>
      <vt:lpstr>Replanlægning GD1 Test &amp; Implementering  torsdag d. 18. september 2014</vt:lpstr>
      <vt:lpstr>Agenda</vt:lpstr>
      <vt:lpstr>GD1 – Test &amp; Implementering  Formål og forventet resultat</vt:lpstr>
      <vt:lpstr>GD1 – Test &amp; Implementering  ”V-model” og testfaser</vt:lpstr>
      <vt:lpstr>GD1 – Test &amp; Implementering  Intern test i projektet</vt:lpstr>
      <vt:lpstr>GD1 – Test &amp; Implementering  Test af de enkelte integrationer</vt:lpstr>
      <vt:lpstr>GD1 – Test &amp; Implementering  Test af delsystemer/klienter</vt:lpstr>
      <vt:lpstr>GD1 – Test &amp; Implementering  Test af delsystemer/klienter</vt:lpstr>
      <vt:lpstr>GD1 – Test &amp; Implementering  Test af delsystemer/klienter</vt:lpstr>
      <vt:lpstr>GD1 – Test &amp; Implementering  Test af delsystemer/klienter</vt:lpstr>
      <vt:lpstr>GD1 – Test &amp; Implementering  Ansvar for test af integrationer</vt:lpstr>
      <vt:lpstr>GD1 – Test &amp; Implementering  Ansvar for test af integrationer</vt:lpstr>
      <vt:lpstr>GD1 – Test &amp; Implementering  Grundforudsætninger for fælles test</vt:lpstr>
      <vt:lpstr>GD1 – Test &amp; Implementering  Gruppearbejde - Test af snitflader</vt:lpstr>
      <vt:lpstr>GD1 – Test &amp; Implementering  Sammenhængende tværgående test</vt:lpstr>
      <vt:lpstr>GD1 – Test &amp; Implementering  Gruppeopgaver</vt:lpstr>
      <vt:lpstr>GD1 – Test &amp; Implementering  Implementering og interimløsninger</vt:lpstr>
      <vt:lpstr>GD1 – Test &amp; Implementering  Opsamling</vt:lpstr>
    </vt:vector>
  </TitlesOfParts>
  <Company>Ministeriet for By, Bolig og Landistrikter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mli-mbbl</dc:creator>
  <cp:lastModifiedBy>Klaus Hansen</cp:lastModifiedBy>
  <cp:revision>778</cp:revision>
  <cp:lastPrinted>2014-09-11T12:46:45Z</cp:lastPrinted>
  <dcterms:created xsi:type="dcterms:W3CDTF">2011-10-31T13:45:58Z</dcterms:created>
  <dcterms:modified xsi:type="dcterms:W3CDTF">2014-09-18T06:40:22Z</dcterms:modified>
</cp:coreProperties>
</file>