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74" r:id="rId2"/>
    <p:sldId id="450" r:id="rId3"/>
    <p:sldId id="517" r:id="rId4"/>
    <p:sldId id="518" r:id="rId5"/>
    <p:sldId id="519" r:id="rId6"/>
    <p:sldId id="476" r:id="rId7"/>
    <p:sldId id="507" r:id="rId8"/>
    <p:sldId id="508" r:id="rId9"/>
    <p:sldId id="477" r:id="rId10"/>
    <p:sldId id="479" r:id="rId11"/>
    <p:sldId id="478" r:id="rId12"/>
    <p:sldId id="509" r:id="rId13"/>
    <p:sldId id="511" r:id="rId14"/>
    <p:sldId id="513" r:id="rId15"/>
    <p:sldId id="514" r:id="rId16"/>
    <p:sldId id="512" r:id="rId17"/>
    <p:sldId id="491" r:id="rId18"/>
    <p:sldId id="515" r:id="rId19"/>
    <p:sldId id="516" r:id="rId20"/>
    <p:sldId id="504" r:id="rId21"/>
    <p:sldId id="505" r:id="rId22"/>
  </p:sldIdLst>
  <p:sldSz cx="9144000" cy="6858000" type="screen4x3"/>
  <p:notesSz cx="6810375" cy="9942513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FF3300"/>
    <a:srgbClr val="B8C15F"/>
    <a:srgbClr val="FFCCCC"/>
    <a:srgbClr val="FF9900"/>
    <a:srgbClr val="FFCC99"/>
    <a:srgbClr val="CCCC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2" autoAdjust="0"/>
    <p:restoredTop sz="99299" autoAdjust="0"/>
  </p:normalViewPr>
  <p:slideViewPr>
    <p:cSldViewPr snapToGrid="0" showGuides="1">
      <p:cViewPr varScale="1">
        <p:scale>
          <a:sx n="115" d="100"/>
          <a:sy n="115" d="100"/>
        </p:scale>
        <p:origin x="1896" y="114"/>
      </p:cViewPr>
      <p:guideLst>
        <p:guide orient="horz" pos="170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3522" y="-12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20-12-2017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54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4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A431E8-F087-485B-AE71-60B5E774E180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117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A431E8-F087-485B-AE71-60B5E774E180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11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A431E8-F087-485B-AE71-60B5E774E180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117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603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603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603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2" name="Rektangel 1"/>
          <p:cNvSpPr/>
          <p:nvPr userDrawn="1"/>
        </p:nvSpPr>
        <p:spPr>
          <a:xfrm>
            <a:off x="7698220" y="18240"/>
            <a:ext cx="1445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/>
              <a:t>Testforum</a:t>
            </a:r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tb.dk/xdoc/wss/39/docs/95/ISTQB-DSTB-Begrebsliste-v2.2-201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Møde </a:t>
            </a:r>
            <a:br>
              <a:rPr lang="da-DK" dirty="0" smtClean="0"/>
            </a:br>
            <a:r>
              <a:rPr lang="da-DK" dirty="0" smtClean="0"/>
              <a:t>i </a:t>
            </a:r>
            <a:br>
              <a:rPr lang="da-DK" dirty="0" smtClean="0"/>
            </a:br>
            <a:r>
              <a:rPr lang="da-DK" dirty="0" smtClean="0"/>
              <a:t>GD1-GD2 Testforum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Onsdag den 7. oktober 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3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3433619" y="156235"/>
            <a:ext cx="3384088" cy="6408712"/>
            <a:chOff x="0" y="260648"/>
            <a:chExt cx="3384088" cy="6408712"/>
          </a:xfrm>
        </p:grpSpPr>
        <p:sp>
          <p:nvSpPr>
            <p:cNvPr id="5" name="Rektangel 4"/>
            <p:cNvSpPr/>
            <p:nvPr/>
          </p:nvSpPr>
          <p:spPr>
            <a:xfrm>
              <a:off x="0" y="260648"/>
              <a:ext cx="3384088" cy="6408712"/>
            </a:xfrm>
            <a:prstGeom prst="rect">
              <a:avLst/>
            </a:prstGeom>
            <a:solidFill>
              <a:srgbClr val="EFFFFF"/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6" name="Lige forbindelse 5"/>
            <p:cNvCxnSpPr/>
            <p:nvPr/>
          </p:nvCxnSpPr>
          <p:spPr bwMode="auto">
            <a:xfrm>
              <a:off x="1799912" y="4077072"/>
              <a:ext cx="0" cy="180020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" name="Gruppe 6"/>
            <p:cNvGrpSpPr/>
            <p:nvPr/>
          </p:nvGrpSpPr>
          <p:grpSpPr>
            <a:xfrm>
              <a:off x="1912376" y="4509120"/>
              <a:ext cx="1399704" cy="864096"/>
              <a:chOff x="1444104" y="1556792"/>
              <a:chExt cx="1399704" cy="864096"/>
            </a:xfrm>
          </p:grpSpPr>
          <p:sp>
            <p:nvSpPr>
              <p:cNvPr id="27" name="Udfyldt blanket 26"/>
              <p:cNvSpPr/>
              <p:nvPr/>
            </p:nvSpPr>
            <p:spPr bwMode="auto">
              <a:xfrm>
                <a:off x="1619672" y="1556792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8" name="Udfyldt blanket 27"/>
              <p:cNvSpPr/>
              <p:nvPr/>
            </p:nvSpPr>
            <p:spPr bwMode="auto">
              <a:xfrm>
                <a:off x="1547664" y="1628800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9" name="Udfyldt blanket 28"/>
              <p:cNvSpPr/>
              <p:nvPr/>
            </p:nvSpPr>
            <p:spPr bwMode="auto">
              <a:xfrm>
                <a:off x="1444104" y="1700808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2000" tIns="46800" rIns="72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Program</a:t>
                </a:r>
              </a:p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Testspec.</a:t>
                </a:r>
              </a:p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a-DK" sz="1200" b="1" dirty="0" smtClean="0"/>
                  <a:t>Testcases</a:t>
                </a:r>
                <a:endPara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8" name="Lige forbindelse 7"/>
            <p:cNvCxnSpPr>
              <a:stCxn id="23" idx="2"/>
              <a:endCxn id="27" idx="0"/>
            </p:cNvCxnSpPr>
            <p:nvPr/>
          </p:nvCxnSpPr>
          <p:spPr bwMode="auto">
            <a:xfrm>
              <a:off x="2159732" y="4029467"/>
              <a:ext cx="540280" cy="479653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Lige forbindelse 8"/>
            <p:cNvCxnSpPr>
              <a:stCxn id="29" idx="2"/>
            </p:cNvCxnSpPr>
            <p:nvPr/>
          </p:nvCxnSpPr>
          <p:spPr bwMode="auto">
            <a:xfrm flipH="1">
              <a:off x="2231740" y="5325611"/>
              <a:ext cx="292704" cy="551661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Gruppe 9"/>
            <p:cNvGrpSpPr/>
            <p:nvPr/>
          </p:nvGrpSpPr>
          <p:grpSpPr>
            <a:xfrm>
              <a:off x="1547664" y="5733256"/>
              <a:ext cx="1399704" cy="864096"/>
              <a:chOff x="1444104" y="1556792"/>
              <a:chExt cx="1399704" cy="864096"/>
            </a:xfrm>
          </p:grpSpPr>
          <p:sp>
            <p:nvSpPr>
              <p:cNvPr id="24" name="Udfyldt blanket 23"/>
              <p:cNvSpPr/>
              <p:nvPr/>
            </p:nvSpPr>
            <p:spPr bwMode="auto">
              <a:xfrm>
                <a:off x="1619672" y="1556792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" name="Udfyldt blanket 24"/>
              <p:cNvSpPr/>
              <p:nvPr/>
            </p:nvSpPr>
            <p:spPr bwMode="auto">
              <a:xfrm>
                <a:off x="1547664" y="1628800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6" name="Udfyldt blanket 25"/>
              <p:cNvSpPr/>
              <p:nvPr/>
            </p:nvSpPr>
            <p:spPr bwMode="auto">
              <a:xfrm>
                <a:off x="1444104" y="1700808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2000" tIns="46800" rIns="72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4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Program</a:t>
                </a:r>
              </a:p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Testrapport</a:t>
                </a:r>
              </a:p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1" name="Gruppe 10"/>
            <p:cNvGrpSpPr/>
            <p:nvPr/>
          </p:nvGrpSpPr>
          <p:grpSpPr>
            <a:xfrm>
              <a:off x="1547664" y="3212976"/>
              <a:ext cx="1399704" cy="864096"/>
              <a:chOff x="1444104" y="1556792"/>
              <a:chExt cx="1399704" cy="864096"/>
            </a:xfrm>
          </p:grpSpPr>
          <p:sp>
            <p:nvSpPr>
              <p:cNvPr id="21" name="Udfyldt blanket 20"/>
              <p:cNvSpPr/>
              <p:nvPr/>
            </p:nvSpPr>
            <p:spPr bwMode="auto">
              <a:xfrm>
                <a:off x="1619672" y="1556792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" name="Udfyldt blanket 21"/>
              <p:cNvSpPr/>
              <p:nvPr/>
            </p:nvSpPr>
            <p:spPr bwMode="auto">
              <a:xfrm>
                <a:off x="1547664" y="1628800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" name="Udfyldt blanket 22"/>
              <p:cNvSpPr/>
              <p:nvPr/>
            </p:nvSpPr>
            <p:spPr bwMode="auto">
              <a:xfrm>
                <a:off x="1444104" y="1700808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2000" tIns="46800" rIns="72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4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Program</a:t>
                </a:r>
              </a:p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Testplaner</a:t>
                </a:r>
              </a:p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12" name="Udfyldt blanket 11"/>
            <p:cNvSpPr/>
            <p:nvPr/>
          </p:nvSpPr>
          <p:spPr bwMode="auto">
            <a:xfrm>
              <a:off x="107504" y="3356992"/>
              <a:ext cx="1224136" cy="720080"/>
            </a:xfrm>
            <a:prstGeom prst="flowChartDocumen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847725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3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Program</a:t>
              </a:r>
            </a:p>
            <a:p>
              <a:pPr marL="0" marR="0" indent="0" algn="l" defTabSz="847725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b="1" dirty="0" smtClean="0"/>
                <a:t>QA plan</a:t>
              </a:r>
            </a:p>
            <a:p>
              <a:pPr marL="0" marR="0" indent="0" algn="l" defTabSz="847725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13" name="Gruppe 12"/>
            <p:cNvGrpSpPr/>
            <p:nvPr/>
          </p:nvGrpSpPr>
          <p:grpSpPr>
            <a:xfrm>
              <a:off x="147960" y="4509120"/>
              <a:ext cx="1399704" cy="864096"/>
              <a:chOff x="1444104" y="1556792"/>
              <a:chExt cx="1399704" cy="864096"/>
            </a:xfrm>
          </p:grpSpPr>
          <p:sp>
            <p:nvSpPr>
              <p:cNvPr id="18" name="Udfyldt blanket 17"/>
              <p:cNvSpPr/>
              <p:nvPr/>
            </p:nvSpPr>
            <p:spPr bwMode="auto">
              <a:xfrm>
                <a:off x="1619672" y="1556792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" name="Udfyldt blanket 18"/>
              <p:cNvSpPr/>
              <p:nvPr/>
            </p:nvSpPr>
            <p:spPr bwMode="auto">
              <a:xfrm>
                <a:off x="1547664" y="1628800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" name="Udfyldt blanket 19"/>
              <p:cNvSpPr/>
              <p:nvPr/>
            </p:nvSpPr>
            <p:spPr bwMode="auto">
              <a:xfrm>
                <a:off x="1444104" y="1700808"/>
                <a:ext cx="1224136" cy="720080"/>
              </a:xfrm>
              <a:prstGeom prst="flowChart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2000" tIns="46800" rIns="72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4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Program</a:t>
                </a:r>
              </a:p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QA rapport</a:t>
                </a:r>
              </a:p>
              <a:p>
                <a:pPr marL="0" marR="0" indent="0" algn="l" defTabSz="847725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14" name="Lige forbindelse 13"/>
            <p:cNvCxnSpPr>
              <a:stCxn id="12" idx="2"/>
            </p:cNvCxnSpPr>
            <p:nvPr/>
          </p:nvCxnSpPr>
          <p:spPr bwMode="auto">
            <a:xfrm>
              <a:off x="719572" y="4029467"/>
              <a:ext cx="0" cy="479653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Udfyldt blanket 14"/>
            <p:cNvSpPr/>
            <p:nvPr/>
          </p:nvSpPr>
          <p:spPr bwMode="auto">
            <a:xfrm>
              <a:off x="1547664" y="836712"/>
              <a:ext cx="1224136" cy="720080"/>
            </a:xfrm>
            <a:prstGeom prst="flowChartDocumen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847725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3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Program</a:t>
              </a:r>
            </a:p>
            <a:p>
              <a:pPr marL="0" marR="0" indent="0" algn="l" defTabSz="847725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b="1" dirty="0" smtClean="0"/>
                <a:t>Fælles</a:t>
              </a:r>
            </a:p>
            <a:p>
              <a:pPr marL="0" marR="0" indent="0" algn="l" defTabSz="847725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b="1" dirty="0" smtClean="0"/>
                <a:t>Teststrategi</a:t>
              </a:r>
              <a:endPara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6" name="Lige forbindelse 15"/>
            <p:cNvCxnSpPr>
              <a:stCxn id="15" idx="2"/>
            </p:cNvCxnSpPr>
            <p:nvPr/>
          </p:nvCxnSpPr>
          <p:spPr bwMode="auto">
            <a:xfrm>
              <a:off x="2159732" y="1509187"/>
              <a:ext cx="0" cy="1703789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Lige forbindelse 16"/>
            <p:cNvCxnSpPr>
              <a:stCxn id="15" idx="2"/>
              <a:endCxn id="12" idx="0"/>
            </p:cNvCxnSpPr>
            <p:nvPr/>
          </p:nvCxnSpPr>
          <p:spPr bwMode="auto">
            <a:xfrm flipH="1">
              <a:off x="719572" y="1509187"/>
              <a:ext cx="1440160" cy="1847805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Ellipse 29"/>
          <p:cNvSpPr/>
          <p:nvPr/>
        </p:nvSpPr>
        <p:spPr>
          <a:xfrm>
            <a:off x="3203848" y="2759820"/>
            <a:ext cx="3447279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2" name="Lige pilforbindelse 31"/>
          <p:cNvCxnSpPr/>
          <p:nvPr/>
        </p:nvCxnSpPr>
        <p:spPr>
          <a:xfrm>
            <a:off x="539552" y="3612619"/>
            <a:ext cx="266429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frundet rektangel 32"/>
          <p:cNvSpPr/>
          <p:nvPr/>
        </p:nvSpPr>
        <p:spPr>
          <a:xfrm>
            <a:off x="4949333" y="4257092"/>
            <a:ext cx="2017460" cy="22358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Tekstboks 35"/>
          <p:cNvSpPr txBox="1"/>
          <p:nvPr/>
        </p:nvSpPr>
        <p:spPr>
          <a:xfrm>
            <a:off x="180863" y="3252579"/>
            <a:ext cx="3360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3.1.2</a:t>
            </a:r>
          </a:p>
          <a:p>
            <a:r>
              <a:rPr lang="da-DK" dirty="0" smtClean="0"/>
              <a:t>Udarbejdelse </a:t>
            </a:r>
            <a:r>
              <a:rPr lang="da-DK" dirty="0"/>
              <a:t>af hovedplan for Test i GD1 og GD2</a:t>
            </a:r>
          </a:p>
        </p:txBody>
      </p:sp>
    </p:spTree>
    <p:extLst>
      <p:ext uri="{BB962C8B-B14F-4D97-AF65-F5344CB8AC3E}">
        <p14:creationId xmlns:p14="http://schemas.microsoft.com/office/powerpoint/2010/main" val="176903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527" y="401781"/>
            <a:ext cx="7945582" cy="645127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3.1.2 Udarbejdelse af hovedplan for Test i GD1 og GD2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040560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Ansvarlige</a:t>
            </a:r>
          </a:p>
          <a:p>
            <a:pPr lvl="1"/>
            <a:r>
              <a:rPr lang="da-DK" dirty="0" smtClean="0"/>
              <a:t>GD1 </a:t>
            </a:r>
            <a:r>
              <a:rPr lang="da-DK" dirty="0"/>
              <a:t>og GD2’s fælles testmanager</a:t>
            </a:r>
          </a:p>
          <a:p>
            <a:r>
              <a:rPr lang="da-DK" dirty="0" smtClean="0"/>
              <a:t>Kvalitetskontrol </a:t>
            </a:r>
          </a:p>
          <a:p>
            <a:pPr lvl="1"/>
            <a:r>
              <a:rPr lang="da-DK" dirty="0" smtClean="0"/>
              <a:t>Delprogramlederne </a:t>
            </a:r>
            <a:r>
              <a:rPr lang="da-DK" dirty="0"/>
              <a:t>for GD1 og </a:t>
            </a:r>
            <a:r>
              <a:rPr lang="da-DK" dirty="0" smtClean="0"/>
              <a:t>GD2</a:t>
            </a:r>
          </a:p>
          <a:p>
            <a:r>
              <a:rPr lang="da-DK" dirty="0" smtClean="0"/>
              <a:t>Produkt</a:t>
            </a:r>
          </a:p>
          <a:p>
            <a:pPr lvl="1"/>
            <a:r>
              <a:rPr lang="da-DK" dirty="0"/>
              <a:t>Hovedplan for test og kvalitetssikring i GD1 og </a:t>
            </a:r>
            <a:r>
              <a:rPr lang="da-DK" dirty="0" smtClean="0"/>
              <a:t>GD2</a:t>
            </a:r>
          </a:p>
          <a:p>
            <a:r>
              <a:rPr lang="da-DK" dirty="0" smtClean="0"/>
              <a:t>Indhold</a:t>
            </a:r>
          </a:p>
          <a:p>
            <a:pPr lvl="1"/>
            <a:r>
              <a:rPr lang="da-DK" dirty="0"/>
              <a:t>Udarbejdelse af plan for test af tværgående GD1/GD2 </a:t>
            </a:r>
            <a:r>
              <a:rPr lang="da-DK" dirty="0" smtClean="0"/>
              <a:t>systemintegration samt </a:t>
            </a:r>
            <a:r>
              <a:rPr lang="da-DK" dirty="0"/>
              <a:t>kvalitetssikring af specifikationer af tværgående tjenester (services og hændelser). Planen beskriver på et overordnet niveau </a:t>
            </a:r>
            <a:r>
              <a:rPr lang="da-DK" dirty="0" smtClean="0"/>
              <a:t>testaktiviteter </a:t>
            </a:r>
            <a:r>
              <a:rPr lang="da-DK" dirty="0"/>
              <a:t>både mht. ressourcebehov og tid. Desuden forholder den sig til behovene for testmiljøer og testdata</a:t>
            </a:r>
            <a:r>
              <a:rPr lang="da-DK" dirty="0" smtClean="0"/>
              <a:t>.</a:t>
            </a:r>
          </a:p>
          <a:p>
            <a:r>
              <a:rPr lang="da-DK" dirty="0" smtClean="0"/>
              <a:t>Godkendelse</a:t>
            </a:r>
          </a:p>
          <a:p>
            <a:pPr lvl="1"/>
            <a:r>
              <a:rPr lang="da-DK" dirty="0" err="1"/>
              <a:t>Review</a:t>
            </a:r>
            <a:r>
              <a:rPr lang="da-DK" dirty="0"/>
              <a:t> i Projektforum og endelig godkendelse i GD1-og </a:t>
            </a:r>
            <a:r>
              <a:rPr lang="da-DK" dirty="0" smtClean="0"/>
              <a:t>GD2-styregrupper</a:t>
            </a:r>
          </a:p>
        </p:txBody>
      </p:sp>
      <p:pic>
        <p:nvPicPr>
          <p:cNvPr id="6146" name="Picture 2" descr="Bilde av pak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0" y="741362"/>
            <a:ext cx="290512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6064250" y="2437607"/>
            <a:ext cx="2997200" cy="474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Arbejdspakke 3.1.2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12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spotlightreporting.com/wp-content/uploads/2015/06/TS-index-data-20120907132902983615-620x3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6000" dirty="0" smtClean="0">
                <a:solidFill>
                  <a:schemeClr val="bg1"/>
                </a:solidFill>
              </a:rPr>
              <a:t>Test Data contra Prøvedata</a:t>
            </a:r>
            <a:endParaRPr lang="da-DK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0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5"/>
          <p:cNvSpPr>
            <a:spLocks noGrp="1"/>
          </p:cNvSpPr>
          <p:nvPr>
            <p:ph type="title"/>
          </p:nvPr>
        </p:nvSpPr>
        <p:spPr>
          <a:xfrm>
            <a:off x="1168518" y="0"/>
            <a:ext cx="6313984" cy="812937"/>
          </a:xfrm>
        </p:spPr>
        <p:txBody>
          <a:bodyPr/>
          <a:lstStyle/>
          <a:p>
            <a:pPr lvl="0"/>
            <a:r>
              <a:rPr lang="da-DK" dirty="0" smtClean="0"/>
              <a:t>Prøvedata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1759528" y="616527"/>
            <a:ext cx="7384472" cy="6255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da-DK" sz="1800" dirty="0" smtClean="0"/>
              <a:t>Prøvedata </a:t>
            </a:r>
            <a:r>
              <a:rPr lang="da-DK" sz="1800" dirty="0"/>
              <a:t>kan være fiktive data eller produktionsdata</a:t>
            </a:r>
          </a:p>
          <a:p>
            <a:pPr marL="171450" lvl="0" indent="-1714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a-DK" sz="1800" dirty="0"/>
              <a:t>Hvis produktionsdata er følsomme, herunder omfattet af persondatalovgivningen, skal prøvedata være fiktive data</a:t>
            </a:r>
          </a:p>
          <a:p>
            <a:pPr marL="171450" lvl="0" indent="-1714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a-DK" sz="1800" dirty="0"/>
              <a:t>Prøvedata skal </a:t>
            </a:r>
            <a:r>
              <a:rPr lang="da-DK" sz="1800" dirty="0" smtClean="0"/>
              <a:t>følge en godkendt </a:t>
            </a:r>
            <a:r>
              <a:rPr lang="da-DK" sz="1800" dirty="0"/>
              <a:t>datamodel og </a:t>
            </a:r>
            <a:r>
              <a:rPr lang="da-DK" sz="1800" dirty="0" smtClean="0"/>
              <a:t>leveres </a:t>
            </a:r>
            <a:r>
              <a:rPr lang="da-DK" sz="1800" dirty="0"/>
              <a:t>i den form, der er beskrevet i </a:t>
            </a:r>
            <a:r>
              <a:rPr lang="da-DK" sz="1800" dirty="0" err="1"/>
              <a:t>DLS’en</a:t>
            </a:r>
            <a:endParaRPr lang="da-DK" sz="1800" dirty="0"/>
          </a:p>
          <a:p>
            <a:pPr marL="171450" lvl="0" indent="-1714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a-DK" sz="1800" dirty="0"/>
              <a:t>Prøvedata skal understøtte det samlede sæt af services i </a:t>
            </a:r>
            <a:r>
              <a:rPr lang="da-DK" sz="1800" dirty="0" smtClean="0"/>
              <a:t>delleverancen, herunder </a:t>
            </a:r>
            <a:r>
              <a:rPr lang="da-DK" sz="1800" dirty="0"/>
              <a:t>data i alle relevante attributter. </a:t>
            </a:r>
            <a:endParaRPr lang="da-DK" sz="1800" dirty="0" smtClean="0"/>
          </a:p>
          <a:p>
            <a:pPr marL="171450" lvl="0" indent="-1714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a-DK" sz="1800" dirty="0" smtClean="0"/>
              <a:t>Hvis </a:t>
            </a:r>
            <a:r>
              <a:rPr lang="da-DK" sz="1800" dirty="0"/>
              <a:t>sættet af services til et register indeholder behov for historiske data eller lignende, skal historiske data være </a:t>
            </a:r>
            <a:r>
              <a:rPr lang="da-DK" sz="1800" dirty="0" smtClean="0"/>
              <a:t>repræsenteret. </a:t>
            </a:r>
          </a:p>
          <a:p>
            <a:pPr marL="171450" lvl="0" indent="-1714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a-DK" sz="1800" dirty="0" smtClean="0"/>
              <a:t>Prøvedata </a:t>
            </a:r>
            <a:r>
              <a:rPr lang="da-DK" sz="1800" dirty="0"/>
              <a:t>skal hænge sammen på tværs af registrene (inkl. kobling via </a:t>
            </a:r>
            <a:r>
              <a:rPr lang="da-DK" sz="1800" dirty="0" err="1"/>
              <a:t>id’er</a:t>
            </a:r>
            <a:r>
              <a:rPr lang="da-DK" sz="1800" dirty="0"/>
              <a:t>) i den udstrækning, et registers DLS indeholder </a:t>
            </a:r>
            <a:r>
              <a:rPr lang="da-DK" sz="1800" dirty="0" smtClean="0"/>
              <a:t>tværgående tjenester</a:t>
            </a:r>
            <a:r>
              <a:rPr lang="da-DK" sz="1800" dirty="0"/>
              <a:t>. </a:t>
            </a:r>
          </a:p>
          <a:p>
            <a:pPr marL="171450" lvl="0" indent="-1714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a-DK" sz="1800" dirty="0"/>
              <a:t>Som minimum skal prøvedata til brug for konfiguration af </a:t>
            </a:r>
            <a:r>
              <a:rPr lang="da-DK" sz="1800" dirty="0" smtClean="0"/>
              <a:t>tværgående tjenester </a:t>
            </a:r>
            <a:r>
              <a:rPr lang="da-DK" sz="1800" dirty="0"/>
              <a:t>indeholde et antal testeksempler, hvor der er opbygget konsistens mellem data i det specificerende register og det/de registre, der derudover leverer data til den sammensatte tjeneste. </a:t>
            </a:r>
          </a:p>
          <a:p>
            <a:pPr marL="171450" lvl="0" indent="-1714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a-DK" sz="1800" dirty="0"/>
              <a:t>Omfanget af prøvedata bør optimalt være lig med omfanget af data i produktion.</a:t>
            </a:r>
          </a:p>
          <a:p>
            <a:pPr marL="171450" lvl="0" indent="-1714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a-DK" sz="1800" dirty="0"/>
              <a:t>Hvis et register ikke har mulighed for at levere prøvedata i dette omfang, aftaler registret omfanget individuelt med GD7. </a:t>
            </a:r>
            <a:endParaRPr lang="da-DK" sz="1800" dirty="0" smtClean="0"/>
          </a:p>
          <a:p>
            <a:pPr marL="171450" lvl="0" indent="-1714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a-DK" sz="1800" dirty="0" smtClean="0"/>
              <a:t>Prøvedata </a:t>
            </a:r>
            <a:r>
              <a:rPr lang="da-DK" sz="1800" dirty="0"/>
              <a:t>kan uploades på forskellige medier. Det enkelte register aftaler nærmere med GD7, hvordan prøvedata uploades til KMD.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512619" y="2417618"/>
            <a:ext cx="1101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2800" dirty="0" smtClean="0"/>
              <a:t>KRAV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59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5"/>
          <p:cNvSpPr>
            <a:spLocks noGrp="1"/>
          </p:cNvSpPr>
          <p:nvPr>
            <p:ph type="title"/>
          </p:nvPr>
        </p:nvSpPr>
        <p:spPr>
          <a:xfrm>
            <a:off x="1168518" y="0"/>
            <a:ext cx="6313984" cy="812937"/>
          </a:xfrm>
        </p:spPr>
        <p:txBody>
          <a:bodyPr/>
          <a:lstStyle/>
          <a:p>
            <a:pPr lvl="0"/>
            <a:r>
              <a:rPr lang="da-DK" dirty="0" smtClean="0"/>
              <a:t>Prøvedata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1759528" y="2417618"/>
            <a:ext cx="7245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da-DK" sz="2800" dirty="0" smtClean="0"/>
              <a:t>Prøvedata skal afleveres til Datafordeler projektet den 29. oktober 2015</a:t>
            </a:r>
            <a:endParaRPr lang="da-DK" sz="2800" dirty="0"/>
          </a:p>
        </p:txBody>
      </p:sp>
      <p:sp>
        <p:nvSpPr>
          <p:cNvPr id="2" name="Tekstboks 1"/>
          <p:cNvSpPr txBox="1"/>
          <p:nvPr/>
        </p:nvSpPr>
        <p:spPr>
          <a:xfrm>
            <a:off x="512619" y="2417618"/>
            <a:ext cx="1101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2800" dirty="0" smtClean="0"/>
              <a:t>TID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34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5"/>
          <p:cNvSpPr>
            <a:spLocks noGrp="1"/>
          </p:cNvSpPr>
          <p:nvPr>
            <p:ph type="title"/>
          </p:nvPr>
        </p:nvSpPr>
        <p:spPr>
          <a:xfrm>
            <a:off x="1168518" y="0"/>
            <a:ext cx="6313984" cy="812937"/>
          </a:xfrm>
        </p:spPr>
        <p:txBody>
          <a:bodyPr/>
          <a:lstStyle/>
          <a:p>
            <a:pPr lvl="0"/>
            <a:r>
              <a:rPr lang="da-DK" dirty="0" smtClean="0"/>
              <a:t>Prøvedata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1759528" y="2426824"/>
            <a:ext cx="7245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da-DK" sz="2800" dirty="0" smtClean="0"/>
              <a:t>Registerprojekterne er ansvarlig for prøvedata</a:t>
            </a:r>
            <a:endParaRPr lang="da-DK" sz="2800" dirty="0"/>
          </a:p>
        </p:txBody>
      </p:sp>
      <p:sp>
        <p:nvSpPr>
          <p:cNvPr id="2" name="Tekstboks 1"/>
          <p:cNvSpPr txBox="1"/>
          <p:nvPr/>
        </p:nvSpPr>
        <p:spPr>
          <a:xfrm>
            <a:off x="512619" y="2417618"/>
            <a:ext cx="1101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2800" dirty="0" smtClean="0"/>
              <a:t>HVEM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95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Prøvedata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333532"/>
              </p:ext>
            </p:extLst>
          </p:nvPr>
        </p:nvGraphicFramePr>
        <p:xfrm>
          <a:off x="323528" y="1340768"/>
          <a:ext cx="8064897" cy="4531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5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6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Register</a:t>
                      </a:r>
                      <a:endParaRPr lang="da-DK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Til Konfiguration af tjenester </a:t>
                      </a:r>
                      <a:r>
                        <a:rPr lang="da-DK" sz="1200" baseline="0" dirty="0" smtClean="0"/>
                        <a:t> </a:t>
                      </a:r>
                    </a:p>
                    <a:p>
                      <a:r>
                        <a:rPr lang="da-DK" sz="1200" baseline="0" dirty="0" smtClean="0"/>
                        <a:t>Til F</a:t>
                      </a:r>
                      <a:r>
                        <a:rPr lang="da-DK" sz="1200" dirty="0" smtClean="0"/>
                        <a:t>unktionsprøve</a:t>
                      </a:r>
                      <a:r>
                        <a:rPr lang="da-DK" sz="1200" baseline="0" dirty="0" smtClean="0"/>
                        <a:t> </a:t>
                      </a:r>
                    </a:p>
                    <a:p>
                      <a:endParaRPr lang="da-DK" sz="1200" baseline="0" dirty="0" smtClean="0"/>
                    </a:p>
                    <a:p>
                      <a:r>
                        <a:rPr lang="da-DK" sz="1200" baseline="0" dirty="0" smtClean="0"/>
                        <a:t>Data leveres 29/10</a:t>
                      </a:r>
                      <a:endParaRPr lang="da-DK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Modenhed og Performance</a:t>
                      </a:r>
                      <a:r>
                        <a:rPr lang="da-DK" sz="1200" baseline="0" dirty="0" smtClean="0"/>
                        <a:t> prøve</a:t>
                      </a:r>
                    </a:p>
                    <a:p>
                      <a:r>
                        <a:rPr lang="da-DK" sz="1200" dirty="0" smtClean="0"/>
                        <a:t>Afvikling 25/4-&gt;</a:t>
                      </a:r>
                    </a:p>
                    <a:p>
                      <a:endParaRPr lang="da-DK" sz="1200" dirty="0" smtClean="0"/>
                    </a:p>
                    <a:p>
                      <a:r>
                        <a:rPr lang="da-DK" sz="1200" dirty="0" smtClean="0"/>
                        <a:t>Data leveres : ?</a:t>
                      </a:r>
                      <a:endParaRPr lang="da-DK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DAGI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Fuldt datasæt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Fuldt datasæt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Stednavne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Fuldt datasæt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Fuldt datasæt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GeoDanmark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Fuldt datasæt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Fuldt datasæt</a:t>
                      </a:r>
                      <a:endParaRPr lang="da-DK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≈100</a:t>
                      </a:r>
                      <a:r>
                        <a:rPr lang="da-DK" sz="1200" baseline="0" dirty="0" smtClean="0"/>
                        <a:t> Rækker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Skal</a:t>
                      </a:r>
                      <a:r>
                        <a:rPr lang="da-DK" sz="1200" baseline="0" dirty="0" smtClean="0"/>
                        <a:t> aftales</a:t>
                      </a:r>
                      <a:endParaRPr lang="da-DK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DAR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≈100</a:t>
                      </a:r>
                      <a:r>
                        <a:rPr lang="da-DK" sz="1200" baseline="0" dirty="0" smtClean="0"/>
                        <a:t> Rækker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Skal</a:t>
                      </a:r>
                      <a:r>
                        <a:rPr lang="da-DK" sz="1200" baseline="0" dirty="0" smtClean="0"/>
                        <a:t> aftales</a:t>
                      </a:r>
                      <a:endParaRPr lang="da-DK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Matriklen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≈100</a:t>
                      </a:r>
                      <a:r>
                        <a:rPr lang="da-DK" sz="1200" baseline="0" dirty="0" smtClean="0"/>
                        <a:t> Rækker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Skal</a:t>
                      </a:r>
                      <a:r>
                        <a:rPr lang="da-DK" sz="1200" baseline="0" dirty="0" smtClean="0"/>
                        <a:t> aftales</a:t>
                      </a:r>
                      <a:endParaRPr lang="da-DK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Ejerfortegnelsen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≈100</a:t>
                      </a:r>
                      <a:r>
                        <a:rPr lang="da-DK" sz="1200" baseline="0" dirty="0" smtClean="0"/>
                        <a:t> Rækker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Skal</a:t>
                      </a:r>
                      <a:r>
                        <a:rPr lang="da-DK" sz="1200" baseline="0" dirty="0" smtClean="0"/>
                        <a:t> aftales</a:t>
                      </a:r>
                      <a:endParaRPr lang="da-DK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Ejendomsbeliggenhed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≈100</a:t>
                      </a:r>
                      <a:r>
                        <a:rPr lang="da-DK" sz="1200" baseline="0" dirty="0" smtClean="0"/>
                        <a:t> Rækker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Skal</a:t>
                      </a:r>
                      <a:r>
                        <a:rPr lang="da-DK" sz="1200" baseline="0" dirty="0" smtClean="0"/>
                        <a:t> aftales</a:t>
                      </a:r>
                      <a:endParaRPr lang="da-DK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CPR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≈100</a:t>
                      </a:r>
                      <a:r>
                        <a:rPr lang="da-DK" sz="1200" baseline="0" dirty="0" smtClean="0"/>
                        <a:t> Rækker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Skal</a:t>
                      </a:r>
                      <a:r>
                        <a:rPr lang="da-DK" sz="1200" baseline="0" dirty="0" smtClean="0"/>
                        <a:t> aftales</a:t>
                      </a:r>
                      <a:endParaRPr lang="da-DK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CVR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≈100</a:t>
                      </a:r>
                      <a:r>
                        <a:rPr lang="da-DK" sz="1200" baseline="0" dirty="0" smtClean="0"/>
                        <a:t> Rækker</a:t>
                      </a:r>
                      <a:endParaRPr lang="da-DK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Skal</a:t>
                      </a:r>
                      <a:r>
                        <a:rPr lang="da-DK" sz="1200" baseline="0" dirty="0" smtClean="0"/>
                        <a:t> aftales</a:t>
                      </a:r>
                      <a:endParaRPr lang="da-DK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7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ksplosion 2 4"/>
          <p:cNvSpPr/>
          <p:nvPr/>
        </p:nvSpPr>
        <p:spPr bwMode="auto">
          <a:xfrm>
            <a:off x="5839691" y="644237"/>
            <a:ext cx="3428999" cy="3117272"/>
          </a:xfrm>
          <a:prstGeom prst="irregularSeal2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54" y="503238"/>
            <a:ext cx="8229600" cy="576262"/>
          </a:xfrm>
        </p:spPr>
        <p:txBody>
          <a:bodyPr>
            <a:normAutofit/>
          </a:bodyPr>
          <a:lstStyle/>
          <a:p>
            <a:pPr lvl="0"/>
            <a:r>
              <a:rPr lang="da-DK" b="1" dirty="0" smtClean="0"/>
              <a:t>Testdata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199" y="1600200"/>
            <a:ext cx="5694219" cy="4925291"/>
          </a:xfrm>
        </p:spPr>
        <p:txBody>
          <a:bodyPr>
            <a:noAutofit/>
          </a:bodyPr>
          <a:lstStyle/>
          <a:p>
            <a:pPr lvl="0"/>
            <a:r>
              <a:rPr lang="da-DK" sz="1600" dirty="0"/>
              <a:t>De skal være fuldstændige. Det betyder, at testdata skal være migreret og at den logiske sammenkædning skal være foretaget.</a:t>
            </a:r>
          </a:p>
          <a:p>
            <a:pPr lvl="0"/>
            <a:r>
              <a:rPr lang="da-DK" sz="1600" dirty="0"/>
              <a:t>De skal ligne rigtige produktionsdata så meget som muligt.</a:t>
            </a:r>
          </a:p>
          <a:p>
            <a:pPr lvl="0"/>
            <a:r>
              <a:rPr lang="da-DK" sz="1600" dirty="0"/>
              <a:t>De skal være i en kendt tilstand. Det betyder, at man skal kunne ”nulstille” testdata for at kunne bringe dem i en kendt initial tilstand (for at kunne genteste).</a:t>
            </a:r>
          </a:p>
          <a:p>
            <a:pPr lvl="0"/>
            <a:r>
              <a:rPr lang="da-DK" sz="1600" dirty="0"/>
              <a:t>Testdata skal være identificerbare via versionering</a:t>
            </a:r>
          </a:p>
          <a:p>
            <a:pPr lvl="0"/>
            <a:r>
              <a:rPr lang="da-DK" sz="1600" dirty="0"/>
              <a:t>Testdata skal dække alle positive flows igennem Systemet. Det betyder bl.a. at der skal være tilstrækkelig spredning i testdata til at kunne afprøve de funktionelle flows.</a:t>
            </a:r>
          </a:p>
          <a:p>
            <a:pPr lvl="0"/>
            <a:r>
              <a:rPr lang="da-DK" sz="1600" dirty="0"/>
              <a:t>Testdata skal dække negative test ved data input til Systemet, herunder data som også kan indgå i sikkerhedstest.</a:t>
            </a:r>
          </a:p>
          <a:p>
            <a:pPr lvl="0"/>
            <a:r>
              <a:rPr lang="da-DK" sz="1600" dirty="0"/>
              <a:t>Testdata skal kunne afprøve operationelle test som f.eks. rapportering af fejl til overvågningssystemer.</a:t>
            </a:r>
          </a:p>
          <a:p>
            <a:pPr lvl="0"/>
            <a:r>
              <a:rPr lang="da-DK" sz="1600" dirty="0"/>
              <a:t>Testdata skal have en så stor spredning som muligt og gerne understøtte blandede testscenarier, hvor der veksles mellem testdata, der giver et validt svar og testdata, hvor der returneres fejl.</a:t>
            </a:r>
          </a:p>
          <a:p>
            <a:pPr marL="0" indent="0">
              <a:buNone/>
            </a:pPr>
            <a:endParaRPr lang="da-DK" sz="1600" dirty="0"/>
          </a:p>
        </p:txBody>
      </p:sp>
      <p:sp>
        <p:nvSpPr>
          <p:cNvPr id="4" name="Tekstboks 3"/>
          <p:cNvSpPr txBox="1"/>
          <p:nvPr/>
        </p:nvSpPr>
        <p:spPr>
          <a:xfrm>
            <a:off x="6317672" y="1689332"/>
            <a:ext cx="2507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Det vil være muligt at bruge produktionsdata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512619" y="1059873"/>
            <a:ext cx="1101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2800" dirty="0" smtClean="0">
                <a:solidFill>
                  <a:srgbClr val="FF0000"/>
                </a:solidFill>
              </a:rPr>
              <a:t>KRAV</a:t>
            </a:r>
            <a:endParaRPr lang="da-D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54" y="503238"/>
            <a:ext cx="8229600" cy="576262"/>
          </a:xfrm>
        </p:spPr>
        <p:txBody>
          <a:bodyPr>
            <a:normAutofit/>
          </a:bodyPr>
          <a:lstStyle/>
          <a:p>
            <a:pPr lvl="0"/>
            <a:r>
              <a:rPr lang="da-DK" b="1" dirty="0" smtClean="0"/>
              <a:t>Testdata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512619" y="1059873"/>
            <a:ext cx="1101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2800" dirty="0" smtClean="0">
                <a:solidFill>
                  <a:srgbClr val="FF0000"/>
                </a:solidFill>
              </a:rPr>
              <a:t>TID</a:t>
            </a:r>
            <a:endParaRPr lang="da-DK" dirty="0">
              <a:solidFill>
                <a:srgbClr val="FF0000"/>
              </a:solidFill>
            </a:endParaRP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9242"/>
            <a:ext cx="8229600" cy="346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Lige pilforbindelse 9"/>
          <p:cNvCxnSpPr/>
          <p:nvPr/>
        </p:nvCxnSpPr>
        <p:spPr bwMode="auto">
          <a:xfrm>
            <a:off x="1350818" y="1530927"/>
            <a:ext cx="5160818" cy="2819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Rektangel 11"/>
          <p:cNvSpPr/>
          <p:nvPr/>
        </p:nvSpPr>
        <p:spPr>
          <a:xfrm>
            <a:off x="2078182" y="1053873"/>
            <a:ext cx="7245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da-DK" sz="2800" dirty="0" smtClean="0"/>
              <a:t>Testdata skal være klar inden sommerferien 2016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2009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takket stjerne 6"/>
          <p:cNvSpPr/>
          <p:nvPr/>
        </p:nvSpPr>
        <p:spPr bwMode="auto">
          <a:xfrm>
            <a:off x="5842000" y="141932"/>
            <a:ext cx="2971800" cy="2271068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54" y="503238"/>
            <a:ext cx="8229600" cy="576262"/>
          </a:xfrm>
        </p:spPr>
        <p:txBody>
          <a:bodyPr>
            <a:normAutofit/>
          </a:bodyPr>
          <a:lstStyle/>
          <a:p>
            <a:pPr lvl="0"/>
            <a:r>
              <a:rPr lang="da-DK" b="1" dirty="0" smtClean="0"/>
              <a:t>Testmiljøer</a:t>
            </a:r>
            <a:endParaRPr lang="da-DK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743018"/>
              </p:ext>
            </p:extLst>
          </p:nvPr>
        </p:nvGraphicFramePr>
        <p:xfrm>
          <a:off x="774700" y="658233"/>
          <a:ext cx="5549900" cy="566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4800532" imgH="4886257" progId="Visio.Drawing.15">
                  <p:embed/>
                </p:oleObj>
              </mc:Choice>
              <mc:Fallback>
                <p:oleObj r:id="rId3" imgW="4800532" imgH="488625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658233"/>
                        <a:ext cx="5549900" cy="56600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6432550" y="1046634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Find fejlen!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992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644" y="101372"/>
            <a:ext cx="8229600" cy="576262"/>
          </a:xfrm>
        </p:spPr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573644" y="1220722"/>
            <a:ext cx="79560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sz="2000" i="1" dirty="0"/>
              <a:t> </a:t>
            </a:r>
            <a:endParaRPr lang="da-DK" sz="2000" dirty="0"/>
          </a:p>
          <a:p>
            <a:pPr lvl="0" algn="l">
              <a:spcAft>
                <a:spcPts val="600"/>
              </a:spcAft>
            </a:pPr>
            <a:endParaRPr lang="da-DK" sz="20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13-04-2015</a:t>
            </a:r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144154" y="2152355"/>
            <a:ext cx="74525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da-DK" sz="2800" dirty="0" smtClean="0"/>
              <a:t>Status </a:t>
            </a:r>
            <a:r>
              <a:rPr lang="da-DK" sz="2800" dirty="0"/>
              <a:t>og plan for kvalitetssikring </a:t>
            </a:r>
            <a:r>
              <a:rPr lang="da-DK" sz="2800" dirty="0" smtClean="0"/>
              <a:t>og fælles test</a:t>
            </a:r>
            <a:endParaRPr lang="da-DK" sz="2800" dirty="0"/>
          </a:p>
          <a:p>
            <a:pPr marL="457200" indent="-457200" algn="l">
              <a:buFont typeface="+mj-lt"/>
              <a:buAutoNum type="arabicPeriod"/>
            </a:pPr>
            <a:r>
              <a:rPr lang="da-DK" sz="2800" dirty="0"/>
              <a:t>Hovedplan for Test i GD1-GD2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2800" dirty="0" smtClean="0"/>
              <a:t>Testdata contra prøvedata</a:t>
            </a:r>
          </a:p>
          <a:p>
            <a:pPr marL="457200" indent="-457200" algn="l">
              <a:buFont typeface="+mj-lt"/>
              <a:buAutoNum type="arabicPeriod"/>
            </a:pPr>
            <a:r>
              <a:rPr lang="da-DK" sz="2800" dirty="0"/>
              <a:t>Tilbagemelding fra projekterne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2800" dirty="0" smtClean="0"/>
              <a:t>Eventuelt</a:t>
            </a:r>
          </a:p>
        </p:txBody>
      </p:sp>
    </p:spTree>
    <p:extLst>
      <p:ext uri="{BB962C8B-B14F-4D97-AF65-F5344CB8AC3E}">
        <p14:creationId xmlns:p14="http://schemas.microsoft.com/office/powerpoint/2010/main" val="1306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579438"/>
            <a:ext cx="8229600" cy="576262"/>
          </a:xfrm>
        </p:spPr>
        <p:txBody>
          <a:bodyPr/>
          <a:lstStyle/>
          <a:p>
            <a:r>
              <a:rPr lang="da-DK" dirty="0" smtClean="0"/>
              <a:t>Ansvarlige</a:t>
            </a:r>
            <a:endParaRPr lang="da-DK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4255"/>
              </p:ext>
            </p:extLst>
          </p:nvPr>
        </p:nvGraphicFramePr>
        <p:xfrm>
          <a:off x="878205" y="1331595"/>
          <a:ext cx="7185660" cy="524637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077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Projekt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Ejer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Projekt Leder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Test Manager/Koordinator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MU/BEA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GST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Peter Knudsen/Peter</a:t>
                      </a:r>
                      <a:r>
                        <a:rPr lang="da-DK" sz="1600" baseline="0" dirty="0" smtClean="0"/>
                        <a:t> Snedker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Lars Hoff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BBR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SKAT/</a:t>
                      </a:r>
                      <a:r>
                        <a:rPr lang="da-DK" sz="1600" dirty="0" err="1" smtClean="0"/>
                        <a:t>Kombit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Karen Skjelbo/Henrik Grønbæk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Morten Rostved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EJF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GST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Klaus Kjær Hansen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Henrik Løje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DAR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GST/</a:t>
                      </a:r>
                      <a:r>
                        <a:rPr lang="da-DK" sz="1600" dirty="0" err="1" smtClean="0"/>
                        <a:t>Kombit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Henrik Ravn/Henrik Grønbæk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Morten Rostved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DAGI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GST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Kristine</a:t>
                      </a:r>
                      <a:r>
                        <a:rPr lang="da-DK" sz="1600" baseline="0" dirty="0" smtClean="0"/>
                        <a:t> Pollas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Tadeusz  Tajchman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DS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GST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Jens Bo Rykov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Tadeusz  Tajchman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DAF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GST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Leif Hernø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Jakob Schou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CPR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CPR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Jeanne</a:t>
                      </a:r>
                      <a:r>
                        <a:rPr lang="da-DK" sz="1600" baseline="0" dirty="0" smtClean="0"/>
                        <a:t> Olsen</a:t>
                      </a:r>
                      <a:endParaRPr lang="da-DK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Jeanne</a:t>
                      </a:r>
                      <a:r>
                        <a:rPr lang="da-DK" sz="1600" baseline="0" dirty="0" smtClean="0"/>
                        <a:t> Olsen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CVR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ERST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Lone Kai Hansen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SKAT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SKAT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Morten Thaarup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Trine </a:t>
                      </a:r>
                      <a:r>
                        <a:rPr lang="da-DK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Wrist</a:t>
                      </a: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Lundorf </a:t>
                      </a:r>
                      <a:endParaRPr lang="da-DK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Finans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e-nettet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Jesper Grona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Amina Schmidt</a:t>
                      </a:r>
                      <a:endParaRPr lang="da-DK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51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4236" y="683347"/>
            <a:ext cx="8229600" cy="576262"/>
          </a:xfrm>
        </p:spPr>
        <p:txBody>
          <a:bodyPr/>
          <a:lstStyle/>
          <a:p>
            <a:r>
              <a:rPr lang="da-DK" dirty="0" smtClean="0"/>
              <a:t>Dokumenter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08710" y="1486766"/>
            <a:ext cx="8229600" cy="4032250"/>
          </a:xfrm>
        </p:spPr>
        <p:txBody>
          <a:bodyPr/>
          <a:lstStyle/>
          <a:p>
            <a:r>
              <a:rPr lang="da-DK" sz="2400" dirty="0" smtClean="0"/>
              <a:t>Fælles </a:t>
            </a:r>
            <a:r>
              <a:rPr lang="da-DK" sz="2400" dirty="0"/>
              <a:t>teststrategi for Ejendomsdataprogrammet og </a:t>
            </a:r>
            <a:r>
              <a:rPr lang="da-DK" sz="2400" dirty="0" smtClean="0"/>
              <a:t>Adresseprogrammet (version 1.2)</a:t>
            </a:r>
            <a:endParaRPr lang="da-DK" sz="2400" dirty="0"/>
          </a:p>
          <a:p>
            <a:r>
              <a:rPr lang="da-DK" sz="2400" dirty="0" smtClean="0"/>
              <a:t>Datafordeleren, Bilag 14, Afprøvning (version 3.0)</a:t>
            </a:r>
          </a:p>
          <a:p>
            <a:r>
              <a:rPr lang="da-DK" sz="2400" dirty="0" smtClean="0"/>
              <a:t>Diverse mødeoplæg (se projektforum for GD1 og GD2)</a:t>
            </a:r>
          </a:p>
          <a:p>
            <a:r>
              <a:rPr lang="da-DK" sz="2400" dirty="0" smtClean="0"/>
              <a:t>TestPID</a:t>
            </a:r>
          </a:p>
          <a:p>
            <a:r>
              <a:rPr lang="da-DK" sz="2400" dirty="0" smtClean="0">
                <a:hlinkClick r:id="rId2"/>
              </a:rPr>
              <a:t>Testbegreber </a:t>
            </a:r>
            <a:endParaRPr lang="da-DK" sz="2400" dirty="0" smtClean="0"/>
          </a:p>
          <a:p>
            <a:r>
              <a:rPr lang="da-DK" sz="2400" dirty="0" smtClean="0"/>
              <a:t>Bilag 15 – GD1-GD2 foreløbige krav til testmiljøer</a:t>
            </a:r>
          </a:p>
          <a:p>
            <a:r>
              <a:rPr lang="da-DK" sz="2400" dirty="0" smtClean="0"/>
              <a:t>Arbejdspakkebeskrivelserne</a:t>
            </a:r>
          </a:p>
          <a:p>
            <a:r>
              <a:rPr lang="da-DK" sz="2400" dirty="0" smtClean="0"/>
              <a:t>Hovedplan for test</a:t>
            </a:r>
          </a:p>
        </p:txBody>
      </p:sp>
    </p:spTree>
    <p:extLst>
      <p:ext uri="{BB962C8B-B14F-4D97-AF65-F5344CB8AC3E}">
        <p14:creationId xmlns:p14="http://schemas.microsoft.com/office/powerpoint/2010/main" val="261782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700213"/>
            <a:ext cx="7056437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el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4400">
                <a:solidFill>
                  <a:schemeClr val="tx2"/>
                </a:solidFill>
              </a:rPr>
              <a:t>Grunddataprogrammet</a:t>
            </a:r>
          </a:p>
        </p:txBody>
      </p:sp>
    </p:spTree>
    <p:extLst>
      <p:ext uri="{BB962C8B-B14F-4D97-AF65-F5344CB8AC3E}">
        <p14:creationId xmlns:p14="http://schemas.microsoft.com/office/powerpoint/2010/main" val="17055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Vinklet forbindelse 18"/>
          <p:cNvCxnSpPr>
            <a:cxnSpLocks noChangeShapeType="1"/>
          </p:cNvCxnSpPr>
          <p:nvPr/>
        </p:nvCxnSpPr>
        <p:spPr bwMode="auto">
          <a:xfrm rot="10800000" flipV="1">
            <a:off x="2771775" y="4235450"/>
            <a:ext cx="1800225" cy="488950"/>
          </a:xfrm>
          <a:prstGeom prst="bentConnector2">
            <a:avLst/>
          </a:prstGeom>
          <a:noFill/>
          <a:ln w="15875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" name="Vinklet forbindelse 18"/>
          <p:cNvCxnSpPr>
            <a:cxnSpLocks noChangeShapeType="1"/>
          </p:cNvCxnSpPr>
          <p:nvPr/>
        </p:nvCxnSpPr>
        <p:spPr bwMode="auto">
          <a:xfrm>
            <a:off x="4500563" y="4213225"/>
            <a:ext cx="1587" cy="522288"/>
          </a:xfrm>
          <a:prstGeom prst="straightConnector1">
            <a:avLst/>
          </a:prstGeom>
          <a:noFill/>
          <a:ln w="15875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D44A07-5166-4268-9B0D-0E56608E5879}" type="slidenum">
              <a:rPr lang="da-DK" altLang="da-DK" sz="1000" smtClean="0">
                <a:solidFill>
                  <a:schemeClr val="bg2"/>
                </a:solidFill>
                <a:latin typeface="Calibri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da-DK" altLang="da-DK" sz="1000" smtClean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4101" name="Rektangel 83"/>
          <p:cNvSpPr>
            <a:spLocks noChangeArrowheads="1"/>
          </p:cNvSpPr>
          <p:nvPr/>
        </p:nvSpPr>
        <p:spPr bwMode="auto">
          <a:xfrm>
            <a:off x="107950" y="2349500"/>
            <a:ext cx="1344613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tIns="72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>
                <a:latin typeface="Calibri" pitchFamily="34" charset="0"/>
              </a:rPr>
              <a:t>Programstyring</a:t>
            </a:r>
          </a:p>
        </p:txBody>
      </p:sp>
      <p:sp>
        <p:nvSpPr>
          <p:cNvPr id="4102" name="Afrundet rektangel 8"/>
          <p:cNvSpPr>
            <a:spLocks noChangeArrowheads="1"/>
          </p:cNvSpPr>
          <p:nvPr/>
        </p:nvSpPr>
        <p:spPr bwMode="auto">
          <a:xfrm>
            <a:off x="3629025" y="2349500"/>
            <a:ext cx="1728788" cy="682625"/>
          </a:xfrm>
          <a:prstGeom prst="roundRect">
            <a:avLst>
              <a:gd name="adj" fmla="val 16667"/>
            </a:avLst>
          </a:prstGeom>
          <a:solidFill>
            <a:srgbClr val="DBF1A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>
                <a:latin typeface="Calibri" pitchFamily="34" charset="0"/>
              </a:rPr>
              <a:t>GD1-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>
                <a:latin typeface="Calibri" pitchFamily="34" charset="0"/>
              </a:rPr>
              <a:t>Styregruppe</a:t>
            </a:r>
          </a:p>
        </p:txBody>
      </p:sp>
      <p:sp>
        <p:nvSpPr>
          <p:cNvPr id="3080" name="Afrundet rektangel 9"/>
          <p:cNvSpPr>
            <a:spLocks noChangeArrowheads="1"/>
          </p:cNvSpPr>
          <p:nvPr/>
        </p:nvSpPr>
        <p:spPr bwMode="auto">
          <a:xfrm>
            <a:off x="6908800" y="3414713"/>
            <a:ext cx="1695450" cy="57626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38100" algn="ctr">
            <a:noFill/>
            <a:prstDash val="sysDash"/>
            <a:round/>
            <a:headEnd/>
            <a:tailEnd/>
          </a:ln>
          <a:effectLst/>
        </p:spPr>
        <p:txBody>
          <a:bodyPr lIns="36000" rIns="36000" anchor="ctr"/>
          <a:lstStyle/>
          <a:p>
            <a:pPr algn="ctr">
              <a:defRPr/>
            </a:pPr>
            <a:r>
              <a:rPr lang="da-DK" sz="1200" b="1" dirty="0"/>
              <a:t>Anvenderforum</a:t>
            </a:r>
          </a:p>
        </p:txBody>
      </p:sp>
      <p:cxnSp>
        <p:nvCxnSpPr>
          <p:cNvPr id="4104" name="Vinklet forbindelse 18"/>
          <p:cNvCxnSpPr>
            <a:cxnSpLocks noChangeShapeType="1"/>
            <a:endCxn id="4108" idx="0"/>
          </p:cNvCxnSpPr>
          <p:nvPr/>
        </p:nvCxnSpPr>
        <p:spPr bwMode="auto">
          <a:xfrm rot="10800000" flipV="1">
            <a:off x="1008063" y="4235450"/>
            <a:ext cx="1793875" cy="358775"/>
          </a:xfrm>
          <a:prstGeom prst="bentConnector2">
            <a:avLst/>
          </a:prstGeom>
          <a:noFill/>
          <a:ln w="15875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0" name="Tekstboks 26"/>
          <p:cNvSpPr txBox="1">
            <a:spLocks noChangeArrowheads="1"/>
          </p:cNvSpPr>
          <p:nvPr/>
        </p:nvSpPr>
        <p:spPr bwMode="auto">
          <a:xfrm>
            <a:off x="2484438" y="5589588"/>
            <a:ext cx="387661" cy="25736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>
            <a:lvl1pPr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a-DK" sz="1200" b="1" dirty="0" smtClean="0">
                <a:solidFill>
                  <a:schemeClr val="bg2">
                    <a:lumMod val="75000"/>
                  </a:schemeClr>
                </a:solidFill>
              </a:rPr>
              <a:t>SKAT</a:t>
            </a:r>
            <a:endParaRPr lang="da-DK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4106" name="Vinklet forbindelse 27"/>
          <p:cNvCxnSpPr>
            <a:cxnSpLocks noChangeShapeType="1"/>
            <a:stCxn id="4102" idx="2"/>
            <a:endCxn id="4117" idx="3"/>
          </p:cNvCxnSpPr>
          <p:nvPr/>
        </p:nvCxnSpPr>
        <p:spPr bwMode="auto">
          <a:xfrm rot="5400000">
            <a:off x="3918744" y="3131344"/>
            <a:ext cx="674688" cy="476250"/>
          </a:xfrm>
          <a:prstGeom prst="bentConnector2">
            <a:avLst/>
          </a:prstGeom>
          <a:noFill/>
          <a:ln w="15875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7" name="Vinklet forbindelse 27"/>
          <p:cNvCxnSpPr>
            <a:cxnSpLocks noChangeShapeType="1"/>
            <a:stCxn id="4102" idx="2"/>
            <a:endCxn id="4121" idx="1"/>
          </p:cNvCxnSpPr>
          <p:nvPr/>
        </p:nvCxnSpPr>
        <p:spPr bwMode="auto">
          <a:xfrm rot="16200000" flipH="1">
            <a:off x="4378325" y="3148013"/>
            <a:ext cx="669925" cy="438150"/>
          </a:xfrm>
          <a:prstGeom prst="bentConnector2">
            <a:avLst/>
          </a:prstGeom>
          <a:noFill/>
          <a:ln w="15875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frundet rektangel 9"/>
          <p:cNvSpPr>
            <a:spLocks noChangeArrowheads="1"/>
          </p:cNvSpPr>
          <p:nvPr/>
        </p:nvSpPr>
        <p:spPr bwMode="auto">
          <a:xfrm>
            <a:off x="144463" y="4594225"/>
            <a:ext cx="1727200" cy="404813"/>
          </a:xfrm>
          <a:prstGeom prst="roundRect">
            <a:avLst>
              <a:gd name="adj" fmla="val 16667"/>
            </a:avLst>
          </a:prstGeom>
          <a:solidFill>
            <a:srgbClr val="DBF1A6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000" b="1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b="1">
                <a:latin typeface="Calibri" pitchFamily="34" charset="0"/>
              </a:rPr>
              <a:t>Matriklens udvidelse</a:t>
            </a:r>
            <a:br>
              <a:rPr lang="da-DK" altLang="da-DK" sz="1000" b="1">
                <a:latin typeface="Calibri" pitchFamily="34" charset="0"/>
              </a:rPr>
            </a:br>
            <a:endParaRPr lang="da-DK" altLang="da-DK" sz="1000" b="1">
              <a:latin typeface="Calibri" pitchFamily="34" charset="0"/>
            </a:endParaRPr>
          </a:p>
        </p:txBody>
      </p:sp>
      <p:sp>
        <p:nvSpPr>
          <p:cNvPr id="4109" name="Afrundet rektangel 9"/>
          <p:cNvSpPr>
            <a:spLocks noChangeArrowheads="1"/>
          </p:cNvSpPr>
          <p:nvPr/>
        </p:nvSpPr>
        <p:spPr bwMode="auto">
          <a:xfrm>
            <a:off x="1908175" y="4724400"/>
            <a:ext cx="1727200" cy="660400"/>
          </a:xfrm>
          <a:prstGeom prst="roundRect">
            <a:avLst>
              <a:gd name="adj" fmla="val 16667"/>
            </a:avLst>
          </a:prstGeom>
          <a:solidFill>
            <a:srgbClr val="DBF1A6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latin typeface="Calibri" pitchFamily="34" charset="0"/>
              </a:rPr>
              <a:t>Udvidelse af Bygnings- og Boligregistret (BBR)</a:t>
            </a:r>
            <a:endParaRPr lang="da-DK" altLang="da-DK" sz="1000" dirty="0">
              <a:latin typeface="Calibri" pitchFamily="34" charset="0"/>
            </a:endParaRPr>
          </a:p>
        </p:txBody>
      </p:sp>
      <p:sp>
        <p:nvSpPr>
          <p:cNvPr id="4110" name="Afrundet rektangel 9"/>
          <p:cNvSpPr>
            <a:spLocks noChangeArrowheads="1"/>
          </p:cNvSpPr>
          <p:nvPr/>
        </p:nvSpPr>
        <p:spPr bwMode="auto">
          <a:xfrm>
            <a:off x="3708400" y="4724400"/>
            <a:ext cx="1727200" cy="660400"/>
          </a:xfrm>
          <a:prstGeom prst="roundRect">
            <a:avLst>
              <a:gd name="adj" fmla="val 16667"/>
            </a:avLst>
          </a:prstGeom>
          <a:solidFill>
            <a:srgbClr val="DBF1A6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b="1">
                <a:latin typeface="Calibri" pitchFamily="34" charset="0"/>
              </a:rPr>
              <a:t>Tilretning af tingbogen</a:t>
            </a:r>
          </a:p>
        </p:txBody>
      </p:sp>
      <p:cxnSp>
        <p:nvCxnSpPr>
          <p:cNvPr id="4111" name="Vinklet forbindelse 18"/>
          <p:cNvCxnSpPr>
            <a:cxnSpLocks noChangeShapeType="1"/>
          </p:cNvCxnSpPr>
          <p:nvPr/>
        </p:nvCxnSpPr>
        <p:spPr bwMode="auto">
          <a:xfrm>
            <a:off x="4557713" y="4235450"/>
            <a:ext cx="1798637" cy="0"/>
          </a:xfrm>
          <a:prstGeom prst="straightConnector1">
            <a:avLst/>
          </a:prstGeom>
          <a:noFill/>
          <a:ln w="15875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Afrundet rektangel 9"/>
          <p:cNvSpPr>
            <a:spLocks noChangeArrowheads="1"/>
          </p:cNvSpPr>
          <p:nvPr/>
        </p:nvSpPr>
        <p:spPr bwMode="auto">
          <a:xfrm>
            <a:off x="5508625" y="4724400"/>
            <a:ext cx="1727200" cy="334963"/>
          </a:xfrm>
          <a:prstGeom prst="roundRect">
            <a:avLst>
              <a:gd name="adj" fmla="val 16667"/>
            </a:avLst>
          </a:prstGeom>
          <a:solidFill>
            <a:srgbClr val="DBF1A6">
              <a:alpha val="52156"/>
            </a:srgbClr>
          </a:solidFill>
          <a:ln w="15875" algn="ctr">
            <a:solidFill>
              <a:srgbClr val="008000"/>
            </a:solidFill>
            <a:prstDash val="sysDash"/>
            <a:round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>
                <a:latin typeface="Calibri" pitchFamily="34" charset="0"/>
              </a:rPr>
              <a:t>Tilpasning af Ejendomsstamregistret (ESR)</a:t>
            </a:r>
          </a:p>
        </p:txBody>
      </p:sp>
      <p:cxnSp>
        <p:nvCxnSpPr>
          <p:cNvPr id="4113" name="Vinklet forbindelse 18"/>
          <p:cNvCxnSpPr>
            <a:cxnSpLocks noChangeShapeType="1"/>
          </p:cNvCxnSpPr>
          <p:nvPr/>
        </p:nvCxnSpPr>
        <p:spPr bwMode="auto">
          <a:xfrm>
            <a:off x="6372225" y="4235450"/>
            <a:ext cx="1739900" cy="503238"/>
          </a:xfrm>
          <a:prstGeom prst="bentConnector3">
            <a:avLst>
              <a:gd name="adj1" fmla="val 100083"/>
            </a:avLst>
          </a:prstGeom>
          <a:noFill/>
          <a:ln w="15875" algn="ctr">
            <a:solidFill>
              <a:srgbClr val="008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ktangel 15"/>
          <p:cNvSpPr/>
          <p:nvPr/>
        </p:nvSpPr>
        <p:spPr>
          <a:xfrm>
            <a:off x="211138" y="188913"/>
            <a:ext cx="3213100" cy="1260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4115" name="Rektangel 4"/>
          <p:cNvSpPr>
            <a:spLocks noChangeArrowheads="1"/>
          </p:cNvSpPr>
          <p:nvPr/>
        </p:nvSpPr>
        <p:spPr bwMode="auto">
          <a:xfrm>
            <a:off x="107950" y="4000500"/>
            <a:ext cx="1344613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tIns="72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>
                <a:latin typeface="Calibri" pitchFamily="34" charset="0"/>
              </a:rPr>
              <a:t>Projekter</a:t>
            </a:r>
          </a:p>
        </p:txBody>
      </p:sp>
      <p:sp>
        <p:nvSpPr>
          <p:cNvPr id="4116" name="Rektangel 82"/>
          <p:cNvSpPr>
            <a:spLocks noChangeArrowheads="1"/>
          </p:cNvSpPr>
          <p:nvPr/>
        </p:nvSpPr>
        <p:spPr bwMode="auto">
          <a:xfrm>
            <a:off x="107950" y="3213100"/>
            <a:ext cx="13446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tIns="72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>
                <a:latin typeface="Calibri" pitchFamily="34" charset="0"/>
              </a:rPr>
              <a:t>Programledelse</a:t>
            </a:r>
          </a:p>
        </p:txBody>
      </p:sp>
      <p:sp>
        <p:nvSpPr>
          <p:cNvPr id="4117" name="Afrundet rektangel 12"/>
          <p:cNvSpPr>
            <a:spLocks noChangeArrowheads="1"/>
          </p:cNvSpPr>
          <p:nvPr/>
        </p:nvSpPr>
        <p:spPr bwMode="auto">
          <a:xfrm>
            <a:off x="2751138" y="3433763"/>
            <a:ext cx="1266825" cy="546100"/>
          </a:xfrm>
          <a:prstGeom prst="roundRect">
            <a:avLst>
              <a:gd name="adj" fmla="val 16667"/>
            </a:avLst>
          </a:prstGeom>
          <a:solidFill>
            <a:srgbClr val="DBF1A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>
                <a:latin typeface="Calibri" pitchFamily="34" charset="0"/>
              </a:rPr>
              <a:t>GD1 - Projektforum</a:t>
            </a:r>
            <a:r>
              <a:rPr lang="da-DK" altLang="da-DK" sz="1000" b="1">
                <a:latin typeface="Calibri" pitchFamily="34" charset="0"/>
              </a:rPr>
              <a:t/>
            </a:r>
            <a:br>
              <a:rPr lang="da-DK" altLang="da-DK" sz="1000" b="1">
                <a:latin typeface="Calibri" pitchFamily="34" charset="0"/>
              </a:rPr>
            </a:br>
            <a:endParaRPr lang="da-DK" altLang="da-DK" sz="1000">
              <a:latin typeface="Calibri" pitchFamily="34" charset="0"/>
            </a:endParaRPr>
          </a:p>
        </p:txBody>
      </p:sp>
      <p:cxnSp>
        <p:nvCxnSpPr>
          <p:cNvPr id="4118" name="Vinklet forbindelse 27"/>
          <p:cNvCxnSpPr>
            <a:cxnSpLocks noChangeShapeType="1"/>
            <a:stCxn id="4102" idx="2"/>
          </p:cNvCxnSpPr>
          <p:nvPr/>
        </p:nvCxnSpPr>
        <p:spPr bwMode="auto">
          <a:xfrm>
            <a:off x="4494213" y="3032125"/>
            <a:ext cx="3175" cy="1203325"/>
          </a:xfrm>
          <a:prstGeom prst="straightConnector1">
            <a:avLst/>
          </a:prstGeom>
          <a:noFill/>
          <a:ln w="15875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9" name="Vinklet forbindelse 27"/>
          <p:cNvCxnSpPr>
            <a:cxnSpLocks noChangeShapeType="1"/>
            <a:stCxn id="4121" idx="3"/>
            <a:endCxn id="3080" idx="1"/>
          </p:cNvCxnSpPr>
          <p:nvPr/>
        </p:nvCxnSpPr>
        <p:spPr bwMode="auto">
          <a:xfrm>
            <a:off x="6199188" y="3702050"/>
            <a:ext cx="709612" cy="0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008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0" name="Afrundet rektangel 9"/>
          <p:cNvSpPr>
            <a:spLocks noChangeArrowheads="1"/>
          </p:cNvSpPr>
          <p:nvPr/>
        </p:nvSpPr>
        <p:spPr bwMode="auto">
          <a:xfrm>
            <a:off x="7308850" y="4735513"/>
            <a:ext cx="1727200" cy="660400"/>
          </a:xfrm>
          <a:prstGeom prst="roundRect">
            <a:avLst>
              <a:gd name="adj" fmla="val 16667"/>
            </a:avLst>
          </a:prstGeom>
          <a:solidFill>
            <a:srgbClr val="DBF1A6">
              <a:alpha val="52156"/>
            </a:srgbClr>
          </a:solidFill>
          <a:ln w="15875" algn="ctr">
            <a:solidFill>
              <a:srgbClr val="008000"/>
            </a:solidFill>
            <a:prstDash val="sysDash"/>
            <a:round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>
                <a:latin typeface="Calibri" pitchFamily="34" charset="0"/>
              </a:rPr>
              <a:t>Udstilling af Ejendomsvurdering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>
                <a:latin typeface="Calibri" pitchFamily="34" charset="0"/>
              </a:rPr>
              <a:t>(VUR/SVUR)</a:t>
            </a:r>
          </a:p>
        </p:txBody>
      </p:sp>
      <p:sp>
        <p:nvSpPr>
          <p:cNvPr id="4121" name="Afrundet rektangel 12"/>
          <p:cNvSpPr>
            <a:spLocks noChangeArrowheads="1"/>
          </p:cNvSpPr>
          <p:nvPr/>
        </p:nvSpPr>
        <p:spPr bwMode="auto">
          <a:xfrm>
            <a:off x="4932363" y="3429000"/>
            <a:ext cx="1266825" cy="546100"/>
          </a:xfrm>
          <a:prstGeom prst="roundRect">
            <a:avLst>
              <a:gd name="adj" fmla="val 16667"/>
            </a:avLst>
          </a:prstGeom>
          <a:solidFill>
            <a:srgbClr val="DBF1A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latin typeface="Calibri" pitchFamily="34" charset="0"/>
              </a:rPr>
              <a:t>GD1 Program-</a:t>
            </a:r>
            <a:br>
              <a:rPr lang="da-DK" altLang="da-DK" sz="1200" b="1" dirty="0">
                <a:latin typeface="Calibri" pitchFamily="34" charset="0"/>
              </a:rPr>
            </a:br>
            <a:r>
              <a:rPr lang="da-DK" altLang="da-DK" sz="1200" b="1" dirty="0">
                <a:latin typeface="Calibri" pitchFamily="34" charset="0"/>
              </a:rPr>
              <a:t>sekretariat</a:t>
            </a:r>
            <a:r>
              <a:rPr lang="da-DK" altLang="da-DK" sz="1000" b="1" dirty="0">
                <a:latin typeface="Calibri" pitchFamily="34" charset="0"/>
              </a:rPr>
              <a:t/>
            </a:r>
            <a:br>
              <a:rPr lang="da-DK" altLang="da-DK" sz="1000" b="1" dirty="0">
                <a:latin typeface="Calibri" pitchFamily="34" charset="0"/>
              </a:rPr>
            </a:br>
            <a:r>
              <a:rPr lang="da-DK" altLang="da-DK" sz="1000" dirty="0" smtClean="0">
                <a:latin typeface="Calibri" pitchFamily="34" charset="0"/>
              </a:rPr>
              <a:t>GST</a:t>
            </a:r>
            <a:endParaRPr lang="da-DK" altLang="da-DK" sz="1000" dirty="0">
              <a:latin typeface="Calibri" pitchFamily="34" charset="0"/>
            </a:endParaRPr>
          </a:p>
        </p:txBody>
      </p:sp>
      <p:cxnSp>
        <p:nvCxnSpPr>
          <p:cNvPr id="4122" name="Vinklet forbindelse 18"/>
          <p:cNvCxnSpPr>
            <a:cxnSpLocks noChangeShapeType="1"/>
          </p:cNvCxnSpPr>
          <p:nvPr/>
        </p:nvCxnSpPr>
        <p:spPr bwMode="auto">
          <a:xfrm rot="5400000">
            <a:off x="6106319" y="4477544"/>
            <a:ext cx="512762" cy="0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008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3" name="Afrundet rektangel 12"/>
          <p:cNvSpPr>
            <a:spLocks noChangeArrowheads="1"/>
          </p:cNvSpPr>
          <p:nvPr/>
        </p:nvSpPr>
        <p:spPr bwMode="auto">
          <a:xfrm>
            <a:off x="3098800" y="5942013"/>
            <a:ext cx="1076325" cy="447675"/>
          </a:xfrm>
          <a:prstGeom prst="roundRect">
            <a:avLst>
              <a:gd name="adj" fmla="val 16667"/>
            </a:avLst>
          </a:prstGeom>
          <a:solidFill>
            <a:srgbClr val="DBF1A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ash"/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000" b="1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>
                <a:latin typeface="Calibri" pitchFamily="34" charset="0"/>
              </a:rPr>
              <a:t>Test</a:t>
            </a:r>
            <a:r>
              <a:rPr lang="da-DK" altLang="da-DK" sz="1000" b="1">
                <a:latin typeface="Calibri" pitchFamily="34" charset="0"/>
              </a:rPr>
              <a:t/>
            </a:r>
            <a:br>
              <a:rPr lang="da-DK" altLang="da-DK" sz="1000" b="1">
                <a:latin typeface="Calibri" pitchFamily="34" charset="0"/>
              </a:rPr>
            </a:br>
            <a:endParaRPr lang="da-DK" altLang="da-DK" sz="1000">
              <a:latin typeface="Calibri" pitchFamily="34" charset="0"/>
            </a:endParaRPr>
          </a:p>
        </p:txBody>
      </p:sp>
      <p:sp>
        <p:nvSpPr>
          <p:cNvPr id="87" name="Tekstboks 26"/>
          <p:cNvSpPr txBox="1">
            <a:spLocks noChangeArrowheads="1"/>
          </p:cNvSpPr>
          <p:nvPr/>
        </p:nvSpPr>
        <p:spPr bwMode="auto">
          <a:xfrm>
            <a:off x="3924300" y="5591175"/>
            <a:ext cx="1395413" cy="2428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>
            <a:lvl1pPr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a-DK" sz="1100" b="1" dirty="0" smtClean="0">
                <a:solidFill>
                  <a:schemeClr val="bg2">
                    <a:lumMod val="75000"/>
                  </a:schemeClr>
                </a:solidFill>
              </a:rPr>
              <a:t>TINGLYSNINGSRETTEN</a:t>
            </a:r>
            <a:endParaRPr lang="da-DK" sz="11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200" name="Tekstboks 26"/>
          <p:cNvSpPr txBox="1">
            <a:spLocks noChangeArrowheads="1"/>
          </p:cNvSpPr>
          <p:nvPr/>
        </p:nvSpPr>
        <p:spPr bwMode="auto">
          <a:xfrm>
            <a:off x="5980113" y="5591175"/>
            <a:ext cx="752475" cy="2413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>
            <a:lvl1pPr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sz="1100" b="1" dirty="0" smtClean="0">
                <a:solidFill>
                  <a:schemeClr val="bg2">
                    <a:lumMod val="75000"/>
                  </a:schemeClr>
                </a:solidFill>
              </a:rPr>
              <a:t>KL/KOMBIT</a:t>
            </a:r>
            <a:endParaRPr lang="da-DK" sz="11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201" name="Tekstboks 26"/>
          <p:cNvSpPr txBox="1">
            <a:spLocks noChangeArrowheads="1"/>
          </p:cNvSpPr>
          <p:nvPr/>
        </p:nvSpPr>
        <p:spPr bwMode="auto">
          <a:xfrm>
            <a:off x="7956550" y="5589588"/>
            <a:ext cx="373063" cy="2413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>
            <a:lvl1pPr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sz="1100" b="1" dirty="0">
                <a:solidFill>
                  <a:schemeClr val="bg2">
                    <a:lumMod val="75000"/>
                  </a:schemeClr>
                </a:solidFill>
              </a:rPr>
              <a:t>SKAT</a:t>
            </a:r>
          </a:p>
        </p:txBody>
      </p:sp>
      <p:sp>
        <p:nvSpPr>
          <p:cNvPr id="2" name="Tekstboks 25"/>
          <p:cNvSpPr txBox="1">
            <a:spLocks noChangeArrowheads="1"/>
          </p:cNvSpPr>
          <p:nvPr/>
        </p:nvSpPr>
        <p:spPr bwMode="auto">
          <a:xfrm>
            <a:off x="725488" y="5589588"/>
            <a:ext cx="317500" cy="2555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da-DK" sz="1200" b="1" dirty="0" smtClean="0">
                <a:solidFill>
                  <a:srgbClr val="606060"/>
                </a:solidFill>
              </a:rPr>
              <a:t>GST</a:t>
            </a:r>
          </a:p>
        </p:txBody>
      </p:sp>
      <p:sp>
        <p:nvSpPr>
          <p:cNvPr id="69" name="Rektangel 68"/>
          <p:cNvSpPr/>
          <p:nvPr/>
        </p:nvSpPr>
        <p:spPr>
          <a:xfrm>
            <a:off x="7308850" y="6165850"/>
            <a:ext cx="1779588" cy="692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4129" name="Afrundet rektangel 9"/>
          <p:cNvSpPr>
            <a:spLocks noChangeArrowheads="1"/>
          </p:cNvSpPr>
          <p:nvPr/>
        </p:nvSpPr>
        <p:spPr bwMode="auto">
          <a:xfrm>
            <a:off x="152400" y="5049838"/>
            <a:ext cx="1727200" cy="395287"/>
          </a:xfrm>
          <a:prstGeom prst="roundRect">
            <a:avLst>
              <a:gd name="adj" fmla="val 16667"/>
            </a:avLst>
          </a:prstGeom>
          <a:solidFill>
            <a:srgbClr val="DBF1A6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b="1">
                <a:latin typeface="Calibri" pitchFamily="34" charset="0"/>
              </a:rPr>
              <a:t/>
            </a:r>
            <a:br>
              <a:rPr lang="da-DK" altLang="da-DK" sz="1000" b="1">
                <a:latin typeface="Calibri" pitchFamily="34" charset="0"/>
              </a:rPr>
            </a:br>
            <a:r>
              <a:rPr lang="da-DK" altLang="da-DK" sz="1000" b="1">
                <a:latin typeface="Calibri" pitchFamily="34" charset="0"/>
              </a:rPr>
              <a:t>Ny Ejerfortegnelse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000" b="1">
              <a:latin typeface="Calibri" pitchFamily="34" charset="0"/>
            </a:endParaRPr>
          </a:p>
        </p:txBody>
      </p:sp>
      <p:sp>
        <p:nvSpPr>
          <p:cNvPr id="4130" name="Afrundet rektangel 9"/>
          <p:cNvSpPr>
            <a:spLocks noChangeArrowheads="1"/>
          </p:cNvSpPr>
          <p:nvPr/>
        </p:nvSpPr>
        <p:spPr bwMode="auto">
          <a:xfrm>
            <a:off x="5508625" y="5110163"/>
            <a:ext cx="1727200" cy="334962"/>
          </a:xfrm>
          <a:prstGeom prst="roundRect">
            <a:avLst>
              <a:gd name="adj" fmla="val 16667"/>
            </a:avLst>
          </a:prstGeom>
          <a:solidFill>
            <a:srgbClr val="DBF1A6">
              <a:alpha val="52156"/>
            </a:srgbClr>
          </a:solidFill>
          <a:ln w="15875" algn="ctr">
            <a:solidFill>
              <a:srgbClr val="008000"/>
            </a:solidFill>
            <a:prstDash val="sysDash"/>
            <a:round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>
                <a:latin typeface="Calibri" pitchFamily="34" charset="0"/>
              </a:rPr>
              <a:t>Udvikling af nye økonomiløsninger (ESR)</a:t>
            </a:r>
          </a:p>
        </p:txBody>
      </p:sp>
      <p:sp>
        <p:nvSpPr>
          <p:cNvPr id="4131" name="Afrundet rektangel 12"/>
          <p:cNvSpPr>
            <a:spLocks noChangeArrowheads="1"/>
          </p:cNvSpPr>
          <p:nvPr/>
        </p:nvSpPr>
        <p:spPr bwMode="auto">
          <a:xfrm>
            <a:off x="4897438" y="5946775"/>
            <a:ext cx="1076325" cy="447675"/>
          </a:xfrm>
          <a:prstGeom prst="roundRect">
            <a:avLst>
              <a:gd name="adj" fmla="val 16667"/>
            </a:avLst>
          </a:prstGeom>
          <a:solidFill>
            <a:srgbClr val="DBF1A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ash"/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000" b="1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b="1">
                <a:latin typeface="Calibri" pitchFamily="34" charset="0"/>
              </a:rPr>
              <a:t>Lovgivning</a:t>
            </a:r>
            <a:br>
              <a:rPr lang="da-DK" altLang="da-DK" sz="1000" b="1">
                <a:latin typeface="Calibri" pitchFamily="34" charset="0"/>
              </a:rPr>
            </a:br>
            <a:endParaRPr lang="da-DK" altLang="da-DK" sz="1000">
              <a:latin typeface="Calibri" pitchFamily="34" charset="0"/>
            </a:endParaRPr>
          </a:p>
        </p:txBody>
      </p:sp>
      <p:cxnSp>
        <p:nvCxnSpPr>
          <p:cNvPr id="4132" name="Lige forbindelse 46"/>
          <p:cNvCxnSpPr>
            <a:cxnSpLocks noChangeShapeType="1"/>
          </p:cNvCxnSpPr>
          <p:nvPr/>
        </p:nvCxnSpPr>
        <p:spPr bwMode="auto">
          <a:xfrm>
            <a:off x="5459413" y="4243388"/>
            <a:ext cx="0" cy="1706562"/>
          </a:xfrm>
          <a:prstGeom prst="line">
            <a:avLst/>
          </a:prstGeom>
          <a:noFill/>
          <a:ln w="12700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3" name="Lige forbindelse 50"/>
          <p:cNvCxnSpPr>
            <a:cxnSpLocks noChangeShapeType="1"/>
          </p:cNvCxnSpPr>
          <p:nvPr/>
        </p:nvCxnSpPr>
        <p:spPr bwMode="auto">
          <a:xfrm>
            <a:off x="3671888" y="4243388"/>
            <a:ext cx="0" cy="1706562"/>
          </a:xfrm>
          <a:prstGeom prst="line">
            <a:avLst/>
          </a:prstGeom>
          <a:noFill/>
          <a:ln w="12700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2" name="Tekstboks 26"/>
          <p:cNvSpPr txBox="1">
            <a:spLocks noChangeArrowheads="1"/>
          </p:cNvSpPr>
          <p:nvPr/>
        </p:nvSpPr>
        <p:spPr bwMode="auto">
          <a:xfrm>
            <a:off x="3408363" y="6413500"/>
            <a:ext cx="318091" cy="25736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>
            <a:lvl1pPr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a-DK" sz="1200" b="1" dirty="0" smtClean="0">
                <a:solidFill>
                  <a:schemeClr val="bg2">
                    <a:lumMod val="75000"/>
                  </a:schemeClr>
                </a:solidFill>
              </a:rPr>
              <a:t>GST</a:t>
            </a:r>
            <a:endParaRPr lang="da-DK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3" name="Tekstboks 26"/>
          <p:cNvSpPr txBox="1">
            <a:spLocks noChangeArrowheads="1"/>
          </p:cNvSpPr>
          <p:nvPr/>
        </p:nvSpPr>
        <p:spPr bwMode="auto">
          <a:xfrm>
            <a:off x="5219700" y="6413500"/>
            <a:ext cx="318091" cy="25736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>
            <a:lvl1pPr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a-DK" sz="1200" b="1" dirty="0" smtClean="0">
                <a:solidFill>
                  <a:schemeClr val="bg2">
                    <a:lumMod val="75000"/>
                  </a:schemeClr>
                </a:solidFill>
              </a:rPr>
              <a:t>GST</a:t>
            </a:r>
            <a:endParaRPr lang="da-DK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36" name="Titel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4400">
                <a:solidFill>
                  <a:schemeClr val="tx2"/>
                </a:solidFill>
              </a:rPr>
              <a:t>Ejendomsdataprogrammet</a:t>
            </a:r>
          </a:p>
        </p:txBody>
      </p:sp>
    </p:spTree>
    <p:extLst>
      <p:ext uri="{BB962C8B-B14F-4D97-AF65-F5344CB8AC3E}">
        <p14:creationId xmlns:p14="http://schemas.microsoft.com/office/powerpoint/2010/main" val="34856239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4560888" y="4191000"/>
            <a:ext cx="863600" cy="8651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Adresse</a:t>
            </a:r>
          </a:p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Regler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(LOV)</a:t>
            </a:r>
          </a:p>
        </p:txBody>
      </p:sp>
      <p:sp>
        <p:nvSpPr>
          <p:cNvPr id="55" name="Oval 17"/>
          <p:cNvSpPr>
            <a:spLocks noChangeArrowheads="1"/>
          </p:cNvSpPr>
          <p:nvPr/>
        </p:nvSpPr>
        <p:spPr bwMode="auto">
          <a:xfrm>
            <a:off x="3941763" y="4203700"/>
            <a:ext cx="863600" cy="8651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Test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(TEST)</a:t>
            </a:r>
          </a:p>
        </p:txBody>
      </p:sp>
      <p:sp>
        <p:nvSpPr>
          <p:cNvPr id="37" name="Oval 20"/>
          <p:cNvSpPr>
            <a:spLocks noChangeArrowheads="1"/>
          </p:cNvSpPr>
          <p:nvPr/>
        </p:nvSpPr>
        <p:spPr bwMode="auto">
          <a:xfrm>
            <a:off x="7993063" y="4164013"/>
            <a:ext cx="863600" cy="865187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DSt Esr/adresse-grundlag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(DST)</a:t>
            </a:r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7134225" y="4195763"/>
            <a:ext cx="863600" cy="865187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SKAT ER/adresse-grundlag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(SKAT)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6276975" y="4194175"/>
            <a:ext cx="863600" cy="865188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CVR adresse-grundlag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(CVR)</a:t>
            </a:r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5413375" y="4192588"/>
            <a:ext cx="863600" cy="865187"/>
          </a:xfrm>
          <a:prstGeom prst="ellipse">
            <a:avLst/>
          </a:prstGeom>
          <a:solidFill>
            <a:srgbClr val="33CCFF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CPR adresse-grundlag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(CPR)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3352800" y="4203700"/>
            <a:ext cx="863600" cy="8651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Supplerende adresser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(SUP)</a:t>
            </a: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2625725" y="4195763"/>
            <a:ext cx="863600" cy="8651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Adresse-tjenester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(AWS)</a:t>
            </a:r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1944688" y="4203700"/>
            <a:ext cx="863600" cy="8651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Adresse-register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(DAR)</a:t>
            </a:r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1069975" y="4176713"/>
            <a:ext cx="863600" cy="86518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Stednavne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(DS)</a:t>
            </a:r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239713" y="4183063"/>
            <a:ext cx="863600" cy="86518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altLang="da-DK" sz="900" b="1" dirty="0">
                <a:latin typeface="Calibri" pitchFamily="34" charset="0"/>
              </a:rPr>
              <a:t>Administ. Inddelinger</a:t>
            </a:r>
          </a:p>
          <a:p>
            <a:pPr algn="ctr">
              <a:defRPr/>
            </a:pPr>
            <a:r>
              <a:rPr lang="da-DK" altLang="da-DK" sz="9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(DAGI)</a:t>
            </a:r>
          </a:p>
        </p:txBody>
      </p:sp>
      <p:sp>
        <p:nvSpPr>
          <p:cNvPr id="2" name="Afrundet rektangel 1"/>
          <p:cNvSpPr/>
          <p:nvPr/>
        </p:nvSpPr>
        <p:spPr>
          <a:xfrm>
            <a:off x="3489325" y="2708275"/>
            <a:ext cx="2114550" cy="5048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sz="1000" b="1" dirty="0">
                <a:latin typeface="Calibri" pitchFamily="34" charset="0"/>
              </a:rPr>
              <a:t>Styregruppe for </a:t>
            </a:r>
            <a:br>
              <a:rPr lang="da-DK" sz="1000" b="1" dirty="0">
                <a:latin typeface="Calibri" pitchFamily="34" charset="0"/>
              </a:rPr>
            </a:br>
            <a:r>
              <a:rPr lang="da-DK" sz="1000" b="1" dirty="0">
                <a:latin typeface="Calibri" pitchFamily="34" charset="0"/>
              </a:rPr>
              <a:t>GD2 Adresseprogrammet</a:t>
            </a:r>
          </a:p>
        </p:txBody>
      </p:sp>
      <p:sp>
        <p:nvSpPr>
          <p:cNvPr id="16" name="Afrundet rektangel 15"/>
          <p:cNvSpPr/>
          <p:nvPr/>
        </p:nvSpPr>
        <p:spPr>
          <a:xfrm>
            <a:off x="2636838" y="3321050"/>
            <a:ext cx="1079500" cy="5032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da-DK" sz="900" b="1" dirty="0">
                <a:latin typeface="Calibri" pitchFamily="34" charset="0"/>
              </a:rPr>
              <a:t>Projektforum</a:t>
            </a:r>
          </a:p>
        </p:txBody>
      </p:sp>
      <p:cxnSp>
        <p:nvCxnSpPr>
          <p:cNvPr id="4" name="Vinklet forbindelse 3"/>
          <p:cNvCxnSpPr>
            <a:stCxn id="22549" idx="0"/>
            <a:endCxn id="5" idx="2"/>
          </p:cNvCxnSpPr>
          <p:nvPr/>
        </p:nvCxnSpPr>
        <p:spPr>
          <a:xfrm rot="5400000" flipH="1" flipV="1">
            <a:off x="2482851" y="2174875"/>
            <a:ext cx="196850" cy="3819525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4491038" y="3932238"/>
            <a:ext cx="107950" cy="107950"/>
          </a:xfrm>
          <a:prstGeom prst="ellips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21" name="Vinklet forbindelse 20"/>
          <p:cNvCxnSpPr/>
          <p:nvPr/>
        </p:nvCxnSpPr>
        <p:spPr>
          <a:xfrm rot="5400000" flipH="1" flipV="1">
            <a:off x="2797175" y="2608263"/>
            <a:ext cx="198437" cy="2954338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Vinklet forbindelse 23"/>
          <p:cNvCxnSpPr>
            <a:stCxn id="22542" idx="0"/>
            <a:endCxn id="5" idx="2"/>
          </p:cNvCxnSpPr>
          <p:nvPr/>
        </p:nvCxnSpPr>
        <p:spPr>
          <a:xfrm rot="5400000" flipH="1" flipV="1">
            <a:off x="3325019" y="3037682"/>
            <a:ext cx="217487" cy="2114550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Vinklet forbindelse 26"/>
          <p:cNvCxnSpPr>
            <a:stCxn id="22543" idx="0"/>
            <a:endCxn id="5" idx="2"/>
          </p:cNvCxnSpPr>
          <p:nvPr/>
        </p:nvCxnSpPr>
        <p:spPr>
          <a:xfrm rot="5400000" flipH="1" flipV="1">
            <a:off x="3669507" y="3374231"/>
            <a:ext cx="209550" cy="1433513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Vinklet forbindelse 29"/>
          <p:cNvCxnSpPr>
            <a:stCxn id="22544" idx="0"/>
            <a:endCxn id="5" idx="2"/>
          </p:cNvCxnSpPr>
          <p:nvPr/>
        </p:nvCxnSpPr>
        <p:spPr>
          <a:xfrm rot="5400000" flipH="1" flipV="1">
            <a:off x="4029075" y="3741738"/>
            <a:ext cx="217487" cy="706438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inklet forbindelse 32"/>
          <p:cNvCxnSpPr>
            <a:stCxn id="5" idx="6"/>
            <a:endCxn id="22545" idx="0"/>
          </p:cNvCxnSpPr>
          <p:nvPr/>
        </p:nvCxnSpPr>
        <p:spPr>
          <a:xfrm>
            <a:off x="4598988" y="3986213"/>
            <a:ext cx="393700" cy="204787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inklet forbindelse 35"/>
          <p:cNvCxnSpPr>
            <a:stCxn id="5" idx="6"/>
            <a:endCxn id="22546" idx="0"/>
          </p:cNvCxnSpPr>
          <p:nvPr/>
        </p:nvCxnSpPr>
        <p:spPr>
          <a:xfrm>
            <a:off x="4598988" y="3986213"/>
            <a:ext cx="1246187" cy="206375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inklet forbindelse 38"/>
          <p:cNvCxnSpPr>
            <a:stCxn id="5" idx="6"/>
            <a:endCxn id="22547" idx="0"/>
          </p:cNvCxnSpPr>
          <p:nvPr/>
        </p:nvCxnSpPr>
        <p:spPr>
          <a:xfrm>
            <a:off x="4598988" y="3986213"/>
            <a:ext cx="2109787" cy="207962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et forbindelse 41"/>
          <p:cNvCxnSpPr>
            <a:stCxn id="5" idx="6"/>
            <a:endCxn id="22548" idx="0"/>
          </p:cNvCxnSpPr>
          <p:nvPr/>
        </p:nvCxnSpPr>
        <p:spPr>
          <a:xfrm>
            <a:off x="4598988" y="3986213"/>
            <a:ext cx="2967037" cy="209550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Vinklet forbindelse 44"/>
          <p:cNvCxnSpPr>
            <a:stCxn id="5" idx="0"/>
            <a:endCxn id="16" idx="3"/>
          </p:cNvCxnSpPr>
          <p:nvPr/>
        </p:nvCxnSpPr>
        <p:spPr>
          <a:xfrm rot="16200000" flipV="1">
            <a:off x="3951288" y="3338513"/>
            <a:ext cx="358775" cy="828675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inklet forbindelse 49"/>
          <p:cNvCxnSpPr>
            <a:stCxn id="16" idx="3"/>
            <a:endCxn id="2" idx="2"/>
          </p:cNvCxnSpPr>
          <p:nvPr/>
        </p:nvCxnSpPr>
        <p:spPr>
          <a:xfrm flipV="1">
            <a:off x="3716338" y="3213100"/>
            <a:ext cx="830262" cy="360363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inklet forbindelse 39"/>
          <p:cNvCxnSpPr>
            <a:stCxn id="5" idx="6"/>
            <a:endCxn id="37" idx="0"/>
          </p:cNvCxnSpPr>
          <p:nvPr/>
        </p:nvCxnSpPr>
        <p:spPr>
          <a:xfrm>
            <a:off x="4598988" y="3986213"/>
            <a:ext cx="3825875" cy="177800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forbindelse 53"/>
          <p:cNvCxnSpPr/>
          <p:nvPr/>
        </p:nvCxnSpPr>
        <p:spPr bwMode="auto">
          <a:xfrm>
            <a:off x="5500688" y="5321300"/>
            <a:ext cx="727075" cy="1588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/>
          <p:cNvCxnSpPr/>
          <p:nvPr/>
        </p:nvCxnSpPr>
        <p:spPr bwMode="auto">
          <a:xfrm flipV="1">
            <a:off x="6397625" y="5321300"/>
            <a:ext cx="738188" cy="1588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Lige forbindelse 61"/>
          <p:cNvCxnSpPr/>
          <p:nvPr/>
        </p:nvCxnSpPr>
        <p:spPr bwMode="auto">
          <a:xfrm>
            <a:off x="7234238" y="5321300"/>
            <a:ext cx="75882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 bwMode="auto">
          <a:xfrm flipV="1">
            <a:off x="8101013" y="5321300"/>
            <a:ext cx="744537" cy="1588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forbindelse 51"/>
          <p:cNvCxnSpPr/>
          <p:nvPr/>
        </p:nvCxnSpPr>
        <p:spPr bwMode="auto">
          <a:xfrm>
            <a:off x="381000" y="5322888"/>
            <a:ext cx="497205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felt 43"/>
          <p:cNvSpPr txBox="1"/>
          <p:nvPr/>
        </p:nvSpPr>
        <p:spPr bwMode="auto">
          <a:xfrm>
            <a:off x="3566173" y="5192713"/>
            <a:ext cx="300331" cy="261610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>
            <a:spAutoFit/>
          </a:bodyPr>
          <a:lstStyle/>
          <a:p>
            <a:pPr algn="ctr">
              <a:defRPr/>
            </a:pPr>
            <a:r>
              <a:rPr lang="da-DK" sz="1100" b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GST</a:t>
            </a:r>
            <a:endParaRPr lang="da-DK" sz="11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felt 45"/>
          <p:cNvSpPr txBox="1"/>
          <p:nvPr/>
        </p:nvSpPr>
        <p:spPr bwMode="auto">
          <a:xfrm>
            <a:off x="5734050" y="5192713"/>
            <a:ext cx="303213" cy="261937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>
            <a:spAutoFit/>
          </a:bodyPr>
          <a:lstStyle/>
          <a:p>
            <a:pPr algn="ctr">
              <a:defRPr/>
            </a:pPr>
            <a:r>
              <a:rPr lang="da-DK" sz="11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CPR</a:t>
            </a:r>
          </a:p>
        </p:txBody>
      </p:sp>
      <p:sp>
        <p:nvSpPr>
          <p:cNvPr id="47" name="Tekstfelt 46"/>
          <p:cNvSpPr txBox="1"/>
          <p:nvPr/>
        </p:nvSpPr>
        <p:spPr bwMode="auto">
          <a:xfrm>
            <a:off x="6557963" y="5192713"/>
            <a:ext cx="358775" cy="261937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>
            <a:spAutoFit/>
          </a:bodyPr>
          <a:lstStyle/>
          <a:p>
            <a:pPr algn="ctr">
              <a:defRPr/>
            </a:pPr>
            <a:r>
              <a:rPr lang="da-DK" sz="11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ERST</a:t>
            </a:r>
          </a:p>
        </p:txBody>
      </p:sp>
      <p:sp>
        <p:nvSpPr>
          <p:cNvPr id="48" name="Tekstfelt 47"/>
          <p:cNvSpPr txBox="1"/>
          <p:nvPr/>
        </p:nvSpPr>
        <p:spPr bwMode="auto">
          <a:xfrm>
            <a:off x="7397750" y="5192713"/>
            <a:ext cx="371475" cy="261937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>
            <a:spAutoFit/>
          </a:bodyPr>
          <a:lstStyle/>
          <a:p>
            <a:pPr algn="ctr">
              <a:defRPr/>
            </a:pPr>
            <a:r>
              <a:rPr lang="da-DK" sz="11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SKAT</a:t>
            </a:r>
          </a:p>
        </p:txBody>
      </p:sp>
      <p:sp>
        <p:nvSpPr>
          <p:cNvPr id="49" name="Tekstfelt 48"/>
          <p:cNvSpPr txBox="1"/>
          <p:nvPr/>
        </p:nvSpPr>
        <p:spPr bwMode="auto">
          <a:xfrm>
            <a:off x="8337550" y="5192713"/>
            <a:ext cx="277813" cy="261937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>
            <a:spAutoFit/>
          </a:bodyPr>
          <a:lstStyle/>
          <a:p>
            <a:pPr algn="ctr">
              <a:defRPr/>
            </a:pPr>
            <a:r>
              <a:rPr lang="da-DK" sz="11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DSt</a:t>
            </a:r>
          </a:p>
        </p:txBody>
      </p:sp>
      <p:grpSp>
        <p:nvGrpSpPr>
          <p:cNvPr id="5161" name="Gruppe 33"/>
          <p:cNvGrpSpPr>
            <a:grpSpLocks/>
          </p:cNvGrpSpPr>
          <p:nvPr/>
        </p:nvGrpSpPr>
        <p:grpSpPr bwMode="auto">
          <a:xfrm>
            <a:off x="2197100" y="5432425"/>
            <a:ext cx="1727200" cy="407988"/>
            <a:chOff x="2267489" y="5517276"/>
            <a:chExt cx="2060096" cy="408095"/>
          </a:xfrm>
        </p:grpSpPr>
        <p:cxnSp>
          <p:nvCxnSpPr>
            <p:cNvPr id="32" name="Vinklet forbindelse 31"/>
            <p:cNvCxnSpPr/>
            <p:nvPr/>
          </p:nvCxnSpPr>
          <p:spPr>
            <a:xfrm rot="16200000" flipH="1">
              <a:off x="3295154" y="4489611"/>
              <a:ext cx="4764" cy="2060096"/>
            </a:xfrm>
            <a:prstGeom prst="bentConnector3">
              <a:avLst>
                <a:gd name="adj1" fmla="val 5685145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kstfelt 72"/>
            <p:cNvSpPr txBox="1"/>
            <p:nvPr/>
          </p:nvSpPr>
          <p:spPr>
            <a:xfrm>
              <a:off x="3130912" y="5663364"/>
              <a:ext cx="248045" cy="2620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>
              <a:spAutoFit/>
            </a:bodyPr>
            <a:lstStyle/>
            <a:p>
              <a:pPr algn="ctr">
                <a:defRPr/>
              </a:pPr>
              <a:r>
                <a:rPr lang="da-DK" sz="1100" b="1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KL</a:t>
              </a:r>
            </a:p>
          </p:txBody>
        </p:sp>
      </p:grpSp>
      <p:cxnSp>
        <p:nvCxnSpPr>
          <p:cNvPr id="12" name="Lige forbindelse 11"/>
          <p:cNvCxnSpPr>
            <a:endCxn id="55" idx="0"/>
          </p:cNvCxnSpPr>
          <p:nvPr/>
        </p:nvCxnSpPr>
        <p:spPr>
          <a:xfrm>
            <a:off x="4373563" y="3994150"/>
            <a:ext cx="0" cy="20955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3" name="Titel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4400">
                <a:solidFill>
                  <a:schemeClr val="tx2"/>
                </a:solidFill>
              </a:rPr>
              <a:t>Adresseprogrammet</a:t>
            </a:r>
          </a:p>
        </p:txBody>
      </p:sp>
    </p:spTree>
    <p:extLst>
      <p:ext uri="{BB962C8B-B14F-4D97-AF65-F5344CB8AC3E}">
        <p14:creationId xmlns:p14="http://schemas.microsoft.com/office/powerpoint/2010/main" val="753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22" y="1145630"/>
            <a:ext cx="8229600" cy="816520"/>
          </a:xfrm>
        </p:spPr>
        <p:txBody>
          <a:bodyPr/>
          <a:lstStyle/>
          <a:p>
            <a:pPr marL="457200" indent="-457200"/>
            <a:r>
              <a:rPr lang="da-DK" dirty="0"/>
              <a:t>Status og plan for kvalitetssikring og fælles test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89" y="2263113"/>
            <a:ext cx="8700262" cy="3662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1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8513" y="910103"/>
            <a:ext cx="8229600" cy="816520"/>
          </a:xfrm>
        </p:spPr>
        <p:txBody>
          <a:bodyPr/>
          <a:lstStyle/>
          <a:p>
            <a:pPr marL="457200" lvl="0" indent="-457200"/>
            <a:r>
              <a:rPr lang="da-DK" dirty="0" smtClean="0"/>
              <a:t>Plan for </a:t>
            </a:r>
            <a:r>
              <a:rPr lang="da-DK" dirty="0"/>
              <a:t>kommende fælles </a:t>
            </a:r>
            <a:r>
              <a:rPr lang="da-DK" dirty="0" smtClean="0"/>
              <a:t>kvalitetssikringsaktiviteter </a:t>
            </a:r>
            <a:endParaRPr lang="da-DK" dirty="0"/>
          </a:p>
        </p:txBody>
      </p:sp>
      <p:pic>
        <p:nvPicPr>
          <p:cNvPr id="4" name="Billed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62" y="1784350"/>
            <a:ext cx="8069138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7873" y="678038"/>
            <a:ext cx="8229600" cy="816520"/>
          </a:xfrm>
        </p:spPr>
        <p:txBody>
          <a:bodyPr/>
          <a:lstStyle/>
          <a:p>
            <a:pPr marL="457200" lvl="0" indent="-457200"/>
            <a:r>
              <a:rPr lang="da-DK" dirty="0" smtClean="0"/>
              <a:t>Plan for </a:t>
            </a:r>
            <a:r>
              <a:rPr lang="da-DK" dirty="0"/>
              <a:t>kommende fælles </a:t>
            </a:r>
            <a:r>
              <a:rPr lang="da-DK" dirty="0" smtClean="0"/>
              <a:t>kvalitetssikringsaktiviteter for oktober 2015 </a:t>
            </a:r>
            <a:endParaRPr lang="da-D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49" y="1650778"/>
            <a:ext cx="6741623" cy="492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9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scientiapublica.pl/attachments/Header/image_4.jpg?template=gener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133" y="0"/>
            <a:ext cx="9237133" cy="692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9233" y="390525"/>
            <a:ext cx="7772400" cy="1730375"/>
          </a:xfrm>
        </p:spPr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Hovedplan for test i GD1-GD2</a:t>
            </a: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1968</TotalTime>
  <Words>921</Words>
  <Application>Microsoft Office PowerPoint</Application>
  <PresentationFormat>Skærmshow (4:3)</PresentationFormat>
  <Paragraphs>247</Paragraphs>
  <Slides>21</Slides>
  <Notes>9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Master</vt:lpstr>
      <vt:lpstr>Visio.Drawing.15</vt:lpstr>
      <vt:lpstr>Møde  i  GD1-GD2 Testforum</vt:lpstr>
      <vt:lpstr>Dagsorden</vt:lpstr>
      <vt:lpstr>PowerPoint-præsentation</vt:lpstr>
      <vt:lpstr>PowerPoint-præsentation</vt:lpstr>
      <vt:lpstr>PowerPoint-præsentation</vt:lpstr>
      <vt:lpstr>Status og plan for kvalitetssikring og fælles test</vt:lpstr>
      <vt:lpstr>Plan for kommende fælles kvalitetssikringsaktiviteter </vt:lpstr>
      <vt:lpstr>Plan for kommende fælles kvalitetssikringsaktiviteter for oktober 2015 </vt:lpstr>
      <vt:lpstr>Hovedplan for test i GD1-GD2</vt:lpstr>
      <vt:lpstr>PowerPoint-præsentation</vt:lpstr>
      <vt:lpstr>3.1.2 Udarbejdelse af hovedplan for Test i GD1 og GD2 </vt:lpstr>
      <vt:lpstr>Test Data contra Prøvedata</vt:lpstr>
      <vt:lpstr>Prøvedata</vt:lpstr>
      <vt:lpstr>Prøvedata</vt:lpstr>
      <vt:lpstr>Prøvedata</vt:lpstr>
      <vt:lpstr>Prøvedata</vt:lpstr>
      <vt:lpstr>Testdata</vt:lpstr>
      <vt:lpstr>Testdata</vt:lpstr>
      <vt:lpstr>Testmiljøer</vt:lpstr>
      <vt:lpstr>Ansvarlige</vt:lpstr>
      <vt:lpstr>Dokumenter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Møde  i  GD1-GD2 Testforum</dc:title>
  <dc:creator>Michael Michaelsen</dc:creator>
  <cp:lastModifiedBy>Jonas Hermann Damsbo</cp:lastModifiedBy>
  <cp:revision>52</cp:revision>
  <cp:lastPrinted>2015-04-13T08:59:10Z</cp:lastPrinted>
  <dcterms:created xsi:type="dcterms:W3CDTF">2015-04-13T06:44:46Z</dcterms:created>
  <dcterms:modified xsi:type="dcterms:W3CDTF">2017-12-20T09:04:37Z</dcterms:modified>
</cp:coreProperties>
</file>