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474" r:id="rId2"/>
    <p:sldId id="542" r:id="rId3"/>
    <p:sldId id="476" r:id="rId4"/>
    <p:sldId id="543" r:id="rId5"/>
    <p:sldId id="577" r:id="rId6"/>
    <p:sldId id="578" r:id="rId7"/>
    <p:sldId id="579" r:id="rId8"/>
    <p:sldId id="595" r:id="rId9"/>
    <p:sldId id="575" r:id="rId10"/>
    <p:sldId id="589" r:id="rId11"/>
    <p:sldId id="590" r:id="rId12"/>
    <p:sldId id="583" r:id="rId13"/>
    <p:sldId id="580" r:id="rId14"/>
    <p:sldId id="597" r:id="rId15"/>
    <p:sldId id="593" r:id="rId16"/>
    <p:sldId id="581" r:id="rId17"/>
    <p:sldId id="598" r:id="rId18"/>
    <p:sldId id="584" r:id="rId19"/>
    <p:sldId id="585" r:id="rId20"/>
    <p:sldId id="588" r:id="rId21"/>
    <p:sldId id="587" r:id="rId22"/>
    <p:sldId id="596" r:id="rId23"/>
    <p:sldId id="601" r:id="rId24"/>
    <p:sldId id="576" r:id="rId25"/>
    <p:sldId id="602" r:id="rId26"/>
    <p:sldId id="603" r:id="rId27"/>
    <p:sldId id="591" r:id="rId28"/>
    <p:sldId id="573" r:id="rId29"/>
    <p:sldId id="574" r:id="rId30"/>
    <p:sldId id="520" r:id="rId31"/>
    <p:sldId id="559" r:id="rId32"/>
    <p:sldId id="541" r:id="rId33"/>
    <p:sldId id="532" r:id="rId34"/>
    <p:sldId id="599" r:id="rId35"/>
    <p:sldId id="505" r:id="rId36"/>
    <p:sldId id="600" r:id="rId37"/>
    <p:sldId id="604" r:id="rId38"/>
    <p:sldId id="568" r:id="rId39"/>
  </p:sldIdLst>
  <p:sldSz cx="9144000" cy="6858000" type="screen4x3"/>
  <p:notesSz cx="6805613" cy="9944100"/>
  <p:defaultTextStyle>
    <a:defPPr>
      <a:defRPr lang="da-DK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">
          <p15:clr>
            <a:srgbClr val="A4A3A4"/>
          </p15:clr>
        </p15:guide>
        <p15:guide id="2" pos="28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3300"/>
    <a:srgbClr val="FF0000"/>
    <a:srgbClr val="FFCCCC"/>
    <a:srgbClr val="CC9900"/>
    <a:srgbClr val="0000CC"/>
    <a:srgbClr val="FFFF00"/>
    <a:srgbClr val="B8C15F"/>
    <a:srgbClr val="FF99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yst layout 1 - Markering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yst layout 3 - Marker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yst layout 3 - Markerin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7" autoAdjust="0"/>
    <p:restoredTop sz="99287" autoAdjust="0"/>
  </p:normalViewPr>
  <p:slideViewPr>
    <p:cSldViewPr snapToGrid="0" showGuides="1">
      <p:cViewPr varScale="1">
        <p:scale>
          <a:sx n="115" d="100"/>
          <a:sy n="115" d="100"/>
        </p:scale>
        <p:origin x="1908" y="114"/>
      </p:cViewPr>
      <p:guideLst>
        <p:guide orient="horz" pos="170"/>
        <p:guide pos="28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3432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C5DAFF-9A20-4AE1-B8F4-D3A021E321C5}" type="doc">
      <dgm:prSet loTypeId="urn:microsoft.com/office/officeart/2005/8/layout/hChevron3" loCatId="process" qsTypeId="urn:microsoft.com/office/officeart/2005/8/quickstyle/simple1" qsCatId="simple" csTypeId="urn:microsoft.com/office/officeart/2005/8/colors/accent6_5" csCatId="accent6" phldr="1"/>
      <dgm:spPr/>
    </dgm:pt>
    <dgm:pt modelId="{35EFFB1B-FC3F-448E-B0F8-545030A43EC0}">
      <dgm:prSet phldrT="[Tekst]"/>
      <dgm:spPr/>
      <dgm:t>
        <a:bodyPr/>
        <a:lstStyle/>
        <a:p>
          <a:r>
            <a:rPr lang="da-DK" dirty="0" smtClean="0"/>
            <a:t>Plan</a:t>
          </a:r>
          <a:endParaRPr lang="da-DK" dirty="0"/>
        </a:p>
      </dgm:t>
    </dgm:pt>
    <dgm:pt modelId="{8741E031-1ADE-459E-8426-75A40A5842CF}" type="parTrans" cxnId="{96A05E1E-C4C6-4BCC-B34D-CDAB7B80DFA7}">
      <dgm:prSet/>
      <dgm:spPr/>
      <dgm:t>
        <a:bodyPr/>
        <a:lstStyle/>
        <a:p>
          <a:endParaRPr lang="da-DK"/>
        </a:p>
      </dgm:t>
    </dgm:pt>
    <dgm:pt modelId="{B82581CD-136C-4A20-95B9-04961C872FA9}" type="sibTrans" cxnId="{96A05E1E-C4C6-4BCC-B34D-CDAB7B80DFA7}">
      <dgm:prSet/>
      <dgm:spPr/>
      <dgm:t>
        <a:bodyPr/>
        <a:lstStyle/>
        <a:p>
          <a:endParaRPr lang="da-DK"/>
        </a:p>
      </dgm:t>
    </dgm:pt>
    <dgm:pt modelId="{20E3F5B6-079B-44A8-BE9B-D62CCB4CC832}">
      <dgm:prSet phldrT="[Tekst]"/>
      <dgm:spPr/>
      <dgm:t>
        <a:bodyPr/>
        <a:lstStyle/>
        <a:p>
          <a:r>
            <a:rPr lang="da-DK" dirty="0" smtClean="0"/>
            <a:t>Afklaring af behov</a:t>
          </a:r>
          <a:endParaRPr lang="da-DK" dirty="0"/>
        </a:p>
      </dgm:t>
    </dgm:pt>
    <dgm:pt modelId="{6F001018-4F46-4062-AE59-A6FF800D2837}" type="parTrans" cxnId="{279DBD0F-A28F-4BAD-AADE-850335DE0D10}">
      <dgm:prSet/>
      <dgm:spPr/>
      <dgm:t>
        <a:bodyPr/>
        <a:lstStyle/>
        <a:p>
          <a:endParaRPr lang="da-DK"/>
        </a:p>
      </dgm:t>
    </dgm:pt>
    <dgm:pt modelId="{5B2CC43D-B9BE-4758-8698-B65BB172E2E7}" type="sibTrans" cxnId="{279DBD0F-A28F-4BAD-AADE-850335DE0D10}">
      <dgm:prSet/>
      <dgm:spPr/>
      <dgm:t>
        <a:bodyPr/>
        <a:lstStyle/>
        <a:p>
          <a:endParaRPr lang="da-DK"/>
        </a:p>
      </dgm:t>
    </dgm:pt>
    <dgm:pt modelId="{B67C5CC1-E158-4BE8-8803-24E700F37ABD}">
      <dgm:prSet phldrT="[Tekst]"/>
      <dgm:spPr/>
      <dgm:t>
        <a:bodyPr/>
        <a:lstStyle/>
        <a:p>
          <a:r>
            <a:rPr lang="da-DK" dirty="0" smtClean="0"/>
            <a:t>Indlevering af nøgler/</a:t>
          </a:r>
          <a:r>
            <a:rPr lang="da-DK" dirty="0" err="1" smtClean="0"/>
            <a:t>id’er</a:t>
          </a:r>
          <a:endParaRPr lang="da-DK" dirty="0"/>
        </a:p>
      </dgm:t>
    </dgm:pt>
    <dgm:pt modelId="{BA1F7D85-518B-4D07-A2E3-4AB4FFC57928}" type="parTrans" cxnId="{FD98D3DE-57D4-45D7-A172-1228CF349FA7}">
      <dgm:prSet/>
      <dgm:spPr/>
      <dgm:t>
        <a:bodyPr/>
        <a:lstStyle/>
        <a:p>
          <a:endParaRPr lang="da-DK"/>
        </a:p>
      </dgm:t>
    </dgm:pt>
    <dgm:pt modelId="{AE2A2A5A-83B7-4066-A30C-613AB1CD13E5}" type="sibTrans" cxnId="{FD98D3DE-57D4-45D7-A172-1228CF349FA7}">
      <dgm:prSet/>
      <dgm:spPr/>
      <dgm:t>
        <a:bodyPr/>
        <a:lstStyle/>
        <a:p>
          <a:endParaRPr lang="da-DK"/>
        </a:p>
      </dgm:t>
    </dgm:pt>
    <dgm:pt modelId="{3311C7F6-14FF-421A-B89D-FB99D06691B1}">
      <dgm:prSet phldrT="[Tekst]"/>
      <dgm:spPr/>
      <dgm:t>
        <a:bodyPr/>
        <a:lstStyle/>
        <a:p>
          <a:r>
            <a:rPr lang="da-DK" dirty="0" smtClean="0"/>
            <a:t>Indlevering af testdata</a:t>
          </a:r>
          <a:endParaRPr lang="da-DK" dirty="0"/>
        </a:p>
      </dgm:t>
    </dgm:pt>
    <dgm:pt modelId="{0C7937FC-3EFE-48D4-8659-9DDB2455F92B}" type="parTrans" cxnId="{0CE52FF1-4E73-40FA-A0C2-08FA667993BC}">
      <dgm:prSet/>
      <dgm:spPr/>
      <dgm:t>
        <a:bodyPr/>
        <a:lstStyle/>
        <a:p>
          <a:endParaRPr lang="da-DK"/>
        </a:p>
      </dgm:t>
    </dgm:pt>
    <dgm:pt modelId="{43547B47-4800-46E7-BE34-876DAAFD4E6B}" type="sibTrans" cxnId="{0CE52FF1-4E73-40FA-A0C2-08FA667993BC}">
      <dgm:prSet/>
      <dgm:spPr/>
      <dgm:t>
        <a:bodyPr/>
        <a:lstStyle/>
        <a:p>
          <a:endParaRPr lang="da-DK"/>
        </a:p>
      </dgm:t>
    </dgm:pt>
    <dgm:pt modelId="{BC5E8EAA-8B15-4094-B46D-19C876C0593B}" type="pres">
      <dgm:prSet presAssocID="{48C5DAFF-9A20-4AE1-B8F4-D3A021E321C5}" presName="Name0" presStyleCnt="0">
        <dgm:presLayoutVars>
          <dgm:dir/>
          <dgm:resizeHandles val="exact"/>
        </dgm:presLayoutVars>
      </dgm:prSet>
      <dgm:spPr/>
    </dgm:pt>
    <dgm:pt modelId="{0B25AECD-5846-4923-AFD0-B08875D6EDE6}" type="pres">
      <dgm:prSet presAssocID="{35EFFB1B-FC3F-448E-B0F8-545030A43EC0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7B2624A-C00D-424E-A0D7-935EE13652D3}" type="pres">
      <dgm:prSet presAssocID="{B82581CD-136C-4A20-95B9-04961C872FA9}" presName="parSpace" presStyleCnt="0"/>
      <dgm:spPr/>
    </dgm:pt>
    <dgm:pt modelId="{E3ADCF5B-AA78-45B4-BB39-99ED895663DB}" type="pres">
      <dgm:prSet presAssocID="{20E3F5B6-079B-44A8-BE9B-D62CCB4CC832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3E5ACF3A-4AF7-40DC-906C-91FD9E293CD9}" type="pres">
      <dgm:prSet presAssocID="{5B2CC43D-B9BE-4758-8698-B65BB172E2E7}" presName="parSpace" presStyleCnt="0"/>
      <dgm:spPr/>
    </dgm:pt>
    <dgm:pt modelId="{E4ACE776-63D5-401E-A97D-D351B1DDCF08}" type="pres">
      <dgm:prSet presAssocID="{B67C5CC1-E158-4BE8-8803-24E700F37ABD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3F3B7C7-5F20-42E0-85B3-2CA3B487B8C1}" type="pres">
      <dgm:prSet presAssocID="{AE2A2A5A-83B7-4066-A30C-613AB1CD13E5}" presName="parSpace" presStyleCnt="0"/>
      <dgm:spPr/>
    </dgm:pt>
    <dgm:pt modelId="{DC8D9DB0-2F0D-4C6A-8FB4-F955595F9BE7}" type="pres">
      <dgm:prSet presAssocID="{3311C7F6-14FF-421A-B89D-FB99D06691B1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C0BF010-A6BE-4B0F-9CEE-4A3225FD0FE2}" type="presOf" srcId="{B67C5CC1-E158-4BE8-8803-24E700F37ABD}" destId="{E4ACE776-63D5-401E-A97D-D351B1DDCF08}" srcOrd="0" destOrd="0" presId="urn:microsoft.com/office/officeart/2005/8/layout/hChevron3"/>
    <dgm:cxn modelId="{96A05E1E-C4C6-4BCC-B34D-CDAB7B80DFA7}" srcId="{48C5DAFF-9A20-4AE1-B8F4-D3A021E321C5}" destId="{35EFFB1B-FC3F-448E-B0F8-545030A43EC0}" srcOrd="0" destOrd="0" parTransId="{8741E031-1ADE-459E-8426-75A40A5842CF}" sibTransId="{B82581CD-136C-4A20-95B9-04961C872FA9}"/>
    <dgm:cxn modelId="{7C5F41EF-0C8D-4626-93C5-9C606E76CEA1}" type="presOf" srcId="{20E3F5B6-079B-44A8-BE9B-D62CCB4CC832}" destId="{E3ADCF5B-AA78-45B4-BB39-99ED895663DB}" srcOrd="0" destOrd="0" presId="urn:microsoft.com/office/officeart/2005/8/layout/hChevron3"/>
    <dgm:cxn modelId="{FD98D3DE-57D4-45D7-A172-1228CF349FA7}" srcId="{48C5DAFF-9A20-4AE1-B8F4-D3A021E321C5}" destId="{B67C5CC1-E158-4BE8-8803-24E700F37ABD}" srcOrd="2" destOrd="0" parTransId="{BA1F7D85-518B-4D07-A2E3-4AB4FFC57928}" sibTransId="{AE2A2A5A-83B7-4066-A30C-613AB1CD13E5}"/>
    <dgm:cxn modelId="{F180494C-01F9-43C0-9A22-71049383441F}" type="presOf" srcId="{48C5DAFF-9A20-4AE1-B8F4-D3A021E321C5}" destId="{BC5E8EAA-8B15-4094-B46D-19C876C0593B}" srcOrd="0" destOrd="0" presId="urn:microsoft.com/office/officeart/2005/8/layout/hChevron3"/>
    <dgm:cxn modelId="{0CE52FF1-4E73-40FA-A0C2-08FA667993BC}" srcId="{48C5DAFF-9A20-4AE1-B8F4-D3A021E321C5}" destId="{3311C7F6-14FF-421A-B89D-FB99D06691B1}" srcOrd="3" destOrd="0" parTransId="{0C7937FC-3EFE-48D4-8659-9DDB2455F92B}" sibTransId="{43547B47-4800-46E7-BE34-876DAAFD4E6B}"/>
    <dgm:cxn modelId="{3DE474B8-4E98-4F66-96E8-64F9AC9EC469}" type="presOf" srcId="{35EFFB1B-FC3F-448E-B0F8-545030A43EC0}" destId="{0B25AECD-5846-4923-AFD0-B08875D6EDE6}" srcOrd="0" destOrd="0" presId="urn:microsoft.com/office/officeart/2005/8/layout/hChevron3"/>
    <dgm:cxn modelId="{51BA2B99-CEEB-4E43-A47E-046AF5B10183}" type="presOf" srcId="{3311C7F6-14FF-421A-B89D-FB99D06691B1}" destId="{DC8D9DB0-2F0D-4C6A-8FB4-F955595F9BE7}" srcOrd="0" destOrd="0" presId="urn:microsoft.com/office/officeart/2005/8/layout/hChevron3"/>
    <dgm:cxn modelId="{279DBD0F-A28F-4BAD-AADE-850335DE0D10}" srcId="{48C5DAFF-9A20-4AE1-B8F4-D3A021E321C5}" destId="{20E3F5B6-079B-44A8-BE9B-D62CCB4CC832}" srcOrd="1" destOrd="0" parTransId="{6F001018-4F46-4062-AE59-A6FF800D2837}" sibTransId="{5B2CC43D-B9BE-4758-8698-B65BB172E2E7}"/>
    <dgm:cxn modelId="{716D61BB-7FB7-4F8F-BF42-F9C7C085989C}" type="presParOf" srcId="{BC5E8EAA-8B15-4094-B46D-19C876C0593B}" destId="{0B25AECD-5846-4923-AFD0-B08875D6EDE6}" srcOrd="0" destOrd="0" presId="urn:microsoft.com/office/officeart/2005/8/layout/hChevron3"/>
    <dgm:cxn modelId="{6FD51714-065F-4DD0-AEB7-5EBCA2F53462}" type="presParOf" srcId="{BC5E8EAA-8B15-4094-B46D-19C876C0593B}" destId="{C7B2624A-C00D-424E-A0D7-935EE13652D3}" srcOrd="1" destOrd="0" presId="urn:microsoft.com/office/officeart/2005/8/layout/hChevron3"/>
    <dgm:cxn modelId="{6D1F3726-5F66-4DF1-91FC-0B2D55555821}" type="presParOf" srcId="{BC5E8EAA-8B15-4094-B46D-19C876C0593B}" destId="{E3ADCF5B-AA78-45B4-BB39-99ED895663DB}" srcOrd="2" destOrd="0" presId="urn:microsoft.com/office/officeart/2005/8/layout/hChevron3"/>
    <dgm:cxn modelId="{08294117-1C9B-4229-B872-F54CA8F7689C}" type="presParOf" srcId="{BC5E8EAA-8B15-4094-B46D-19C876C0593B}" destId="{3E5ACF3A-4AF7-40DC-906C-91FD9E293CD9}" srcOrd="3" destOrd="0" presId="urn:microsoft.com/office/officeart/2005/8/layout/hChevron3"/>
    <dgm:cxn modelId="{DA17075B-195E-45AC-9E62-149C51F33DF3}" type="presParOf" srcId="{BC5E8EAA-8B15-4094-B46D-19C876C0593B}" destId="{E4ACE776-63D5-401E-A97D-D351B1DDCF08}" srcOrd="4" destOrd="0" presId="urn:microsoft.com/office/officeart/2005/8/layout/hChevron3"/>
    <dgm:cxn modelId="{1136C2D3-A007-410A-9957-63E82012E8C7}" type="presParOf" srcId="{BC5E8EAA-8B15-4094-B46D-19C876C0593B}" destId="{53F3B7C7-5F20-42E0-85B3-2CA3B487B8C1}" srcOrd="5" destOrd="0" presId="urn:microsoft.com/office/officeart/2005/8/layout/hChevron3"/>
    <dgm:cxn modelId="{5D96F2D9-41AC-49F6-900F-E925E8118006}" type="presParOf" srcId="{BC5E8EAA-8B15-4094-B46D-19C876C0593B}" destId="{DC8D9DB0-2F0D-4C6A-8FB4-F955595F9BE7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5AECD-5846-4923-AFD0-B08875D6EDE6}">
      <dsp:nvSpPr>
        <dsp:cNvPr id="0" name=""/>
        <dsp:cNvSpPr/>
      </dsp:nvSpPr>
      <dsp:spPr>
        <a:xfrm>
          <a:off x="2411" y="1532314"/>
          <a:ext cx="2419052" cy="967620"/>
        </a:xfrm>
        <a:prstGeom prst="homePlat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Plan</a:t>
          </a:r>
          <a:endParaRPr lang="da-DK" sz="2000" kern="1200" dirty="0"/>
        </a:p>
      </dsp:txBody>
      <dsp:txXfrm>
        <a:off x="2411" y="1532314"/>
        <a:ext cx="2177147" cy="967620"/>
      </dsp:txXfrm>
    </dsp:sp>
    <dsp:sp modelId="{E3ADCF5B-AA78-45B4-BB39-99ED895663DB}">
      <dsp:nvSpPr>
        <dsp:cNvPr id="0" name=""/>
        <dsp:cNvSpPr/>
      </dsp:nvSpPr>
      <dsp:spPr>
        <a:xfrm>
          <a:off x="1937652" y="1532314"/>
          <a:ext cx="2419052" cy="967620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Afklaring af behov</a:t>
          </a:r>
          <a:endParaRPr lang="da-DK" sz="2000" kern="1200" dirty="0"/>
        </a:p>
      </dsp:txBody>
      <dsp:txXfrm>
        <a:off x="2421462" y="1532314"/>
        <a:ext cx="1451432" cy="967620"/>
      </dsp:txXfrm>
    </dsp:sp>
    <dsp:sp modelId="{E4ACE776-63D5-401E-A97D-D351B1DDCF08}">
      <dsp:nvSpPr>
        <dsp:cNvPr id="0" name=""/>
        <dsp:cNvSpPr/>
      </dsp:nvSpPr>
      <dsp:spPr>
        <a:xfrm>
          <a:off x="3872894" y="1532314"/>
          <a:ext cx="2419052" cy="967620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Indlevering af nøgler/</a:t>
          </a:r>
          <a:r>
            <a:rPr lang="da-DK" sz="2000" kern="1200" dirty="0" err="1" smtClean="0"/>
            <a:t>id’er</a:t>
          </a:r>
          <a:endParaRPr lang="da-DK" sz="2000" kern="1200" dirty="0"/>
        </a:p>
      </dsp:txBody>
      <dsp:txXfrm>
        <a:off x="4356704" y="1532314"/>
        <a:ext cx="1451432" cy="967620"/>
      </dsp:txXfrm>
    </dsp:sp>
    <dsp:sp modelId="{DC8D9DB0-2F0D-4C6A-8FB4-F955595F9BE7}">
      <dsp:nvSpPr>
        <dsp:cNvPr id="0" name=""/>
        <dsp:cNvSpPr/>
      </dsp:nvSpPr>
      <dsp:spPr>
        <a:xfrm>
          <a:off x="5808136" y="1532314"/>
          <a:ext cx="2419052" cy="967620"/>
        </a:xfrm>
        <a:prstGeom prst="chevron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/>
            <a:t>Indlevering af testdata</a:t>
          </a:r>
          <a:endParaRPr lang="da-DK" sz="2000" kern="1200" dirty="0"/>
        </a:p>
      </dsp:txBody>
      <dsp:txXfrm>
        <a:off x="6291946" y="1532314"/>
        <a:ext cx="1451432" cy="967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928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AC4E-E25F-4AAF-893B-9FA21F31CA06}" type="datetimeFigureOut">
              <a:rPr lang="da-DK" smtClean="0"/>
              <a:t>20-12-2017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45546"/>
            <a:ext cx="2949099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928" y="9445546"/>
            <a:ext cx="2949099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B128B-1213-44C4-968F-968845F96D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526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28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567"/>
            <a:ext cx="5444490" cy="4474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546"/>
            <a:ext cx="2949099" cy="49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28" y="9445546"/>
            <a:ext cx="2949099" cy="49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9473453-C2E5-4032-8307-CF0C3E347BD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0902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954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A431E8-F087-485B-AE71-60B5E774E180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8117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1253BC-2154-4296-B1B5-CA54611A25D9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624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73037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302651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1D396-2A5A-4118-BAF9-EBBCA9FC50F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201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341438"/>
            <a:ext cx="2057400" cy="496728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19800" cy="496728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649C-C5CD-4A35-A5FB-069B2275CB9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16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E6926-518D-4F26-9A0D-097BC7A1DEB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487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93F3-06E3-447D-91D1-AE466A7E44B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439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1B9DD-4DEC-47FB-99DE-F99F9E38638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5724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36B76-CB99-4A35-BCB4-7A56DDD1F37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811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21-01-2016</a:t>
            </a:r>
            <a:endParaRPr lang="da-D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1AB46-FA4B-4A59-B3B3-84FE949474F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275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3E482-A1E8-433E-A2FD-AB6A504DF61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5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C52C9-B251-49FB-B503-75AA996602C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153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837F5-7C81-498D-8D2E-D60C8603CF2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372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4143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76475"/>
            <a:ext cx="82296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2" name="Rektangel 1"/>
          <p:cNvSpPr/>
          <p:nvPr userDrawn="1"/>
        </p:nvSpPr>
        <p:spPr>
          <a:xfrm>
            <a:off x="7698220" y="18240"/>
            <a:ext cx="1445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smtClean="0"/>
              <a:t>Testforum</a:t>
            </a:r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-dokument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dstbdk.vip.web-selv.dk/xdoc/wss/39/docs/95/ISTQB-DSTB-Begrebsliste-v2.2-2012.pdf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Møde </a:t>
            </a:r>
            <a:br>
              <a:rPr lang="da-DK" dirty="0" smtClean="0"/>
            </a:br>
            <a:r>
              <a:rPr lang="da-DK" dirty="0" smtClean="0"/>
              <a:t>i </a:t>
            </a:r>
            <a:br>
              <a:rPr lang="da-DK" dirty="0" smtClean="0"/>
            </a:br>
            <a:r>
              <a:rPr lang="da-DK" dirty="0" smtClean="0"/>
              <a:t>GD1-GD2 Testforum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Mandag den 25. januar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39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3400" y="1247774"/>
            <a:ext cx="8229600" cy="5000625"/>
          </a:xfrm>
        </p:spPr>
        <p:txBody>
          <a:bodyPr/>
          <a:lstStyle/>
          <a:p>
            <a:pPr lvl="0">
              <a:buFont typeface="+mj-lt"/>
              <a:buAutoNum type="arabicPeriod" startAt="6"/>
            </a:pPr>
            <a:r>
              <a:rPr lang="da-DK" sz="2000" dirty="0" smtClean="0"/>
              <a:t>Testdata </a:t>
            </a:r>
            <a:r>
              <a:rPr lang="da-DK" sz="2000" dirty="0"/>
              <a:t>skal </a:t>
            </a:r>
            <a:r>
              <a:rPr lang="da-DK" sz="2000" i="1" dirty="0"/>
              <a:t>dække alle positive flows </a:t>
            </a:r>
            <a:r>
              <a:rPr lang="da-DK" sz="2000" dirty="0"/>
              <a:t>igennem Systemet. Det betyder bl.a. at der skal være tilstrækkelig spredning i testdata til at kunne afprøve de funktionelle flows.</a:t>
            </a:r>
          </a:p>
          <a:p>
            <a:pPr lvl="0">
              <a:buFont typeface="+mj-lt"/>
              <a:buAutoNum type="arabicPeriod" startAt="6"/>
            </a:pPr>
            <a:r>
              <a:rPr lang="da-DK" sz="2000" dirty="0"/>
              <a:t>Testdata skal </a:t>
            </a:r>
            <a:r>
              <a:rPr lang="da-DK" sz="2000" i="1" dirty="0"/>
              <a:t>dække negative test </a:t>
            </a:r>
            <a:r>
              <a:rPr lang="da-DK" sz="2000" dirty="0"/>
              <a:t>ved data input til Systemet, herunder data som også kan indgå i sikkerhedstest.</a:t>
            </a:r>
          </a:p>
          <a:p>
            <a:pPr lvl="0">
              <a:buFont typeface="+mj-lt"/>
              <a:buAutoNum type="arabicPeriod" startAt="6"/>
            </a:pPr>
            <a:r>
              <a:rPr lang="da-DK" sz="2000" dirty="0"/>
              <a:t>Testdata skal kunne </a:t>
            </a:r>
            <a:r>
              <a:rPr lang="da-DK" sz="2000" i="1" dirty="0"/>
              <a:t>afprøve operationelle test </a:t>
            </a:r>
            <a:r>
              <a:rPr lang="da-DK" sz="2000" dirty="0"/>
              <a:t>som f.eks. rapportering af fejl til overvågningssystemer. (krav opfyldes register)</a:t>
            </a:r>
          </a:p>
          <a:p>
            <a:pPr lvl="0">
              <a:buFont typeface="+mj-lt"/>
              <a:buAutoNum type="arabicPeriod" startAt="6"/>
            </a:pPr>
            <a:r>
              <a:rPr lang="da-DK" sz="2000" dirty="0"/>
              <a:t>Testdata skal have </a:t>
            </a:r>
            <a:r>
              <a:rPr lang="da-DK" sz="2000" i="1" dirty="0"/>
              <a:t>en så stor spredning som muligt </a:t>
            </a:r>
            <a:r>
              <a:rPr lang="da-DK" sz="2000" dirty="0"/>
              <a:t>og gerne understøtte blandede testscenarier, hvor der veksles mellem testdata, der giver et validt svar og testdata, hvor der returneres fejl</a:t>
            </a:r>
            <a:r>
              <a:rPr lang="da-DK" sz="2000" dirty="0" smtClean="0"/>
              <a:t>.</a:t>
            </a:r>
          </a:p>
          <a:p>
            <a:pPr marL="0" lvl="0" indent="0">
              <a:buNone/>
            </a:pPr>
            <a:endParaRPr lang="da-DK" sz="2000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21-01-2016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502227" y="575975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r>
              <a:rPr lang="da-DK" dirty="0" smtClean="0"/>
              <a:t>4. Testdata  </a:t>
            </a:r>
            <a:br>
              <a:rPr lang="da-DK" dirty="0" smtClean="0"/>
            </a:br>
            <a:r>
              <a:rPr lang="da-DK" dirty="0" smtClean="0"/>
              <a:t>Krav fra specifikation af test til integrationstest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25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5690" y="0"/>
            <a:ext cx="8229600" cy="576262"/>
          </a:xfrm>
        </p:spPr>
        <p:txBody>
          <a:bodyPr/>
          <a:lstStyle/>
          <a:p>
            <a:r>
              <a:rPr lang="da-DK" dirty="0" smtClean="0"/>
              <a:t>4. Testdata – krav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921091"/>
              </p:ext>
            </p:extLst>
          </p:nvPr>
        </p:nvGraphicFramePr>
        <p:xfrm>
          <a:off x="519543" y="1139885"/>
          <a:ext cx="8201892" cy="538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9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Krav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Snitfladetest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Integrationstest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i="0" dirty="0" smtClean="0"/>
                        <a:t>Migrerede produktionsdata 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?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Ja</a:t>
                      </a:r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i="0" dirty="0" smtClean="0"/>
                        <a:t>Geografisk begrænset område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?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da-DK" sz="1400" dirty="0" smtClean="0"/>
                        <a:t>- Samtlige kommuner på Fyn og Frederiksberg kommune</a:t>
                      </a:r>
                    </a:p>
                    <a:p>
                      <a:pPr marL="0" lvl="1" indent="0"/>
                      <a:r>
                        <a:rPr lang="da-DK" sz="1400" dirty="0" smtClean="0"/>
                        <a:t>- Eller 3 sammenhængende kommuner</a:t>
                      </a:r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i="0" dirty="0" smtClean="0"/>
                        <a:t>Fuldstændige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i="0" dirty="0" smtClean="0"/>
                        <a:t>?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i="0" dirty="0" smtClean="0"/>
                        <a:t>Migreret og logisk sammenkædet</a:t>
                      </a:r>
                      <a:endParaRPr lang="da-DK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i="0" dirty="0" smtClean="0"/>
                        <a:t>Ligne rigtige produktionsdata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i="0" dirty="0" smtClean="0"/>
                        <a:t>?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i="0" dirty="0" smtClean="0"/>
                        <a:t>Så meget som muligt</a:t>
                      </a:r>
                      <a:endParaRPr lang="da-DK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i="0" dirty="0" smtClean="0"/>
                        <a:t>Kendt tilstand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i="0" dirty="0" smtClean="0"/>
                        <a:t>?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i="0" dirty="0" smtClean="0"/>
                        <a:t>”Nulstille” testdata  =&gt;  kendt initial tilstand (for at kunne genteste).</a:t>
                      </a:r>
                      <a:endParaRPr lang="da-DK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i="0" dirty="0" smtClean="0"/>
                        <a:t>Identificerbare via versionering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i="0" dirty="0" smtClean="0"/>
                        <a:t>?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i="0" dirty="0" smtClean="0"/>
                        <a:t>Ja, via dobbelt historik</a:t>
                      </a:r>
                      <a:endParaRPr lang="da-DK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456">
                <a:tc>
                  <a:txBody>
                    <a:bodyPr/>
                    <a:lstStyle/>
                    <a:p>
                      <a:r>
                        <a:rPr lang="da-DK" sz="1400" i="0" dirty="0" smtClean="0"/>
                        <a:t>Dække alle positive flows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i="0" dirty="0" smtClean="0"/>
                        <a:t>?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i="0" dirty="0" smtClean="0"/>
                        <a:t>Ja, betyder bl.a. tilstrækkelig spredning i testdata til afprøvning af funktionelle flows.</a:t>
                      </a:r>
                      <a:endParaRPr lang="da-DK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456">
                <a:tc>
                  <a:txBody>
                    <a:bodyPr/>
                    <a:lstStyle/>
                    <a:p>
                      <a:r>
                        <a:rPr lang="da-DK" sz="1400" i="0" dirty="0" smtClean="0"/>
                        <a:t>Dække negative test v datainput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i="0" dirty="0" smtClean="0"/>
                        <a:t>?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i="0" dirty="0" smtClean="0"/>
                        <a:t>Ja, </a:t>
                      </a:r>
                      <a:r>
                        <a:rPr lang="da-DK" sz="1400" dirty="0" smtClean="0"/>
                        <a:t>herunder data som også kan indgå i sikkerhedstest</a:t>
                      </a:r>
                      <a:endParaRPr lang="da-DK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456">
                <a:tc>
                  <a:txBody>
                    <a:bodyPr/>
                    <a:lstStyle/>
                    <a:p>
                      <a:r>
                        <a:rPr lang="da-DK" sz="1400" i="0" dirty="0" smtClean="0"/>
                        <a:t>Afprøve operationelle test 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i="0" dirty="0" smtClean="0"/>
                        <a:t>?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i="0" dirty="0" smtClean="0"/>
                        <a:t>Ja, </a:t>
                      </a:r>
                      <a:r>
                        <a:rPr lang="da-DK" sz="1400" dirty="0" smtClean="0"/>
                        <a:t>fx</a:t>
                      </a:r>
                      <a:r>
                        <a:rPr lang="da-DK" sz="1400" baseline="0" dirty="0" smtClean="0"/>
                        <a:t> </a:t>
                      </a:r>
                      <a:r>
                        <a:rPr lang="da-DK" sz="1400" dirty="0" smtClean="0"/>
                        <a:t>rapportering af fejl til overvågningssystemer</a:t>
                      </a:r>
                      <a:endParaRPr lang="da-DK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456">
                <a:tc>
                  <a:txBody>
                    <a:bodyPr/>
                    <a:lstStyle/>
                    <a:p>
                      <a:r>
                        <a:rPr lang="da-DK" sz="1400" i="0" dirty="0" smtClean="0"/>
                        <a:t>Spredning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i="0" dirty="0" smtClean="0"/>
                        <a:t>?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i="0" dirty="0" smtClean="0"/>
                        <a:t>Så stor som muligt og understøtte blandede testscenarier med veksling ml.</a:t>
                      </a:r>
                      <a:r>
                        <a:rPr lang="da-DK" sz="1400" i="0" baseline="0" dirty="0" smtClean="0"/>
                        <a:t> </a:t>
                      </a:r>
                      <a:r>
                        <a:rPr lang="da-DK" sz="1400" i="0" dirty="0" smtClean="0"/>
                        <a:t>testdata med valide svar og testdata, hvor der returneres fejl</a:t>
                      </a:r>
                      <a:endParaRPr lang="da-DK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Rektangel 7"/>
          <p:cNvSpPr/>
          <p:nvPr/>
        </p:nvSpPr>
        <p:spPr>
          <a:xfrm>
            <a:off x="955963" y="528981"/>
            <a:ext cx="73290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>
              <a:buNone/>
            </a:pPr>
            <a:r>
              <a:rPr lang="da-DK" sz="2000" b="1" dirty="0" smtClean="0">
                <a:solidFill>
                  <a:srgbClr val="004600"/>
                </a:solidFill>
              </a:rPr>
              <a:t>Indledende tanker: Hvilke </a:t>
            </a:r>
            <a:r>
              <a:rPr lang="da-DK" sz="2000" b="1" dirty="0">
                <a:solidFill>
                  <a:srgbClr val="004600"/>
                </a:solidFill>
              </a:rPr>
              <a:t>krav til data til integrationstesten kan der evt. blødes op på i snitfladetesten?</a:t>
            </a:r>
          </a:p>
        </p:txBody>
      </p:sp>
    </p:spTree>
    <p:extLst>
      <p:ext uri="{BB962C8B-B14F-4D97-AF65-F5344CB8AC3E}">
        <p14:creationId xmlns:p14="http://schemas.microsoft.com/office/powerpoint/2010/main" val="305339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64198"/>
            <a:ext cx="8229600" cy="576262"/>
          </a:xfrm>
        </p:spPr>
        <p:txBody>
          <a:bodyPr/>
          <a:lstStyle/>
          <a:p>
            <a:r>
              <a:rPr lang="da-DK" dirty="0" smtClean="0"/>
              <a:t>4. Testdatatyper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Fuldt produktionsdata</a:t>
            </a:r>
          </a:p>
          <a:p>
            <a:r>
              <a:rPr lang="da-DK" dirty="0" smtClean="0"/>
              <a:t>Reduceret produktionsdata</a:t>
            </a:r>
          </a:p>
          <a:p>
            <a:r>
              <a:rPr lang="da-DK" dirty="0" smtClean="0"/>
              <a:t>Reduceret produktionsdata og fiktive data</a:t>
            </a:r>
          </a:p>
          <a:p>
            <a:r>
              <a:rPr lang="da-DK" dirty="0" smtClean="0"/>
              <a:t>Fiktive data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268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7660" y="0"/>
            <a:ext cx="8229600" cy="576262"/>
          </a:xfrm>
        </p:spPr>
        <p:txBody>
          <a:bodyPr/>
          <a:lstStyle/>
          <a:p>
            <a:r>
              <a:rPr lang="da-DK" dirty="0" smtClean="0"/>
              <a:t>4. Testdata omfang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  <p:graphicFrame>
        <p:nvGraphicFramePr>
          <p:cNvPr id="12" name="Tabe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402928"/>
              </p:ext>
            </p:extLst>
          </p:nvPr>
        </p:nvGraphicFramePr>
        <p:xfrm>
          <a:off x="736601" y="475742"/>
          <a:ext cx="7619999" cy="6157281"/>
        </p:xfrm>
        <a:graphic>
          <a:graphicData uri="http://schemas.openxmlformats.org/drawingml/2006/table">
            <a:tbl>
              <a:tblPr firstRow="1" firstCol="1" bandRow="1"/>
              <a:tblGrid>
                <a:gridCol w="201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7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7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3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2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4382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Fuldt </a:t>
                      </a:r>
                      <a:r>
                        <a:rPr lang="da-DK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produktionsdata</a:t>
                      </a:r>
                      <a:endParaRPr lang="da-DK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Reduceret</a:t>
                      </a:r>
                      <a:r>
                        <a:rPr lang="da-DK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produktionsdata</a:t>
                      </a:r>
                      <a:endParaRPr lang="da-DK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Kombineret </a:t>
                      </a:r>
                      <a:r>
                        <a:rPr lang="da-DK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produktionsdata </a:t>
                      </a:r>
                      <a:r>
                        <a:rPr lang="da-DK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og fiktive data</a:t>
                      </a: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Fiktive data</a:t>
                      </a: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da-DK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Testdata skal være migrerede </a:t>
                      </a: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da-DK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skal være fuldstændige</a:t>
                      </a: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da-DK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skal ligne rigtige produktionsdata </a:t>
                      </a: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da-DK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De skal være i en kendt tilstand </a:t>
                      </a: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da-DK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Testdata skal være identificerbare via versionering </a:t>
                      </a: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da-DK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Testdata skal dække alle </a:t>
                      </a:r>
                      <a:r>
                        <a:rPr lang="da-DK" sz="1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positive </a:t>
                      </a:r>
                      <a:r>
                        <a:rPr lang="da-DK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flows igennem Systemet. </a:t>
                      </a: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2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da-DK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Testdata skal dække </a:t>
                      </a:r>
                      <a:r>
                        <a:rPr lang="da-DK" sz="1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negative</a:t>
                      </a:r>
                      <a:r>
                        <a:rPr lang="da-DK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 test ved data input til Systemet</a:t>
                      </a: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da-DK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Testdata skal kunne afprøve operationelle test </a:t>
                      </a: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da-DK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Testdata skal have en stor spredning </a:t>
                      </a: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004" marR="29004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0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64198"/>
            <a:ext cx="8229600" cy="576262"/>
          </a:xfrm>
        </p:spPr>
        <p:txBody>
          <a:bodyPr/>
          <a:lstStyle/>
          <a:p>
            <a:r>
              <a:rPr lang="da-DK" dirty="0" smtClean="0"/>
              <a:t>4. Øvelse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5667" y="1692275"/>
            <a:ext cx="8229600" cy="4032250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Kan </a:t>
            </a:r>
            <a:r>
              <a:rPr lang="da-DK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 reducere i kravene til testdata til snitfladetest?</a:t>
            </a:r>
          </a:p>
          <a:p>
            <a:r>
              <a:rPr lang="da-DK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 givet fald – hvilke?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400" dirty="0" smtClean="0"/>
              <a:t>2. Hvilken testdatatype er mest brugbar for snitfladetest?</a:t>
            </a:r>
          </a:p>
          <a:p>
            <a:r>
              <a:rPr lang="da-DK" sz="2400" dirty="0" smtClean="0"/>
              <a:t>Fuldt produktionsdata</a:t>
            </a:r>
          </a:p>
          <a:p>
            <a:r>
              <a:rPr lang="da-DK" sz="2400" dirty="0" smtClean="0"/>
              <a:t>Reduceret produktionsdata</a:t>
            </a:r>
          </a:p>
          <a:p>
            <a:r>
              <a:rPr lang="da-DK" sz="2400" dirty="0" smtClean="0"/>
              <a:t>Reduceret produktionsdata og fiktive data</a:t>
            </a:r>
          </a:p>
          <a:p>
            <a:r>
              <a:rPr lang="da-DK" sz="2400" dirty="0" smtClean="0"/>
              <a:t>Fiktive data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866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64198"/>
            <a:ext cx="8229600" cy="576262"/>
          </a:xfrm>
        </p:spPr>
        <p:txBody>
          <a:bodyPr/>
          <a:lstStyle/>
          <a:p>
            <a:r>
              <a:rPr lang="da-DK" dirty="0" smtClean="0"/>
              <a:t>4. Sikkerhedskrav til testdata i snitfladetest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84909" y="1403639"/>
            <a:ext cx="8229600" cy="4032250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Hvilke krav stiller den valgte testtypeløsning til sikkerhed?</a:t>
            </a:r>
          </a:p>
          <a:p>
            <a:pPr marL="0" indent="0">
              <a:buNone/>
            </a:pPr>
            <a:endParaRPr lang="da-DK" sz="2000" dirty="0" smtClean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da-DK" sz="2000" b="1" dirty="0" smtClean="0">
                <a:latin typeface="+mj-lt"/>
                <a:ea typeface="+mj-ea"/>
                <a:cs typeface="+mj-cs"/>
              </a:rPr>
              <a:t>Er der andre end CPR, der har særlige sikkerhedskrav?</a:t>
            </a:r>
          </a:p>
          <a:p>
            <a:pPr>
              <a:buFontTx/>
              <a:buChar char="-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EJF eller andre?</a:t>
            </a:r>
          </a:p>
          <a:p>
            <a:pPr>
              <a:buFontTx/>
              <a:buChar char="-"/>
            </a:pPr>
            <a:endParaRPr lang="da-DK" sz="2000" dirty="0" smtClean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da-DK" sz="2000" b="1" dirty="0" smtClean="0">
                <a:latin typeface="+mj-lt"/>
                <a:ea typeface="+mj-ea"/>
                <a:cs typeface="+mj-cs"/>
              </a:rPr>
              <a:t>Krav til testmiljø?</a:t>
            </a:r>
          </a:p>
          <a:p>
            <a:pPr marL="0" indent="0">
              <a:buNone/>
            </a:pPr>
            <a:endParaRPr lang="da-DK" sz="2000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da-DK" sz="2000" b="1" dirty="0" smtClean="0">
                <a:latin typeface="+mj-lt"/>
                <a:ea typeface="+mj-ea"/>
                <a:cs typeface="+mj-cs"/>
              </a:rPr>
              <a:t>Krav til involverede i test?</a:t>
            </a:r>
          </a:p>
          <a:p>
            <a:pPr marL="0" indent="0">
              <a:buNone/>
            </a:pPr>
            <a:endParaRPr lang="da-DK" sz="2000" dirty="0" smtClean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da-DK" sz="2000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da-DK" sz="2000" b="1" dirty="0" smtClean="0">
                <a:latin typeface="+mj-lt"/>
                <a:ea typeface="+mj-ea"/>
                <a:cs typeface="+mj-cs"/>
              </a:rPr>
              <a:t>Dokumentation og aftaler forud for start af snitfladetest?</a:t>
            </a:r>
          </a:p>
          <a:p>
            <a:pPr marL="0" indent="0">
              <a:buNone/>
            </a:pPr>
            <a:endParaRPr lang="da-DK" sz="2000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da-DK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051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0700" y="757238"/>
            <a:ext cx="8229600" cy="576262"/>
          </a:xfrm>
        </p:spPr>
        <p:txBody>
          <a:bodyPr/>
          <a:lstStyle/>
          <a:p>
            <a:r>
              <a:rPr lang="da-DK" dirty="0" smtClean="0"/>
              <a:t>4. Registrenes status og muligheder for have testdata klar den 18. april 2016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16</a:t>
            </a:fld>
            <a:endParaRPr lang="da-DK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441514"/>
              </p:ext>
            </p:extLst>
          </p:nvPr>
        </p:nvGraphicFramePr>
        <p:xfrm>
          <a:off x="2672501" y="1861397"/>
          <a:ext cx="3372699" cy="290296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069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2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Register</a:t>
                      </a:r>
                      <a:endParaRPr lang="da-D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Forventet dato? </a:t>
                      </a:r>
                      <a:endParaRPr lang="da-DK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effectLst/>
                        </a:rPr>
                        <a:t>MAT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 marts 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effectLst/>
                        </a:rPr>
                        <a:t>EBR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 marts ?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effectLst/>
                        </a:rPr>
                        <a:t>EJF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effectLst/>
                        </a:rPr>
                        <a:t>BBR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effectLst/>
                        </a:rPr>
                        <a:t>DAR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effectLst/>
                        </a:rPr>
                        <a:t>DAGI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effectLst/>
                        </a:rPr>
                        <a:t>DS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 err="1">
                          <a:effectLst/>
                        </a:rPr>
                        <a:t>GeoDK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effectLst/>
                        </a:rPr>
                        <a:t>CPR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>
                          <a:effectLst/>
                        </a:rPr>
                        <a:t>CVR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da-DK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8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335598"/>
            <a:ext cx="8229600" cy="576262"/>
          </a:xfrm>
        </p:spPr>
        <p:txBody>
          <a:bodyPr/>
          <a:lstStyle/>
          <a:p>
            <a:r>
              <a:rPr lang="da-DK" dirty="0" smtClean="0"/>
              <a:t>4. Mål for snitfladetest 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17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1039091" y="1192183"/>
            <a:ext cx="66640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2000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Mål fra notat om ”..</a:t>
            </a:r>
            <a:r>
              <a:rPr lang="da-DK" sz="2000" b="1" i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testdata til brug for integrationstest</a:t>
            </a:r>
            <a:r>
              <a:rPr lang="da-DK" sz="2000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”. Projekterne skal have kvalitetssikret:</a:t>
            </a:r>
          </a:p>
          <a:p>
            <a:pPr marL="342900" lvl="0" indent="-342900" algn="l">
              <a:buFont typeface="Arial" pitchFamily="34" charset="0"/>
              <a:buChar char="•"/>
            </a:pPr>
            <a:r>
              <a:rPr lang="da-DK" sz="2000" dirty="0" smtClean="0"/>
              <a:t>At </a:t>
            </a:r>
            <a:r>
              <a:rPr lang="da-DK" sz="2000" dirty="0"/>
              <a:t>de enkelte snitflader fungerer såvel forretningsmæssigt som </a:t>
            </a:r>
            <a:r>
              <a:rPr lang="da-DK" sz="2000" dirty="0" smtClean="0"/>
              <a:t>teknisk (der </a:t>
            </a:r>
            <a:r>
              <a:rPr lang="da-DK" sz="2000" dirty="0"/>
              <a:t>er ikke tid til først at finde og rette den slags fejl i </a:t>
            </a:r>
            <a:r>
              <a:rPr lang="da-DK" sz="2000" dirty="0" smtClean="0"/>
              <a:t>integrationstesten)</a:t>
            </a:r>
            <a:endParaRPr lang="da-DK" sz="2000" dirty="0"/>
          </a:p>
          <a:p>
            <a:pPr marL="342900" lvl="0" indent="-342900" algn="l">
              <a:buFont typeface="Arial" pitchFamily="34" charset="0"/>
              <a:buChar char="•"/>
            </a:pPr>
            <a:r>
              <a:rPr lang="da-DK" sz="2000" dirty="0"/>
              <a:t>Ajourføringsservices som registret anvender hos andre </a:t>
            </a:r>
            <a:r>
              <a:rPr lang="da-DK" sz="2000" dirty="0" smtClean="0"/>
              <a:t>grunddataregistre</a:t>
            </a:r>
            <a:endParaRPr lang="da-DK" sz="2000" dirty="0"/>
          </a:p>
          <a:p>
            <a:pPr marL="342900" lvl="0" indent="-342900" algn="l">
              <a:buFont typeface="Arial" pitchFamily="34" charset="0"/>
              <a:buChar char="•"/>
            </a:pPr>
            <a:r>
              <a:rPr lang="da-DK" sz="2000" dirty="0"/>
              <a:t>Ajourføringsservices som andre grunddataregistre anvender i </a:t>
            </a:r>
            <a:r>
              <a:rPr lang="da-DK" sz="2000" dirty="0" smtClean="0"/>
              <a:t>registret</a:t>
            </a:r>
            <a:endParaRPr lang="da-DK" sz="2000" dirty="0"/>
          </a:p>
          <a:p>
            <a:pPr marL="342900" lvl="0" indent="-342900" algn="l">
              <a:buFont typeface="Arial" pitchFamily="34" charset="0"/>
              <a:buChar char="•"/>
            </a:pPr>
            <a:r>
              <a:rPr lang="da-DK" sz="2000" dirty="0"/>
              <a:t>Services som registret anvender fra </a:t>
            </a:r>
            <a:r>
              <a:rPr lang="da-DK" sz="2000" dirty="0" smtClean="0"/>
              <a:t>Datafordeleren</a:t>
            </a:r>
            <a:endParaRPr lang="da-DK" sz="2000" dirty="0"/>
          </a:p>
          <a:p>
            <a:pPr marL="342900" lvl="0" indent="-342900" algn="l">
              <a:buFont typeface="Arial" pitchFamily="34" charset="0"/>
              <a:buChar char="•"/>
            </a:pPr>
            <a:r>
              <a:rPr lang="da-DK" sz="2000" dirty="0"/>
              <a:t>Hændelsesbeskeder som registret anvender fra </a:t>
            </a:r>
            <a:r>
              <a:rPr lang="da-DK" sz="2000" dirty="0" smtClean="0"/>
              <a:t>Datafordeleren</a:t>
            </a:r>
            <a:endParaRPr lang="da-DK" sz="2000" dirty="0"/>
          </a:p>
          <a:p>
            <a:pPr marL="342900" lvl="0" indent="-342900" algn="l">
              <a:buFont typeface="Arial" pitchFamily="34" charset="0"/>
              <a:buChar char="•"/>
            </a:pPr>
            <a:r>
              <a:rPr lang="da-DK" sz="2000" dirty="0"/>
              <a:t>Abonnement opsætning på Datafordeleren ift. filtrering af </a:t>
            </a:r>
            <a:r>
              <a:rPr lang="da-DK" sz="2000" dirty="0" smtClean="0"/>
              <a:t>hændelser</a:t>
            </a:r>
          </a:p>
          <a:p>
            <a:pPr lvl="0" algn="l"/>
            <a:endParaRPr lang="da-DK" sz="2000" b="1" dirty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lvl="0" algn="l"/>
            <a:r>
              <a:rPr lang="da-DK" sz="2000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Er I enige i disse målsætninger?</a:t>
            </a:r>
            <a:endParaRPr lang="da-DK" b="1" dirty="0" smtClean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6254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7690" y="716598"/>
            <a:ext cx="8229600" cy="576262"/>
          </a:xfrm>
        </p:spPr>
        <p:txBody>
          <a:bodyPr/>
          <a:lstStyle/>
          <a:p>
            <a:r>
              <a:rPr lang="da-DK" dirty="0" smtClean="0"/>
              <a:t>4. Snitfladetest – generelle principper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18</a:t>
            </a:fld>
            <a:endParaRPr lang="da-DK"/>
          </a:p>
        </p:txBody>
      </p:sp>
      <p:grpSp>
        <p:nvGrpSpPr>
          <p:cNvPr id="10" name="Gruppe 9"/>
          <p:cNvGrpSpPr/>
          <p:nvPr/>
        </p:nvGrpSpPr>
        <p:grpSpPr>
          <a:xfrm>
            <a:off x="2667000" y="4206510"/>
            <a:ext cx="1325880" cy="1242060"/>
            <a:chOff x="2057400" y="4587240"/>
            <a:chExt cx="1325880" cy="12420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Rektangel 7"/>
            <p:cNvSpPr/>
            <p:nvPr/>
          </p:nvSpPr>
          <p:spPr bwMode="auto">
            <a:xfrm>
              <a:off x="2057400" y="4587240"/>
              <a:ext cx="1325880" cy="12420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9" name="Tekstboks 8"/>
            <p:cNvSpPr txBox="1"/>
            <p:nvPr/>
          </p:nvSpPr>
          <p:spPr>
            <a:xfrm>
              <a:off x="2118360" y="4977438"/>
              <a:ext cx="11963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Reg1</a:t>
              </a:r>
              <a:endParaRPr lang="da-DK" dirty="0"/>
            </a:p>
          </p:txBody>
        </p:sp>
      </p:grpSp>
      <p:grpSp>
        <p:nvGrpSpPr>
          <p:cNvPr id="11" name="Gruppe 10"/>
          <p:cNvGrpSpPr/>
          <p:nvPr/>
        </p:nvGrpSpPr>
        <p:grpSpPr>
          <a:xfrm>
            <a:off x="5554980" y="4206510"/>
            <a:ext cx="1325880" cy="1242060"/>
            <a:chOff x="1866900" y="4587240"/>
            <a:chExt cx="1325880" cy="12420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Rektangel 11"/>
            <p:cNvSpPr/>
            <p:nvPr/>
          </p:nvSpPr>
          <p:spPr bwMode="auto">
            <a:xfrm>
              <a:off x="1866900" y="4587240"/>
              <a:ext cx="1325880" cy="124206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  <a:extLst/>
          </p:spPr>
          <p:txBody>
            <a:bodyPr vert="horz" wrap="none" lIns="54000" tIns="72000" rIns="54000" bIns="72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a-DK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13" name="Tekstboks 12"/>
            <p:cNvSpPr txBox="1"/>
            <p:nvPr/>
          </p:nvSpPr>
          <p:spPr>
            <a:xfrm>
              <a:off x="1931670" y="4962049"/>
              <a:ext cx="11963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Reg2</a:t>
              </a:r>
              <a:endParaRPr lang="da-DK" dirty="0"/>
            </a:p>
          </p:txBody>
        </p:sp>
      </p:grpSp>
      <p:sp>
        <p:nvSpPr>
          <p:cNvPr id="14" name="Rektangel 13"/>
          <p:cNvSpPr/>
          <p:nvPr/>
        </p:nvSpPr>
        <p:spPr bwMode="auto">
          <a:xfrm>
            <a:off x="2049780" y="2758440"/>
            <a:ext cx="5128260" cy="6781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6" name="Lige pilforbindelse 15"/>
          <p:cNvCxnSpPr/>
          <p:nvPr/>
        </p:nvCxnSpPr>
        <p:spPr bwMode="auto">
          <a:xfrm flipV="1">
            <a:off x="4004310" y="4812152"/>
            <a:ext cx="1550670" cy="1538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0" name="Tekstboks 19"/>
          <p:cNvSpPr txBox="1"/>
          <p:nvPr/>
        </p:nvSpPr>
        <p:spPr>
          <a:xfrm>
            <a:off x="4145280" y="4596708"/>
            <a:ext cx="1303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Ajourføring</a:t>
            </a:r>
            <a:endParaRPr lang="da-DK" sz="800" dirty="0"/>
          </a:p>
        </p:txBody>
      </p:sp>
      <p:sp>
        <p:nvSpPr>
          <p:cNvPr id="22" name="Tekstboks 21"/>
          <p:cNvSpPr txBox="1"/>
          <p:nvPr/>
        </p:nvSpPr>
        <p:spPr>
          <a:xfrm>
            <a:off x="2049780" y="2895600"/>
            <a:ext cx="5128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Datafordeleren</a:t>
            </a:r>
            <a:endParaRPr lang="da-DK" dirty="0"/>
          </a:p>
        </p:txBody>
      </p:sp>
      <p:cxnSp>
        <p:nvCxnSpPr>
          <p:cNvPr id="24" name="Lige pilforbindelse 23"/>
          <p:cNvCxnSpPr/>
          <p:nvPr/>
        </p:nvCxnSpPr>
        <p:spPr bwMode="auto">
          <a:xfrm flipH="1" flipV="1">
            <a:off x="5844540" y="3436620"/>
            <a:ext cx="0" cy="769890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Lige pilforbindelse 24"/>
          <p:cNvCxnSpPr/>
          <p:nvPr/>
        </p:nvCxnSpPr>
        <p:spPr bwMode="auto">
          <a:xfrm flipH="1" flipV="1">
            <a:off x="6118860" y="3436620"/>
            <a:ext cx="0" cy="769890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Lige pilforbindelse 25"/>
          <p:cNvCxnSpPr/>
          <p:nvPr/>
        </p:nvCxnSpPr>
        <p:spPr bwMode="auto">
          <a:xfrm flipH="1" flipV="1">
            <a:off x="3939540" y="1988550"/>
            <a:ext cx="0" cy="769890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Lige pilforbindelse 26"/>
          <p:cNvCxnSpPr/>
          <p:nvPr/>
        </p:nvCxnSpPr>
        <p:spPr bwMode="auto">
          <a:xfrm flipH="1" flipV="1">
            <a:off x="4221480" y="1988550"/>
            <a:ext cx="0" cy="769890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Lige pilforbindelse 27"/>
          <p:cNvCxnSpPr/>
          <p:nvPr/>
        </p:nvCxnSpPr>
        <p:spPr bwMode="auto">
          <a:xfrm flipH="1" flipV="1">
            <a:off x="4503420" y="1988550"/>
            <a:ext cx="0" cy="769890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Lige pilforbindelse 28"/>
          <p:cNvCxnSpPr/>
          <p:nvPr/>
        </p:nvCxnSpPr>
        <p:spPr bwMode="auto">
          <a:xfrm flipH="1" flipV="1">
            <a:off x="5554980" y="1988550"/>
            <a:ext cx="0" cy="769890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0" name="Lige pilforbindelse 29"/>
          <p:cNvCxnSpPr/>
          <p:nvPr/>
        </p:nvCxnSpPr>
        <p:spPr bwMode="auto">
          <a:xfrm flipH="1" flipV="1">
            <a:off x="5836920" y="1988550"/>
            <a:ext cx="0" cy="769890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Lige pilforbindelse 30"/>
          <p:cNvCxnSpPr/>
          <p:nvPr/>
        </p:nvCxnSpPr>
        <p:spPr bwMode="auto">
          <a:xfrm flipH="1" flipV="1">
            <a:off x="6118860" y="1988550"/>
            <a:ext cx="0" cy="769890"/>
          </a:xfrm>
          <a:prstGeom prst="straightConnector1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33" name="Tekstboks 32"/>
          <p:cNvSpPr txBox="1"/>
          <p:nvPr/>
        </p:nvSpPr>
        <p:spPr>
          <a:xfrm>
            <a:off x="3569970" y="1586808"/>
            <a:ext cx="1303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Udstilling</a:t>
            </a:r>
            <a:endParaRPr lang="da-DK" sz="800" dirty="0"/>
          </a:p>
        </p:txBody>
      </p:sp>
      <p:sp>
        <p:nvSpPr>
          <p:cNvPr id="34" name="Tekstboks 33"/>
          <p:cNvSpPr txBox="1"/>
          <p:nvPr/>
        </p:nvSpPr>
        <p:spPr>
          <a:xfrm>
            <a:off x="5276850" y="1602137"/>
            <a:ext cx="1303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Hændelser</a:t>
            </a:r>
            <a:endParaRPr lang="da-DK" sz="800" dirty="0"/>
          </a:p>
        </p:txBody>
      </p:sp>
      <p:sp>
        <p:nvSpPr>
          <p:cNvPr id="35" name="Højrepil 34"/>
          <p:cNvSpPr/>
          <p:nvPr/>
        </p:nvSpPr>
        <p:spPr bwMode="auto">
          <a:xfrm>
            <a:off x="2346960" y="2086257"/>
            <a:ext cx="1520190" cy="398946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6" name="Højrepil 35"/>
          <p:cNvSpPr/>
          <p:nvPr/>
        </p:nvSpPr>
        <p:spPr bwMode="auto">
          <a:xfrm rot="10800000">
            <a:off x="6217920" y="2086257"/>
            <a:ext cx="1520190" cy="398946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7" name="Tekstboks 36"/>
          <p:cNvSpPr txBox="1"/>
          <p:nvPr/>
        </p:nvSpPr>
        <p:spPr>
          <a:xfrm>
            <a:off x="373380" y="3939540"/>
            <a:ext cx="1973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Reg1 er ansvarlig for testen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5596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820" y="769938"/>
            <a:ext cx="8229600" cy="576262"/>
          </a:xfrm>
        </p:spPr>
        <p:txBody>
          <a:bodyPr/>
          <a:lstStyle/>
          <a:p>
            <a:r>
              <a:rPr lang="da-DK" dirty="0" smtClean="0"/>
              <a:t>4. Registerafhængigheder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19</a:t>
            </a:fld>
            <a:endParaRPr lang="da-DK"/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51957"/>
              </p:ext>
            </p:extLst>
          </p:nvPr>
        </p:nvGraphicFramePr>
        <p:xfrm>
          <a:off x="1092517" y="2107184"/>
          <a:ext cx="6379845" cy="2177796"/>
        </p:xfrm>
        <a:graphic>
          <a:graphicData uri="http://schemas.openxmlformats.org/drawingml/2006/table">
            <a:tbl>
              <a:tblPr firstRow="1" firstCol="1" bandRow="1"/>
              <a:tblGrid>
                <a:gridCol w="547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48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48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56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879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149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Anvender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BBR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EJF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DAGI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GeoD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CPR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CVR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BBR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UHA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UHA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UHA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EJF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DAGI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UHA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UHA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UHA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GeoD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CPR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CVR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Rektangel 9"/>
          <p:cNvSpPr/>
          <p:nvPr/>
        </p:nvSpPr>
        <p:spPr>
          <a:xfrm>
            <a:off x="1089660" y="468049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da-DK" sz="1600" dirty="0"/>
              <a:t>U – Udstilling</a:t>
            </a:r>
          </a:p>
          <a:p>
            <a:pPr algn="l"/>
            <a:r>
              <a:rPr lang="da-DK" sz="1600" dirty="0"/>
              <a:t>H – Hændelser</a:t>
            </a:r>
          </a:p>
          <a:p>
            <a:pPr algn="l"/>
            <a:r>
              <a:rPr lang="da-DK" sz="1600" dirty="0"/>
              <a:t>A – Ajourføring</a:t>
            </a: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1089660" y="1532467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algn="l"/>
            <a:r>
              <a:rPr lang="da-DK" sz="2400" dirty="0" smtClean="0">
                <a:latin typeface="+mn-lt"/>
              </a:rPr>
              <a:t>Er der andre afhængigheder?</a:t>
            </a:r>
            <a:endParaRPr lang="da-DK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93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0048"/>
            <a:ext cx="8229600" cy="576262"/>
          </a:xfrm>
        </p:spPr>
        <p:txBody>
          <a:bodyPr/>
          <a:lstStyle/>
          <a:p>
            <a:r>
              <a:rPr lang="da-DK" dirty="0" smtClean="0"/>
              <a:t>Agenda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311150" y="6524625"/>
            <a:ext cx="2170113" cy="33337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803565" y="785931"/>
            <a:ext cx="811876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>
              <a:spcAft>
                <a:spcPts val="0"/>
              </a:spcAft>
              <a:buFont typeface="+mj-lt"/>
              <a:buAutoNum type="arabicPeriod"/>
            </a:pPr>
            <a:r>
              <a:rPr lang="da-DK" sz="2000" dirty="0" smtClean="0">
                <a:latin typeface="Calibri"/>
                <a:ea typeface="Times New Roman"/>
                <a:cs typeface="Times New Roman"/>
              </a:rPr>
              <a:t>Velkomst</a:t>
            </a:r>
            <a:endParaRPr lang="da-DK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</a:pPr>
            <a:r>
              <a:rPr lang="da-DK" sz="2000" dirty="0">
                <a:latin typeface="Calibri"/>
                <a:ea typeface="Times New Roman"/>
                <a:cs typeface="Times New Roman"/>
              </a:rPr>
              <a:t>Status</a:t>
            </a:r>
          </a:p>
          <a:p>
            <a:pPr marL="742950" lvl="1" indent="-285750" algn="l">
              <a:spcAft>
                <a:spcPts val="0"/>
              </a:spcAft>
              <a:buFont typeface="+mj-lt"/>
              <a:buAutoNum type="alphaLcPeriod"/>
            </a:pPr>
            <a:r>
              <a:rPr lang="da-DK" sz="2000" dirty="0" smtClean="0">
                <a:latin typeface="Calibri"/>
                <a:ea typeface="Times New Roman"/>
                <a:cs typeface="Times New Roman"/>
              </a:rPr>
              <a:t>Nyt siden i torsdags?</a:t>
            </a:r>
          </a:p>
          <a:p>
            <a:pPr marL="360363" indent="-360363" algn="l">
              <a:spcAft>
                <a:spcPts val="0"/>
              </a:spcAft>
              <a:buFont typeface="+mj-lt"/>
              <a:buAutoNum type="arabicPeriod"/>
            </a:pPr>
            <a:r>
              <a:rPr lang="da-DK" sz="2000" dirty="0">
                <a:latin typeface="Calibri"/>
                <a:ea typeface="Times New Roman"/>
                <a:cs typeface="Times New Roman"/>
              </a:rPr>
              <a:t>E</a:t>
            </a:r>
            <a:r>
              <a:rPr lang="da-DK" sz="2000" dirty="0" smtClean="0">
                <a:latin typeface="Calibri"/>
                <a:ea typeface="Times New Roman"/>
                <a:cs typeface="Times New Roman"/>
              </a:rPr>
              <a:t>rfaringer </a:t>
            </a:r>
            <a:r>
              <a:rPr lang="da-DK" sz="2000" dirty="0">
                <a:latin typeface="Calibri"/>
                <a:ea typeface="Times New Roman"/>
                <a:cs typeface="Times New Roman"/>
              </a:rPr>
              <a:t>og refleksioner fra etablering af </a:t>
            </a:r>
            <a:r>
              <a:rPr lang="da-DK" sz="2000" dirty="0" smtClean="0">
                <a:latin typeface="Calibri"/>
                <a:ea typeface="Times New Roman"/>
                <a:cs typeface="Times New Roman"/>
              </a:rPr>
              <a:t>prøvedata</a:t>
            </a:r>
          </a:p>
          <a:p>
            <a:pPr marL="360363" indent="-360363" algn="l">
              <a:spcAft>
                <a:spcPts val="0"/>
              </a:spcAft>
              <a:buFont typeface="+mj-lt"/>
              <a:buAutoNum type="arabicPeriod"/>
            </a:pPr>
            <a:r>
              <a:rPr lang="da-DK" sz="2000" dirty="0" smtClean="0">
                <a:latin typeface="Calibri"/>
                <a:ea typeface="Times New Roman"/>
                <a:cs typeface="Times New Roman"/>
              </a:rPr>
              <a:t>Fælles </a:t>
            </a:r>
            <a:r>
              <a:rPr lang="da-DK" sz="2000" dirty="0">
                <a:latin typeface="Calibri"/>
                <a:ea typeface="Times New Roman"/>
                <a:cs typeface="Times New Roman"/>
              </a:rPr>
              <a:t>testdata</a:t>
            </a:r>
          </a:p>
          <a:p>
            <a:pPr marL="914400" lvl="1" indent="-457200" algn="l">
              <a:spcAft>
                <a:spcPts val="0"/>
              </a:spcAft>
              <a:buFont typeface="+mj-lt"/>
              <a:buAutoNum type="alphaLcPeriod"/>
            </a:pPr>
            <a:r>
              <a:rPr lang="da-DK" sz="2000" dirty="0" smtClean="0">
                <a:latin typeface="Calibri"/>
                <a:ea typeface="Times New Roman"/>
                <a:cs typeface="Times New Roman"/>
              </a:rPr>
              <a:t>Indledende tanker om forskel på testdata til snitfladetest og til integrationstest </a:t>
            </a:r>
          </a:p>
          <a:p>
            <a:pPr marL="914400" lvl="1" indent="-457200" algn="l">
              <a:spcAft>
                <a:spcPts val="0"/>
              </a:spcAft>
              <a:buFont typeface="+mj-lt"/>
              <a:buAutoNum type="alphaLcPeriod"/>
            </a:pPr>
            <a:r>
              <a:rPr lang="da-DK" sz="2000" i="1" dirty="0" smtClean="0">
                <a:latin typeface="Calibri"/>
                <a:ea typeface="Times New Roman"/>
                <a:cs typeface="Times New Roman"/>
              </a:rPr>
              <a:t>Øvelse:</a:t>
            </a:r>
            <a:r>
              <a:rPr lang="da-DK" sz="2000" dirty="0" smtClean="0">
                <a:latin typeface="Calibri"/>
                <a:ea typeface="Times New Roman"/>
                <a:cs typeface="Times New Roman"/>
              </a:rPr>
              <a:t> Snitfladetest/integrationstest og testdatatyper</a:t>
            </a:r>
          </a:p>
          <a:p>
            <a:pPr marL="914400" lvl="1" indent="-457200" algn="l">
              <a:spcAft>
                <a:spcPts val="0"/>
              </a:spcAft>
              <a:buFont typeface="+mj-lt"/>
              <a:buAutoNum type="alphaLcPeriod"/>
            </a:pPr>
            <a:r>
              <a:rPr lang="da-DK" sz="2000" dirty="0" smtClean="0">
                <a:latin typeface="Calibri"/>
                <a:ea typeface="Times New Roman"/>
                <a:cs typeface="Times New Roman"/>
              </a:rPr>
              <a:t>Sikkerhedskrav til testdata</a:t>
            </a:r>
            <a:endParaRPr lang="da-DK" sz="2000" dirty="0">
              <a:latin typeface="Calibri"/>
              <a:ea typeface="Times New Roman"/>
              <a:cs typeface="Times New Roman"/>
            </a:endParaRPr>
          </a:p>
          <a:p>
            <a:pPr marL="914400" lvl="1" indent="-457200" algn="l">
              <a:spcAft>
                <a:spcPts val="0"/>
              </a:spcAft>
              <a:buFont typeface="+mj-lt"/>
              <a:buAutoNum type="alphaLcPeriod"/>
            </a:pPr>
            <a:r>
              <a:rPr lang="da-DK" sz="2000" dirty="0" smtClean="0">
                <a:latin typeface="Calibri"/>
                <a:ea typeface="Times New Roman"/>
                <a:cs typeface="Times New Roman"/>
              </a:rPr>
              <a:t>Registrenes muligheder for at have testdata klar</a:t>
            </a:r>
          </a:p>
          <a:p>
            <a:pPr marL="914400" lvl="1" indent="-457200" algn="l">
              <a:spcAft>
                <a:spcPts val="0"/>
              </a:spcAft>
              <a:buFont typeface="+mj-lt"/>
              <a:buAutoNum type="alphaLcPeriod"/>
            </a:pPr>
            <a:r>
              <a:rPr lang="da-DK" sz="2000" dirty="0" smtClean="0">
                <a:latin typeface="Calibri"/>
                <a:ea typeface="Times New Roman"/>
                <a:cs typeface="Times New Roman"/>
              </a:rPr>
              <a:t>Principper for snitfladetest</a:t>
            </a:r>
          </a:p>
          <a:p>
            <a:pPr marL="914400" lvl="1" indent="-457200" algn="l">
              <a:spcAft>
                <a:spcPts val="0"/>
              </a:spcAft>
              <a:buFont typeface="+mj-lt"/>
              <a:buAutoNum type="alphaLcPeriod"/>
            </a:pPr>
            <a:r>
              <a:rPr lang="da-DK" sz="2000" dirty="0" smtClean="0">
                <a:latin typeface="Calibri"/>
                <a:ea typeface="Times New Roman"/>
                <a:cs typeface="Times New Roman"/>
              </a:rPr>
              <a:t>Afhængigheder mellem registrene</a:t>
            </a:r>
          </a:p>
          <a:p>
            <a:pPr marL="914400" lvl="1" indent="-457200" algn="l">
              <a:spcAft>
                <a:spcPts val="0"/>
              </a:spcAft>
              <a:buFont typeface="+mj-lt"/>
              <a:buAutoNum type="alphaLcPeriod"/>
            </a:pPr>
            <a:r>
              <a:rPr lang="da-DK" sz="2000" dirty="0" smtClean="0">
                <a:latin typeface="Calibri"/>
                <a:ea typeface="Times New Roman"/>
                <a:cs typeface="Times New Roman"/>
              </a:rPr>
              <a:t>Opgaver med data undervejs i snitfladetesten</a:t>
            </a:r>
          </a:p>
          <a:p>
            <a:pPr marL="914400" lvl="1" indent="-457200" algn="l">
              <a:spcAft>
                <a:spcPts val="0"/>
              </a:spcAft>
              <a:buFont typeface="+mj-lt"/>
              <a:buAutoNum type="alphaLcPeriod"/>
            </a:pPr>
            <a:r>
              <a:rPr lang="da-DK" sz="2000" i="1" dirty="0" smtClean="0">
                <a:latin typeface="Calibri"/>
                <a:ea typeface="Times New Roman"/>
                <a:cs typeface="Times New Roman"/>
              </a:rPr>
              <a:t>Øvelse:</a:t>
            </a:r>
            <a:r>
              <a:rPr lang="da-DK" sz="2000" dirty="0" smtClean="0">
                <a:latin typeface="Calibri"/>
                <a:ea typeface="Times New Roman"/>
                <a:cs typeface="Times New Roman"/>
              </a:rPr>
              <a:t> Proces for etablering af testdata</a:t>
            </a:r>
          </a:p>
          <a:p>
            <a:pPr marL="914400" lvl="1" indent="-457200" algn="l">
              <a:spcAft>
                <a:spcPts val="0"/>
              </a:spcAft>
              <a:buFont typeface="+mj-lt"/>
              <a:buAutoNum type="alphaLcPeriod"/>
            </a:pPr>
            <a:r>
              <a:rPr lang="da-DK" sz="2000" dirty="0" smtClean="0">
                <a:latin typeface="Calibri"/>
                <a:ea typeface="Times New Roman"/>
                <a:cs typeface="Times New Roman"/>
              </a:rPr>
              <a:t>Tidsplan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</a:pPr>
            <a:r>
              <a:rPr lang="da-DK" sz="2000" dirty="0" smtClean="0">
                <a:latin typeface="Calibri"/>
                <a:ea typeface="Times New Roman"/>
                <a:cs typeface="Times New Roman"/>
              </a:rPr>
              <a:t>QA af ”</a:t>
            </a:r>
            <a:r>
              <a:rPr lang="da-DK" sz="2000" dirty="0" smtClean="0"/>
              <a:t>Specifikation </a:t>
            </a:r>
            <a:r>
              <a:rPr lang="da-DK" sz="2000" dirty="0"/>
              <a:t>af testdata til brug for </a:t>
            </a:r>
            <a:r>
              <a:rPr lang="da-DK" sz="2000" dirty="0" smtClean="0"/>
              <a:t>integrationstest”</a:t>
            </a:r>
            <a:endParaRPr lang="da-DK" sz="2000" dirty="0" smtClean="0">
              <a:latin typeface="Calibri"/>
              <a:ea typeface="Times New Roman"/>
              <a:cs typeface="Times New Roman"/>
            </a:endParaRP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</a:pPr>
            <a:r>
              <a:rPr lang="da-DK" sz="2000" dirty="0" smtClean="0">
                <a:latin typeface="Calibri"/>
                <a:ea typeface="Times New Roman"/>
                <a:cs typeface="Times New Roman"/>
              </a:rPr>
              <a:t>Liste </a:t>
            </a:r>
            <a:r>
              <a:rPr lang="da-DK" sz="2000" dirty="0">
                <a:latin typeface="Calibri"/>
                <a:ea typeface="Times New Roman"/>
                <a:cs typeface="Times New Roman"/>
              </a:rPr>
              <a:t>af risici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</a:pPr>
            <a:r>
              <a:rPr lang="da-DK" sz="2000" dirty="0" smtClean="0">
                <a:latin typeface="Calibri"/>
                <a:ea typeface="Times New Roman"/>
                <a:cs typeface="Times New Roman"/>
              </a:rPr>
              <a:t>Eventuelt</a:t>
            </a:r>
          </a:p>
          <a:p>
            <a:pPr lvl="0" algn="l">
              <a:spcAft>
                <a:spcPts val="0"/>
              </a:spcAft>
            </a:pPr>
            <a:endParaRPr lang="da-DK" sz="2000" dirty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984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335598"/>
            <a:ext cx="8229600" cy="576262"/>
          </a:xfrm>
        </p:spPr>
        <p:txBody>
          <a:bodyPr/>
          <a:lstStyle/>
          <a:p>
            <a:r>
              <a:rPr lang="da-DK" dirty="0" smtClean="0"/>
              <a:t>4. Testdata – anvendelse i snitfladetest 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20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1039091" y="1192182"/>
            <a:ext cx="666403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Hvilke opgaver er der undervejs i snitfladetesten med data?</a:t>
            </a:r>
          </a:p>
          <a:p>
            <a:pPr algn="l"/>
            <a:r>
              <a:rPr lang="da-DK" sz="2000" b="1" dirty="0" err="1" smtClean="0">
                <a:latin typeface="+mj-lt"/>
                <a:ea typeface="+mj-ea"/>
                <a:cs typeface="+mj-cs"/>
              </a:rPr>
              <a:t>Reload</a:t>
            </a:r>
            <a:r>
              <a:rPr lang="da-DK" sz="2000" b="1" dirty="0" smtClean="0">
                <a:latin typeface="+mj-lt"/>
                <a:ea typeface="+mj-ea"/>
                <a:cs typeface="+mj-cs"/>
              </a:rPr>
              <a:t> – </a:t>
            </a:r>
            <a:r>
              <a:rPr lang="da-DK" sz="2000" b="1" dirty="0" err="1" smtClean="0">
                <a:latin typeface="+mj-lt"/>
                <a:ea typeface="+mj-ea"/>
                <a:cs typeface="+mj-cs"/>
              </a:rPr>
              <a:t>refresh</a:t>
            </a:r>
            <a:r>
              <a:rPr lang="da-DK" sz="2000" b="1" dirty="0" smtClean="0">
                <a:latin typeface="+mj-lt"/>
                <a:ea typeface="+mj-ea"/>
                <a:cs typeface="+mj-cs"/>
              </a:rPr>
              <a:t> – tilbagerulning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Af hele datasættet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Paralleltest – krav til testdata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Hvordan rulles tilbage?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Hvor ofte bliver der behov for det?</a:t>
            </a:r>
            <a:endParaRPr lang="da-DK" sz="2000" dirty="0">
              <a:latin typeface="+mj-lt"/>
              <a:ea typeface="+mj-ea"/>
              <a:cs typeface="+mj-cs"/>
            </a:endParaRPr>
          </a:p>
          <a:p>
            <a:pPr algn="l"/>
            <a:endParaRPr lang="da-DK" sz="2000" b="1" dirty="0" smtClean="0">
              <a:latin typeface="+mj-lt"/>
              <a:ea typeface="+mj-ea"/>
              <a:cs typeface="+mj-cs"/>
            </a:endParaRPr>
          </a:p>
          <a:p>
            <a:pPr algn="l"/>
            <a:r>
              <a:rPr lang="da-DK" sz="2000" b="1" dirty="0" smtClean="0">
                <a:latin typeface="+mj-lt"/>
                <a:ea typeface="+mj-ea"/>
                <a:cs typeface="+mj-cs"/>
              </a:rPr>
              <a:t>Koordineringsbehov?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>
                <a:latin typeface="+mj-lt"/>
                <a:ea typeface="+mj-ea"/>
                <a:cs typeface="+mj-cs"/>
              </a:rPr>
              <a:t>Hvad er fælles og hvad håndteres bilateralt?</a:t>
            </a:r>
          </a:p>
          <a:p>
            <a:pPr algn="l"/>
            <a:endParaRPr lang="da-DK" sz="2000" b="1" dirty="0" smtClean="0">
              <a:latin typeface="+mj-lt"/>
              <a:ea typeface="+mj-ea"/>
              <a:cs typeface="+mj-cs"/>
            </a:endParaRPr>
          </a:p>
          <a:p>
            <a:pPr algn="l"/>
            <a:r>
              <a:rPr lang="da-DK" sz="2000" b="1" dirty="0" smtClean="0">
                <a:latin typeface="+mj-lt"/>
                <a:ea typeface="+mj-ea"/>
                <a:cs typeface="+mj-cs"/>
              </a:rPr>
              <a:t>Kommunikationsbehov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Hos jer testmanagere?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I projekterne?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I DAF?</a:t>
            </a:r>
          </a:p>
          <a:p>
            <a:pPr algn="l"/>
            <a:endParaRPr lang="da-DK" b="1" dirty="0" smtClean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099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335598"/>
            <a:ext cx="8229600" cy="576262"/>
          </a:xfrm>
        </p:spPr>
        <p:txBody>
          <a:bodyPr/>
          <a:lstStyle/>
          <a:p>
            <a:r>
              <a:rPr lang="da-DK" dirty="0" smtClean="0"/>
              <a:t>4. Testdata – overgang til integrationstest 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21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1039091" y="1192183"/>
            <a:ext cx="66640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Hvem gør hvad for at sikre udvidelsen af testdata til integrationstesten?</a:t>
            </a:r>
          </a:p>
          <a:p>
            <a:pPr algn="l"/>
            <a:endParaRPr lang="da-DK" b="1" dirty="0" smtClean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da-DK" b="1" dirty="0" smtClean="0">
                <a:latin typeface="+mj-lt"/>
                <a:ea typeface="+mj-ea"/>
                <a:cs typeface="+mj-cs"/>
              </a:rPr>
              <a:t>Projekter/leverandører</a:t>
            </a:r>
          </a:p>
          <a:p>
            <a:pPr algn="l"/>
            <a:endParaRPr lang="da-DK" b="1" dirty="0">
              <a:latin typeface="+mj-lt"/>
              <a:ea typeface="+mj-ea"/>
              <a:cs typeface="+mj-cs"/>
            </a:endParaRPr>
          </a:p>
          <a:p>
            <a:pPr algn="l"/>
            <a:endParaRPr lang="da-DK" b="1" dirty="0" smtClean="0">
              <a:latin typeface="+mj-lt"/>
              <a:ea typeface="+mj-ea"/>
              <a:cs typeface="+mj-cs"/>
            </a:endParaRPr>
          </a:p>
          <a:p>
            <a:pPr algn="l"/>
            <a:r>
              <a:rPr lang="da-DK" b="1" dirty="0" smtClean="0">
                <a:latin typeface="+mj-lt"/>
                <a:ea typeface="+mj-ea"/>
                <a:cs typeface="+mj-cs"/>
              </a:rPr>
              <a:t>DAF</a:t>
            </a:r>
          </a:p>
          <a:p>
            <a:pPr algn="l"/>
            <a:endParaRPr lang="da-DK" b="1" dirty="0">
              <a:latin typeface="+mj-lt"/>
              <a:ea typeface="+mj-ea"/>
              <a:cs typeface="+mj-cs"/>
            </a:endParaRPr>
          </a:p>
          <a:p>
            <a:pPr algn="l"/>
            <a:endParaRPr lang="da-DK" b="1" dirty="0" smtClean="0">
              <a:latin typeface="+mj-lt"/>
              <a:ea typeface="+mj-ea"/>
              <a:cs typeface="+mj-cs"/>
            </a:endParaRPr>
          </a:p>
          <a:p>
            <a:pPr algn="l"/>
            <a:r>
              <a:rPr lang="da-DK" b="1" dirty="0" smtClean="0">
                <a:latin typeface="+mj-lt"/>
                <a:ea typeface="+mj-ea"/>
                <a:cs typeface="+mj-cs"/>
              </a:rPr>
              <a:t>Testprojekt</a:t>
            </a:r>
          </a:p>
          <a:p>
            <a:pPr algn="l"/>
            <a:endParaRPr lang="da-DK" b="1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6034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335598"/>
            <a:ext cx="8229600" cy="576262"/>
          </a:xfrm>
        </p:spPr>
        <p:txBody>
          <a:bodyPr/>
          <a:lstStyle/>
          <a:p>
            <a:r>
              <a:rPr lang="da-DK" dirty="0" smtClean="0"/>
              <a:t>4. Specifikation og godkendelse af testdata 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22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1039090" y="955116"/>
            <a:ext cx="754610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b="1" dirty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Specifikation</a:t>
            </a:r>
          </a:p>
          <a:p>
            <a:pPr algn="l"/>
            <a:r>
              <a:rPr lang="da-DK" dirty="0" smtClean="0">
                <a:latin typeface="+mj-lt"/>
                <a:ea typeface="+mj-ea"/>
                <a:cs typeface="+mj-cs"/>
              </a:rPr>
              <a:t>Hvordan dokumenteres specifikation af testdata?</a:t>
            </a:r>
          </a:p>
          <a:p>
            <a:pPr marL="342900" indent="-342900" algn="l">
              <a:buFontTx/>
              <a:buChar char="-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Fælles specifikationsdokument?</a:t>
            </a:r>
          </a:p>
          <a:p>
            <a:pPr marL="342900" indent="-342900" algn="l">
              <a:buFontTx/>
              <a:buChar char="-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Bruge samme formater som fra prøvedata?</a:t>
            </a:r>
          </a:p>
          <a:p>
            <a:pPr marL="342900" indent="-342900" algn="l">
              <a:buFontTx/>
              <a:buChar char="-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Bilaterale aftaler: Hvor styrende bliver de for specifikationerne af testdata?</a:t>
            </a:r>
          </a:p>
          <a:p>
            <a:pPr algn="l"/>
            <a:endParaRPr lang="da-DK" b="1" dirty="0" smtClean="0">
              <a:latin typeface="+mj-lt"/>
              <a:ea typeface="+mj-ea"/>
              <a:cs typeface="+mj-cs"/>
            </a:endParaRPr>
          </a:p>
          <a:p>
            <a:pPr algn="l"/>
            <a:r>
              <a:rPr lang="da-DK" b="1" dirty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Hvem er modtager af testdata?</a:t>
            </a:r>
          </a:p>
          <a:p>
            <a:pPr algn="l"/>
            <a:endParaRPr lang="da-DK" b="1" dirty="0">
              <a:latin typeface="+mj-lt"/>
              <a:ea typeface="+mj-ea"/>
              <a:cs typeface="+mj-cs"/>
            </a:endParaRPr>
          </a:p>
          <a:p>
            <a:pPr algn="l"/>
            <a:r>
              <a:rPr lang="da-DK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Hvem </a:t>
            </a:r>
            <a:r>
              <a:rPr lang="da-DK" b="1" dirty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godkender  </a:t>
            </a:r>
          </a:p>
          <a:p>
            <a:pPr marL="263525" indent="-263525" algn="l">
              <a:buFont typeface="Arial" pitchFamily="34" charset="0"/>
              <a:buChar char="•"/>
            </a:pPr>
            <a:r>
              <a:rPr lang="da-DK" dirty="0" smtClean="0">
                <a:latin typeface="+mj-lt"/>
                <a:ea typeface="+mj-ea"/>
                <a:cs typeface="+mj-cs"/>
              </a:rPr>
              <a:t>Specifikationer af testdata…Testforum/Testprojektet?</a:t>
            </a:r>
          </a:p>
          <a:p>
            <a:pPr marL="263525" indent="-263525" algn="l">
              <a:buFont typeface="Arial" pitchFamily="34" charset="0"/>
              <a:buChar char="•"/>
            </a:pPr>
            <a:r>
              <a:rPr lang="da-DK" dirty="0" smtClean="0">
                <a:latin typeface="+mj-lt"/>
                <a:ea typeface="+mj-ea"/>
                <a:cs typeface="+mj-cs"/>
              </a:rPr>
              <a:t>Uploadede data forud for start på snitfladetest</a:t>
            </a:r>
          </a:p>
          <a:p>
            <a:pPr marL="263525" indent="-263525" algn="l">
              <a:buFont typeface="Arial" pitchFamily="34" charset="0"/>
              <a:buChar char="•"/>
            </a:pPr>
            <a:endParaRPr lang="da-DK" dirty="0">
              <a:latin typeface="+mj-lt"/>
              <a:ea typeface="+mj-ea"/>
              <a:cs typeface="+mj-cs"/>
            </a:endParaRPr>
          </a:p>
          <a:p>
            <a:pPr algn="l"/>
            <a:r>
              <a:rPr lang="da-DK" b="1" dirty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Behov for videndeling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dirty="0" smtClean="0">
                <a:latin typeface="+mj-lt"/>
                <a:ea typeface="+mj-ea"/>
                <a:cs typeface="+mj-cs"/>
              </a:rPr>
              <a:t>Skal </a:t>
            </a:r>
            <a:r>
              <a:rPr lang="da-DK" dirty="0" err="1" smtClean="0">
                <a:latin typeface="+mj-lt"/>
                <a:ea typeface="+mj-ea"/>
                <a:cs typeface="+mj-cs"/>
              </a:rPr>
              <a:t>slle</a:t>
            </a:r>
            <a:r>
              <a:rPr lang="da-DK" dirty="0" smtClean="0">
                <a:latin typeface="+mj-lt"/>
                <a:ea typeface="+mj-ea"/>
                <a:cs typeface="+mj-cs"/>
              </a:rPr>
              <a:t> se alle specifikationer?</a:t>
            </a:r>
          </a:p>
          <a:p>
            <a:pPr algn="l"/>
            <a:endParaRPr lang="da-DK" sz="2000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323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335598"/>
            <a:ext cx="8229600" cy="576262"/>
          </a:xfrm>
        </p:spPr>
        <p:txBody>
          <a:bodyPr/>
          <a:lstStyle/>
          <a:p>
            <a:r>
              <a:rPr lang="da-DK" dirty="0" smtClean="0"/>
              <a:t>4. Proces for etablering af test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23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1039091" y="1192183"/>
            <a:ext cx="66640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Øvelse </a:t>
            </a:r>
          </a:p>
          <a:p>
            <a:pPr algn="l"/>
            <a:r>
              <a:rPr lang="da-DK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Hvad er kritisk i processen?</a:t>
            </a:r>
          </a:p>
          <a:p>
            <a:pPr algn="l"/>
            <a:r>
              <a:rPr lang="da-DK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Hvad skal processen være?</a:t>
            </a:r>
          </a:p>
          <a:p>
            <a:pPr algn="l"/>
            <a:endParaRPr lang="da-DK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da-DK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 grupper </a:t>
            </a:r>
          </a:p>
          <a:p>
            <a:pPr algn="l"/>
            <a:r>
              <a:rPr lang="da-DK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15 minutter </a:t>
            </a:r>
          </a:p>
          <a:p>
            <a:pPr algn="l"/>
            <a:endParaRPr lang="da-DK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da-DK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Opsamling i plenum</a:t>
            </a:r>
          </a:p>
        </p:txBody>
      </p:sp>
    </p:spTree>
    <p:extLst>
      <p:ext uri="{BB962C8B-B14F-4D97-AF65-F5344CB8AC3E}">
        <p14:creationId xmlns:p14="http://schemas.microsoft.com/office/powerpoint/2010/main" val="41262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24</a:t>
            </a:fld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967"/>
            <a:ext cx="9144000" cy="6106066"/>
          </a:xfrm>
          <a:prstGeom prst="rect">
            <a:avLst/>
          </a:prstGeom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38546" y="-103313"/>
            <a:ext cx="8229600" cy="576262"/>
          </a:xfrm>
        </p:spPr>
        <p:txBody>
          <a:bodyPr/>
          <a:lstStyle/>
          <a:p>
            <a:r>
              <a:rPr lang="da-DK" sz="2400" dirty="0" smtClean="0"/>
              <a:t>4. Proces for etablering af sammenhængende testdata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51446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335598"/>
            <a:ext cx="8229600" cy="576262"/>
          </a:xfrm>
        </p:spPr>
        <p:txBody>
          <a:bodyPr/>
          <a:lstStyle/>
          <a:p>
            <a:r>
              <a:rPr lang="da-DK" dirty="0" smtClean="0"/>
              <a:t>4. Proces for etablering af test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25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1039091" y="1192183"/>
            <a:ext cx="66640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Opsamling fra øvelse </a:t>
            </a:r>
          </a:p>
          <a:p>
            <a:pPr algn="l"/>
            <a:r>
              <a:rPr lang="da-DK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Hvad er kritisk i processen?</a:t>
            </a:r>
          </a:p>
          <a:p>
            <a:pPr algn="l"/>
            <a:endParaRPr lang="da-DK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da-DK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Hvad skal processen være?</a:t>
            </a:r>
          </a:p>
          <a:p>
            <a:pPr algn="l"/>
            <a:endParaRPr lang="da-DK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40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21-01-2016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26</a:t>
            </a:fld>
            <a:endParaRPr lang="da-DK"/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019625"/>
              </p:ext>
            </p:extLst>
          </p:nvPr>
        </p:nvGraphicFramePr>
        <p:xfrm>
          <a:off x="1929354" y="714373"/>
          <a:ext cx="7098852" cy="4041207"/>
        </p:xfrm>
        <a:graphic>
          <a:graphicData uri="http://schemas.openxmlformats.org/drawingml/2006/table">
            <a:tbl>
              <a:tblPr/>
              <a:tblGrid>
                <a:gridCol w="163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5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59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03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59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5034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6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6341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059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5034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6341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6341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70596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5034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63418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63418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705962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5034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18921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a-DK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Januar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a-DK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Februar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a-DK" sz="11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Marts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a-DK" sz="11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April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a-DK" sz="11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Maj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a-DK" sz="1100" b="1" i="0" u="none" strike="noStrike">
                          <a:solidFill>
                            <a:srgbClr val="FFFFFF"/>
                          </a:solidFill>
                          <a:effectLst/>
                          <a:latin typeface="Verdana"/>
                        </a:rPr>
                        <a:t>Juni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Nytårsdag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  <a:r>
                        <a:rPr lang="da-DK" sz="8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Verdana"/>
                        </a:rPr>
                        <a:t>TESTMILJØ</a:t>
                      </a:r>
                      <a:endParaRPr lang="da-DK" sz="800" b="0" i="0" u="none" strike="noStrike" dirty="0">
                        <a:solidFill>
                          <a:srgbClr val="0000CC"/>
                        </a:solidFill>
                        <a:effectLst/>
                        <a:latin typeface="Verdana"/>
                      </a:endParaRP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Kristi Himmelfart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Grundlovsdag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Pinsedag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 pinsedag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  <a:r>
                        <a:rPr lang="da-DK" sz="800" b="0" i="0" u="none" strike="noStrike" dirty="0" smtClean="0">
                          <a:solidFill>
                            <a:srgbClr val="0000CC"/>
                          </a:solidFill>
                          <a:effectLst/>
                          <a:latin typeface="Verdana"/>
                        </a:rPr>
                        <a:t>UPLOAD</a:t>
                      </a:r>
                      <a:endParaRPr lang="da-DK" sz="800" b="0" i="0" u="none" strike="noStrike" dirty="0">
                        <a:solidFill>
                          <a:srgbClr val="0000CC"/>
                        </a:solidFill>
                        <a:effectLst/>
                        <a:latin typeface="Verdana"/>
                      </a:endParaRP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Store Bededag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Skærtorsdag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Langfredag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  <a:endParaRPr lang="da-DK" sz="7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Påskedag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27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26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2. påskedag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13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28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fr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29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on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lø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ma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30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3969"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4472C4"/>
                          </a:solidFill>
                          <a:effectLst/>
                          <a:latin typeface="Verdana"/>
                        </a:rPr>
                        <a:t>sø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to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ti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31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6525" marR="6525" marT="6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</a:tbl>
          </a:graphicData>
        </a:graphic>
      </p:graphicFrame>
      <p:cxnSp>
        <p:nvCxnSpPr>
          <p:cNvPr id="12" name="Lige pilforbindelse 11"/>
          <p:cNvCxnSpPr/>
          <p:nvPr/>
        </p:nvCxnSpPr>
        <p:spPr bwMode="auto">
          <a:xfrm flipH="1" flipV="1">
            <a:off x="7387590" y="3543301"/>
            <a:ext cx="171450" cy="166877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Tekstboks 13"/>
          <p:cNvSpPr txBox="1"/>
          <p:nvPr/>
        </p:nvSpPr>
        <p:spPr>
          <a:xfrm>
            <a:off x="6941820" y="5087927"/>
            <a:ext cx="1264920" cy="338554"/>
          </a:xfrm>
          <a:prstGeom prst="rect">
            <a:avLst/>
          </a:prstGeom>
          <a:solidFill>
            <a:srgbClr val="CC9900"/>
          </a:solidFill>
        </p:spPr>
        <p:txBody>
          <a:bodyPr wrap="square" rtlCol="0">
            <a:spAutoFit/>
          </a:bodyPr>
          <a:lstStyle/>
          <a:p>
            <a:r>
              <a:rPr lang="da-DK" sz="1600" dirty="0"/>
              <a:t>Testafvikling</a:t>
            </a:r>
            <a:endParaRPr lang="da-DK" dirty="0"/>
          </a:p>
        </p:txBody>
      </p:sp>
      <p:sp>
        <p:nvSpPr>
          <p:cNvPr id="15" name="Tekstboks 14"/>
          <p:cNvSpPr txBox="1"/>
          <p:nvPr/>
        </p:nvSpPr>
        <p:spPr>
          <a:xfrm>
            <a:off x="556260" y="56495"/>
            <a:ext cx="7178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4. </a:t>
            </a:r>
            <a:r>
              <a:rPr lang="da-DK" b="1" dirty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Hvornår skal hvad </a:t>
            </a:r>
            <a:r>
              <a:rPr lang="da-DK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være klar før 18. april?</a:t>
            </a:r>
            <a:endParaRPr lang="da-DK" b="1" dirty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kstboks 19"/>
          <p:cNvSpPr txBox="1"/>
          <p:nvPr/>
        </p:nvSpPr>
        <p:spPr>
          <a:xfrm>
            <a:off x="99060" y="800100"/>
            <a:ext cx="18288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da-DK" sz="1600" dirty="0"/>
              <a:t>Specifikationer</a:t>
            </a:r>
            <a:endParaRPr lang="da-DK" sz="2000" dirty="0"/>
          </a:p>
        </p:txBody>
      </p:sp>
      <p:sp>
        <p:nvSpPr>
          <p:cNvPr id="21" name="Tekstboks 20"/>
          <p:cNvSpPr txBox="1"/>
          <p:nvPr/>
        </p:nvSpPr>
        <p:spPr>
          <a:xfrm>
            <a:off x="99060" y="3374024"/>
            <a:ext cx="19431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lvl="0" algn="l"/>
            <a:r>
              <a:rPr lang="da-DK" sz="1600" dirty="0">
                <a:solidFill>
                  <a:srgbClr val="000000"/>
                </a:solidFill>
              </a:rPr>
              <a:t>Testplan og testcases</a:t>
            </a:r>
          </a:p>
        </p:txBody>
      </p:sp>
      <p:sp>
        <p:nvSpPr>
          <p:cNvPr id="22" name="Tekstboks 21"/>
          <p:cNvSpPr txBox="1"/>
          <p:nvPr/>
        </p:nvSpPr>
        <p:spPr>
          <a:xfrm>
            <a:off x="441960" y="5250180"/>
            <a:ext cx="2019300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lvl="0" algn="l"/>
            <a:r>
              <a:rPr lang="da-DK" sz="1600" dirty="0">
                <a:solidFill>
                  <a:srgbClr val="000000"/>
                </a:solidFill>
              </a:rPr>
              <a:t>Testmiljø tilgængeligt</a:t>
            </a:r>
          </a:p>
        </p:txBody>
      </p:sp>
      <p:sp>
        <p:nvSpPr>
          <p:cNvPr id="23" name="Tekstboks 22"/>
          <p:cNvSpPr txBox="1"/>
          <p:nvPr/>
        </p:nvSpPr>
        <p:spPr>
          <a:xfrm>
            <a:off x="3451860" y="5434101"/>
            <a:ext cx="929640" cy="338554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lvl="0" algn="l"/>
            <a:r>
              <a:rPr lang="da-DK" sz="1600" dirty="0">
                <a:solidFill>
                  <a:srgbClr val="000000"/>
                </a:solidFill>
              </a:rPr>
              <a:t>Testdata </a:t>
            </a:r>
          </a:p>
        </p:txBody>
      </p:sp>
      <p:cxnSp>
        <p:nvCxnSpPr>
          <p:cNvPr id="25" name="Lige pilforbindelse 24"/>
          <p:cNvCxnSpPr/>
          <p:nvPr/>
        </p:nvCxnSpPr>
        <p:spPr bwMode="auto">
          <a:xfrm>
            <a:off x="3916680" y="-304800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Lige pilforbindelse 25"/>
          <p:cNvCxnSpPr/>
          <p:nvPr/>
        </p:nvCxnSpPr>
        <p:spPr bwMode="auto">
          <a:xfrm flipV="1">
            <a:off x="4145280" y="3078480"/>
            <a:ext cx="1584960" cy="25102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Tekstboks 1"/>
          <p:cNvSpPr txBox="1"/>
          <p:nvPr/>
        </p:nvSpPr>
        <p:spPr>
          <a:xfrm>
            <a:off x="38100" y="1211580"/>
            <a:ext cx="20040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100" dirty="0" smtClean="0">
                <a:solidFill>
                  <a:srgbClr val="0000CC"/>
                </a:solidFill>
              </a:rPr>
              <a:t>Set ift. erfaringerne med prøvedata skal kompleksiteten IKKE undervurderes</a:t>
            </a:r>
          </a:p>
          <a:p>
            <a:pPr algn="l"/>
            <a:r>
              <a:rPr lang="da-DK" sz="1100" dirty="0" smtClean="0">
                <a:solidFill>
                  <a:srgbClr val="0000CC"/>
                </a:solidFill>
              </a:rPr>
              <a:t>- Vær opmærksom på, hvad vej pilene ved </a:t>
            </a:r>
            <a:endParaRPr lang="da-DK" sz="1100" dirty="0">
              <a:solidFill>
                <a:srgbClr val="0000CC"/>
              </a:solidFill>
            </a:endParaRPr>
          </a:p>
          <a:p>
            <a:pPr algn="l"/>
            <a:endParaRPr lang="da-DK" sz="1100" dirty="0">
              <a:solidFill>
                <a:srgbClr val="0000CC"/>
              </a:solidFill>
            </a:endParaRPr>
          </a:p>
        </p:txBody>
      </p:sp>
      <p:sp>
        <p:nvSpPr>
          <p:cNvPr id="27" name="Tekstboks 26"/>
          <p:cNvSpPr txBox="1"/>
          <p:nvPr/>
        </p:nvSpPr>
        <p:spPr>
          <a:xfrm>
            <a:off x="3143250" y="5798968"/>
            <a:ext cx="21069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Tx/>
              <a:buChar char="-"/>
            </a:pPr>
            <a:r>
              <a:rPr lang="da-DK" sz="1100" dirty="0" smtClean="0">
                <a:solidFill>
                  <a:srgbClr val="0000CC"/>
                </a:solidFill>
              </a:rPr>
              <a:t>Leverandørafhængig</a:t>
            </a:r>
          </a:p>
          <a:p>
            <a:pPr marL="171450" indent="-171450" algn="l">
              <a:buFontTx/>
              <a:buChar char="-"/>
            </a:pPr>
            <a:r>
              <a:rPr lang="da-DK" sz="1100" dirty="0" smtClean="0">
                <a:solidFill>
                  <a:srgbClr val="0000CC"/>
                </a:solidFill>
              </a:rPr>
              <a:t>Forudsætter bilaterale aftaler</a:t>
            </a:r>
            <a:endParaRPr lang="da-DK" sz="1100" dirty="0">
              <a:solidFill>
                <a:srgbClr val="0000CC"/>
              </a:solidFill>
            </a:endParaRPr>
          </a:p>
        </p:txBody>
      </p:sp>
      <p:sp>
        <p:nvSpPr>
          <p:cNvPr id="29" name="Tekstboks 28"/>
          <p:cNvSpPr txBox="1"/>
          <p:nvPr/>
        </p:nvSpPr>
        <p:spPr>
          <a:xfrm>
            <a:off x="1158240" y="394156"/>
            <a:ext cx="6515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400" dirty="0" smtClean="0">
                <a:solidFill>
                  <a:srgbClr val="0000CC"/>
                </a:solidFill>
              </a:rPr>
              <a:t>Kræver koordinering. Erfaringer fra forberedelse af prøvedata i november bør bruges</a:t>
            </a:r>
            <a:endParaRPr lang="da-DK" sz="1400" dirty="0">
              <a:solidFill>
                <a:srgbClr val="0000CC"/>
              </a:solidFill>
            </a:endParaRPr>
          </a:p>
        </p:txBody>
      </p:sp>
      <p:sp>
        <p:nvSpPr>
          <p:cNvPr id="30" name="Tekstboks 29"/>
          <p:cNvSpPr txBox="1"/>
          <p:nvPr/>
        </p:nvSpPr>
        <p:spPr>
          <a:xfrm>
            <a:off x="952500" y="4780150"/>
            <a:ext cx="7909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200" dirty="0" smtClean="0">
                <a:solidFill>
                  <a:srgbClr val="0000CC"/>
                </a:solidFill>
              </a:rPr>
              <a:t>Det skal kalendersættes, hvornår projekterne ved, at de med sikkerhed kan </a:t>
            </a:r>
            <a:r>
              <a:rPr lang="da-DK" sz="1200" dirty="0" err="1" smtClean="0">
                <a:solidFill>
                  <a:srgbClr val="0000CC"/>
                </a:solidFill>
              </a:rPr>
              <a:t>committe</a:t>
            </a:r>
            <a:r>
              <a:rPr lang="da-DK" sz="1200" dirty="0" smtClean="0">
                <a:solidFill>
                  <a:srgbClr val="0000CC"/>
                </a:solidFill>
              </a:rPr>
              <a:t> sig til at være med i snitfladetest</a:t>
            </a:r>
            <a:endParaRPr lang="da-DK" sz="1200" dirty="0">
              <a:solidFill>
                <a:srgbClr val="0000CC"/>
              </a:solidFill>
            </a:endParaRPr>
          </a:p>
        </p:txBody>
      </p:sp>
      <p:sp>
        <p:nvSpPr>
          <p:cNvPr id="24" name="Tekstboks 23"/>
          <p:cNvSpPr txBox="1"/>
          <p:nvPr/>
        </p:nvSpPr>
        <p:spPr>
          <a:xfrm>
            <a:off x="4937760" y="5419457"/>
            <a:ext cx="46246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600" b="1" dirty="0" smtClean="0">
                <a:solidFill>
                  <a:srgbClr val="004600"/>
                </a:solidFill>
                <a:latin typeface="+mn-lt"/>
                <a:ea typeface="+mj-ea"/>
                <a:cs typeface="+mj-cs"/>
              </a:rPr>
              <a:t>Er der aktiviteter/deadlines vedr. testdata, som </a:t>
            </a:r>
          </a:p>
          <a:p>
            <a:pPr algn="l"/>
            <a:r>
              <a:rPr lang="da-DK" sz="1600" b="1" dirty="0" smtClean="0">
                <a:solidFill>
                  <a:srgbClr val="004600"/>
                </a:solidFill>
                <a:latin typeface="+mn-lt"/>
                <a:ea typeface="+mj-ea"/>
                <a:cs typeface="+mj-cs"/>
              </a:rPr>
              <a:t>vi allerede nu kan sætte ind i snitfladeperioden?</a:t>
            </a:r>
            <a:endParaRPr lang="da-DK" sz="1600" b="1" dirty="0">
              <a:solidFill>
                <a:srgbClr val="004600"/>
              </a:solidFill>
              <a:latin typeface="+mn-lt"/>
              <a:ea typeface="+mj-ea"/>
              <a:cs typeface="+mj-cs"/>
            </a:endParaRPr>
          </a:p>
        </p:txBody>
      </p:sp>
      <p:cxnSp>
        <p:nvCxnSpPr>
          <p:cNvPr id="28" name="Lige pilforbindelse 27"/>
          <p:cNvCxnSpPr>
            <a:stCxn id="22" idx="3"/>
          </p:cNvCxnSpPr>
          <p:nvPr/>
        </p:nvCxnSpPr>
        <p:spPr bwMode="auto">
          <a:xfrm flipV="1">
            <a:off x="2461260" y="1354689"/>
            <a:ext cx="3268980" cy="406476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1" name="Lige pilforbindelse 30"/>
          <p:cNvCxnSpPr/>
          <p:nvPr/>
        </p:nvCxnSpPr>
        <p:spPr bwMode="auto">
          <a:xfrm flipV="1">
            <a:off x="2042160" y="2564904"/>
            <a:ext cx="2373630" cy="97457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Lige pilforbindelse 31"/>
          <p:cNvCxnSpPr>
            <a:stCxn id="20" idx="3"/>
          </p:cNvCxnSpPr>
          <p:nvPr/>
        </p:nvCxnSpPr>
        <p:spPr bwMode="auto">
          <a:xfrm>
            <a:off x="1927860" y="969377"/>
            <a:ext cx="2572132" cy="24220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6508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335598"/>
            <a:ext cx="8229600" cy="576262"/>
          </a:xfrm>
        </p:spPr>
        <p:txBody>
          <a:bodyPr/>
          <a:lstStyle/>
          <a:p>
            <a:r>
              <a:rPr lang="da-DK" dirty="0" smtClean="0"/>
              <a:t>5. QA af notat om fælles testdata til integrationstest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27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969818" y="1455420"/>
            <a:ext cx="70519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Forløb for QA</a:t>
            </a:r>
          </a:p>
          <a:p>
            <a:pPr marL="342900" indent="-342900" algn="l">
              <a:buFontTx/>
              <a:buChar char="-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Notat i foreløbig udgave modtaget torsdag</a:t>
            </a:r>
          </a:p>
          <a:p>
            <a:pPr marL="342900" indent="-342900" algn="l">
              <a:buFontTx/>
              <a:buChar char="-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Notat i endelig form modtages i dag</a:t>
            </a:r>
          </a:p>
          <a:p>
            <a:pPr marL="800100" lvl="1" indent="-342900" algn="l">
              <a:buFontTx/>
              <a:buChar char="-"/>
            </a:pPr>
            <a:r>
              <a:rPr lang="da-DK" sz="2000" dirty="0">
                <a:latin typeface="+mj-lt"/>
                <a:ea typeface="+mj-ea"/>
                <a:cs typeface="+mj-cs"/>
              </a:rPr>
              <a:t>Emner fra foreløbig notat medtaget i dag</a:t>
            </a:r>
          </a:p>
          <a:p>
            <a:pPr marL="800100" lvl="1" indent="-342900" algn="l">
              <a:buFontTx/>
              <a:buChar char="-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I får tilsendt notat + opsamlingskommentarer fra i dag efter workshoppen</a:t>
            </a:r>
          </a:p>
          <a:p>
            <a:pPr marL="342900" indent="-342900" algn="l">
              <a:buFontTx/>
              <a:buChar char="-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QA-møde med konsulent på onsdag kl 13</a:t>
            </a:r>
          </a:p>
          <a:p>
            <a:pPr marL="800100" lvl="1" indent="-342900" algn="l">
              <a:buFontTx/>
              <a:buChar char="-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Kommentarer bedes sendt inden</a:t>
            </a:r>
          </a:p>
          <a:p>
            <a:pPr marL="342900" indent="-342900" algn="l">
              <a:buFontTx/>
              <a:buChar char="-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På torsdag: Færdig notat skal ligge klar til styregruppemøder i GD1 og GD2 i næste uge</a:t>
            </a:r>
          </a:p>
        </p:txBody>
      </p:sp>
    </p:spTree>
    <p:extLst>
      <p:ext uri="{BB962C8B-B14F-4D97-AF65-F5344CB8AC3E}">
        <p14:creationId xmlns:p14="http://schemas.microsoft.com/office/powerpoint/2010/main" val="193817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335598"/>
            <a:ext cx="8229600" cy="576262"/>
          </a:xfrm>
        </p:spPr>
        <p:txBody>
          <a:bodyPr/>
          <a:lstStyle/>
          <a:p>
            <a:r>
              <a:rPr lang="da-DK" dirty="0" smtClean="0"/>
              <a:t>5. Risici 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28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1493520" y="1455420"/>
            <a:ext cx="544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b="1" dirty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Er der kommet nye risici frem i løbet af workshoppen?</a:t>
            </a:r>
          </a:p>
        </p:txBody>
      </p:sp>
    </p:spTree>
    <p:extLst>
      <p:ext uri="{BB962C8B-B14F-4D97-AF65-F5344CB8AC3E}">
        <p14:creationId xmlns:p14="http://schemas.microsoft.com/office/powerpoint/2010/main" val="374379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335598"/>
            <a:ext cx="8229600" cy="576262"/>
          </a:xfrm>
        </p:spPr>
        <p:txBody>
          <a:bodyPr/>
          <a:lstStyle/>
          <a:p>
            <a:r>
              <a:rPr lang="da-DK" dirty="0" smtClean="0"/>
              <a:t>6. Eventuelt 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29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929640" y="1455420"/>
            <a:ext cx="7162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a-DK"/>
            </a:defPPr>
            <a:lvl1pPr algn="l">
              <a:defRPr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/>
              <a:t>Input til kommende workshops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000" b="0" dirty="0">
                <a:solidFill>
                  <a:schemeClr val="tx2"/>
                </a:solidFill>
              </a:rPr>
              <a:t>Testafvikling/værktøjer/styring, fredag d. 29. januar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000" b="0" dirty="0">
                <a:solidFill>
                  <a:schemeClr val="tx2"/>
                </a:solidFill>
              </a:rPr>
              <a:t>Testmiljøer, onsdag d. 3. februar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000" b="0" dirty="0">
                <a:solidFill>
                  <a:schemeClr val="tx2"/>
                </a:solidFill>
              </a:rPr>
              <a:t>Hovedplan for test version 1.0, tirsdag d. 9. februar</a:t>
            </a:r>
          </a:p>
          <a:p>
            <a:endParaRPr lang="da-DK" sz="2000" b="0" dirty="0">
              <a:solidFill>
                <a:schemeClr val="tx2"/>
              </a:solidFill>
            </a:endParaRPr>
          </a:p>
          <a:p>
            <a:endParaRPr lang="da-DK" dirty="0"/>
          </a:p>
          <a:p>
            <a:r>
              <a:rPr lang="da-DK" dirty="0"/>
              <a:t>Input og ønsker til Projektforum?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000" b="0" dirty="0">
                <a:solidFill>
                  <a:schemeClr val="tx2"/>
                </a:solidFill>
              </a:rPr>
              <a:t>GD1 møde i morgen tirsdag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a-DK" sz="2000" b="0" dirty="0">
                <a:solidFill>
                  <a:schemeClr val="tx2"/>
                </a:solidFill>
              </a:rPr>
              <a:t>GD2 møde på onsdag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813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3522" y="536030"/>
            <a:ext cx="8229600" cy="816520"/>
          </a:xfrm>
        </p:spPr>
        <p:txBody>
          <a:bodyPr/>
          <a:lstStyle/>
          <a:p>
            <a:pPr marL="457200" indent="-457200"/>
            <a:r>
              <a:rPr lang="da-DK" dirty="0" smtClean="0"/>
              <a:t>2. Status for testprojektet</a:t>
            </a:r>
            <a:endParaRPr lang="da-D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18455"/>
            <a:ext cx="8984343" cy="526886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11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900" y="477838"/>
            <a:ext cx="8229600" cy="576262"/>
          </a:xfrm>
        </p:spPr>
        <p:txBody>
          <a:bodyPr/>
          <a:lstStyle/>
          <a:p>
            <a:r>
              <a:rPr lang="da-DK" dirty="0"/>
              <a:t>Ansvarlige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323850" y="6524625"/>
            <a:ext cx="2170113" cy="33337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30</a:t>
            </a:fld>
            <a:endParaRPr lang="da-DK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390307"/>
              </p:ext>
            </p:extLst>
          </p:nvPr>
        </p:nvGraphicFramePr>
        <p:xfrm>
          <a:off x="504825" y="977900"/>
          <a:ext cx="8639175" cy="565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Document" r:id="rId3" imgW="6214508" imgH="4083860" progId="Word.Document.12">
                  <p:embed/>
                </p:oleObj>
              </mc:Choice>
              <mc:Fallback>
                <p:oleObj name="Document" r:id="rId3" imgW="6214508" imgH="40838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4825" y="977900"/>
                        <a:ext cx="8639175" cy="5654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910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31</a:t>
            </a:fld>
            <a:endParaRPr lang="da-DK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156412"/>
              </p:ext>
            </p:extLst>
          </p:nvPr>
        </p:nvGraphicFramePr>
        <p:xfrm>
          <a:off x="1115616" y="620688"/>
          <a:ext cx="6120680" cy="5475592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185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4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b="1" dirty="0">
                          <a:effectLst/>
                        </a:rPr>
                        <a:t>Snitfladetest</a:t>
                      </a:r>
                      <a:endParaRPr lang="da-D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b="0" dirty="0">
                          <a:effectLst/>
                        </a:rPr>
                        <a:t>Benævnelse for registerprojekterne egen test af ajourføringsservices og DAF </a:t>
                      </a:r>
                      <a:r>
                        <a:rPr lang="da-DK" sz="1200" b="0" dirty="0" smtClean="0">
                          <a:effectLst/>
                        </a:rPr>
                        <a:t>tjenester.</a:t>
                      </a:r>
                      <a:endParaRPr lang="da-DK" sz="1400" b="0" dirty="0">
                        <a:effectLst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Integrationstest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Benævnelse for den del af fællestesten, der omfatter de tværgående forretningsprocesser mellem registerprojekterne i GD1 og GD2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Anvendertest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Benævnelse for den del af fællestesten, der involverer GD1 og GD2 registerprojekternes primære anvendere, som ikke selv er en del af registerprojekterne i GD1 og GD2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 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9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Systemtest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Fælles benævnelse for snitfladetest, integrationstest og anvendertest. 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Begrebet anvendes til at skelne mellem kvalitetssikring af dokumenter og kvalitetssikring af de udviklede programmer.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2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Testdata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Testdata er et større udvalg af sammenhængende data fra flere grunddataregistre. Testdata bruges til integrationstest og snitfladetest.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 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2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Prøvedata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Prøvedata er de data, som bruges til integration af registrene på DAF. Prøvedata er en del af dataleverancespecifikationen.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Produktionsdata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Produktionsdata er de data, der er i produktionen.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kstboks 8"/>
          <p:cNvSpPr txBox="1"/>
          <p:nvPr/>
        </p:nvSpPr>
        <p:spPr>
          <a:xfrm>
            <a:off x="2202180" y="137160"/>
            <a:ext cx="4183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3. Fælles begreber</a:t>
            </a:r>
          </a:p>
        </p:txBody>
      </p:sp>
    </p:spTree>
    <p:extLst>
      <p:ext uri="{BB962C8B-B14F-4D97-AF65-F5344CB8AC3E}">
        <p14:creationId xmlns:p14="http://schemas.microsoft.com/office/powerpoint/2010/main" val="209959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100" y="528638"/>
            <a:ext cx="8229600" cy="576262"/>
          </a:xfrm>
        </p:spPr>
        <p:txBody>
          <a:bodyPr/>
          <a:lstStyle/>
          <a:p>
            <a:r>
              <a:rPr lang="da-DK" dirty="0" smtClean="0"/>
              <a:t>Mail Adresser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9900" y="1108074"/>
            <a:ext cx="8229600" cy="4987925"/>
          </a:xfrm>
        </p:spPr>
        <p:txBody>
          <a:bodyPr/>
          <a:lstStyle/>
          <a:p>
            <a:r>
              <a:rPr lang="da-DK" sz="1800" dirty="0"/>
              <a:t>Amina Schmidt </a:t>
            </a:r>
            <a:r>
              <a:rPr lang="da-DK" sz="1800" dirty="0" smtClean="0"/>
              <a:t>		as@e-nettet.dk</a:t>
            </a:r>
            <a:endParaRPr lang="da-DK" sz="1800" dirty="0"/>
          </a:p>
          <a:p>
            <a:r>
              <a:rPr lang="da-DK" sz="1800" dirty="0"/>
              <a:t>Annette Petersen </a:t>
            </a:r>
            <a:r>
              <a:rPr lang="da-DK" sz="1800" dirty="0" smtClean="0"/>
              <a:t>	anpet@gst.dk</a:t>
            </a:r>
            <a:endParaRPr lang="da-DK" sz="1800" dirty="0"/>
          </a:p>
          <a:p>
            <a:r>
              <a:rPr lang="da-DK" sz="1800" dirty="0"/>
              <a:t>Bo Dalsby </a:t>
            </a:r>
            <a:r>
              <a:rPr lang="da-DK" sz="1800" dirty="0" smtClean="0"/>
              <a:t>		bo.dalsby@skat.dk</a:t>
            </a:r>
            <a:endParaRPr lang="da-DK" sz="1800" dirty="0"/>
          </a:p>
          <a:p>
            <a:r>
              <a:rPr lang="da-DK" sz="1800" dirty="0"/>
              <a:t>Henrik Løje </a:t>
            </a:r>
            <a:r>
              <a:rPr lang="da-DK" sz="1800" dirty="0" smtClean="0"/>
              <a:t>		henlo@gst.dk</a:t>
            </a:r>
            <a:endParaRPr lang="da-DK" sz="1800" dirty="0"/>
          </a:p>
          <a:p>
            <a:r>
              <a:rPr lang="da-DK" sz="1800" dirty="0"/>
              <a:t>Jakob Schou </a:t>
            </a:r>
            <a:r>
              <a:rPr lang="da-DK" sz="1800" dirty="0" smtClean="0"/>
              <a:t>		jasch@gst.dk</a:t>
            </a:r>
            <a:endParaRPr lang="da-DK" sz="1800" dirty="0"/>
          </a:p>
          <a:p>
            <a:r>
              <a:rPr lang="da-DK" sz="1800" dirty="0"/>
              <a:t>Jeanne Olsen </a:t>
            </a:r>
            <a:r>
              <a:rPr lang="da-DK" sz="1800" dirty="0" smtClean="0"/>
              <a:t>		jo@cpr.dk</a:t>
            </a:r>
            <a:endParaRPr lang="da-DK" sz="1800" dirty="0"/>
          </a:p>
          <a:p>
            <a:r>
              <a:rPr lang="da-DK" sz="1800" dirty="0"/>
              <a:t>Jørgen Larsen De Martino jolde@gst.dk</a:t>
            </a:r>
          </a:p>
          <a:p>
            <a:r>
              <a:rPr lang="da-DK" sz="1800" dirty="0"/>
              <a:t>Jørgen Skrubbeltrang </a:t>
            </a:r>
            <a:r>
              <a:rPr lang="da-DK" sz="1800" dirty="0" smtClean="0"/>
              <a:t>	joesk@gst.dk</a:t>
            </a:r>
            <a:endParaRPr lang="da-DK" sz="1800" dirty="0"/>
          </a:p>
          <a:p>
            <a:r>
              <a:rPr lang="da-DK" sz="1800" dirty="0"/>
              <a:t>Lise Pedersen </a:t>
            </a:r>
            <a:r>
              <a:rPr lang="da-DK" sz="1800" dirty="0" smtClean="0"/>
              <a:t>		Lise.Pedersen@gst.dk</a:t>
            </a:r>
            <a:endParaRPr lang="da-DK" sz="1800" dirty="0"/>
          </a:p>
          <a:p>
            <a:r>
              <a:rPr lang="da-DK" sz="1800" dirty="0"/>
              <a:t>Morten Romanow Bøgemose morbo@gst.dk</a:t>
            </a:r>
          </a:p>
          <a:p>
            <a:r>
              <a:rPr lang="da-DK" sz="1800" dirty="0"/>
              <a:t>Morten Rostved </a:t>
            </a:r>
            <a:r>
              <a:rPr lang="da-DK" sz="1800" dirty="0" smtClean="0"/>
              <a:t>	moro@kombit.dk</a:t>
            </a:r>
            <a:endParaRPr lang="da-DK" sz="1800" dirty="0"/>
          </a:p>
          <a:p>
            <a:r>
              <a:rPr lang="da-DK" sz="1800" dirty="0"/>
              <a:t>Peter Laulund </a:t>
            </a:r>
            <a:r>
              <a:rPr lang="da-DK" sz="1800" dirty="0" smtClean="0"/>
              <a:t>		pelau@gst.dk</a:t>
            </a:r>
            <a:endParaRPr lang="da-DK" sz="1800" dirty="0"/>
          </a:p>
          <a:p>
            <a:r>
              <a:rPr lang="da-DK" sz="1800" dirty="0"/>
              <a:t>Peter Snedker </a:t>
            </a:r>
            <a:r>
              <a:rPr lang="da-DK" sz="1800" dirty="0" smtClean="0"/>
              <a:t>		pesne@gst.dk</a:t>
            </a:r>
            <a:endParaRPr lang="da-DK" sz="1800" dirty="0"/>
          </a:p>
          <a:p>
            <a:r>
              <a:rPr lang="da-DK" sz="1800" dirty="0"/>
              <a:t>Tadeusz Tajchman </a:t>
            </a:r>
            <a:r>
              <a:rPr lang="da-DK" sz="1800" dirty="0" smtClean="0"/>
              <a:t>	tat@gst.dk</a:t>
            </a:r>
            <a:endParaRPr lang="da-DK" sz="1800" dirty="0"/>
          </a:p>
          <a:p>
            <a:r>
              <a:rPr lang="da-DK" sz="1800" dirty="0"/>
              <a:t>Trine </a:t>
            </a:r>
            <a:r>
              <a:rPr lang="da-DK" sz="1800" dirty="0" err="1"/>
              <a:t>Wrist</a:t>
            </a:r>
            <a:r>
              <a:rPr lang="da-DK" sz="1800" dirty="0"/>
              <a:t> Lundorf </a:t>
            </a:r>
            <a:r>
              <a:rPr lang="da-DK" sz="1800" dirty="0" smtClean="0"/>
              <a:t>	TWL@skm.dk</a:t>
            </a:r>
            <a:endParaRPr lang="da-DK" sz="1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323850" y="6524625"/>
            <a:ext cx="2170113" cy="25717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32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855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858838"/>
            <a:ext cx="8229600" cy="576262"/>
          </a:xfrm>
        </p:spPr>
        <p:txBody>
          <a:bodyPr/>
          <a:lstStyle/>
          <a:p>
            <a:r>
              <a:rPr lang="da-DK" dirty="0" smtClean="0"/>
              <a:t>Adgang til projektforum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  <a:p>
            <a:pPr>
              <a:defRPr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  <a:p>
            <a:pPr>
              <a:defRPr/>
            </a:pP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33</a:t>
            </a:fld>
            <a:endParaRPr lang="da-DK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6" y="1824830"/>
            <a:ext cx="1296486" cy="98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331592"/>
              </p:ext>
            </p:extLst>
          </p:nvPr>
        </p:nvGraphicFramePr>
        <p:xfrm>
          <a:off x="2425700" y="1824830"/>
          <a:ext cx="5511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071">
                <a:tc gridSpan="2">
                  <a:txBody>
                    <a:bodyPr/>
                    <a:lstStyle/>
                    <a:p>
                      <a:r>
                        <a:rPr lang="da-DK" sz="1200" b="0" dirty="0" smtClean="0">
                          <a:solidFill>
                            <a:srgbClr val="0070C0"/>
                          </a:solidFill>
                        </a:rPr>
                        <a:t>Ejendomsdataprogrammet</a:t>
                      </a:r>
                      <a:endParaRPr lang="da-DK" sz="12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Url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http://grunddata-ejendom-adresse.dk/ejendomsdataprogrammet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Brugernavn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err="1" smtClean="0"/>
                        <a:t>ejdprogram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Adgangskode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gd1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072231"/>
              </p:ext>
            </p:extLst>
          </p:nvPr>
        </p:nvGraphicFramePr>
        <p:xfrm>
          <a:off x="2425700" y="3202780"/>
          <a:ext cx="54991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0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071">
                <a:tc gridSpan="2">
                  <a:txBody>
                    <a:bodyPr/>
                    <a:lstStyle/>
                    <a:p>
                      <a:r>
                        <a:rPr lang="da-DK" sz="12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Adresseprogrammet</a:t>
                      </a:r>
                      <a:endParaRPr lang="da-DK" sz="12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Url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http://grunddata-ejendom-adresse.dk/adresseprogrammet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Brugernavn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err="1" smtClean="0"/>
                        <a:t>adrprogram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Adgangskode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gd2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12" y="3202780"/>
            <a:ext cx="1296000" cy="988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Tabel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264705"/>
              </p:ext>
            </p:extLst>
          </p:nvPr>
        </p:nvGraphicFramePr>
        <p:xfrm>
          <a:off x="2425214" y="4636726"/>
          <a:ext cx="54991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0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071">
                <a:tc gridSpan="2">
                  <a:txBody>
                    <a:bodyPr/>
                    <a:lstStyle/>
                    <a:p>
                      <a:r>
                        <a:rPr lang="da-DK" sz="12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Datafordeler</a:t>
                      </a:r>
                      <a:endParaRPr lang="da-DK" sz="12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Url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http://grunddata-ejendom-adresse.dk/datafordeleren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Brugernavn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daf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Adgangskode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gd7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6" y="4636726"/>
            <a:ext cx="1296000" cy="988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027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335598"/>
            <a:ext cx="8229600" cy="576262"/>
          </a:xfrm>
        </p:spPr>
        <p:txBody>
          <a:bodyPr/>
          <a:lstStyle/>
          <a:p>
            <a:r>
              <a:rPr lang="da-DK" dirty="0" smtClean="0"/>
              <a:t>4. Testdata – overgang til integrationstest 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34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1039091" y="1192183"/>
            <a:ext cx="66640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Hvad skal testdatasættet suppleres med fra snitfladetesten til integrationstesten?</a:t>
            </a:r>
          </a:p>
          <a:p>
            <a:pPr algn="l"/>
            <a:endParaRPr lang="da-DK" b="1" dirty="0" smtClean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da-DK" b="1" dirty="0" smtClean="0">
                <a:latin typeface="+mj-lt"/>
                <a:ea typeface="+mj-ea"/>
                <a:cs typeface="+mj-cs"/>
              </a:rPr>
              <a:t>Omfang</a:t>
            </a:r>
          </a:p>
          <a:p>
            <a:pPr algn="l"/>
            <a:endParaRPr lang="da-DK" dirty="0">
              <a:latin typeface="+mj-lt"/>
              <a:ea typeface="+mj-ea"/>
              <a:cs typeface="+mj-cs"/>
            </a:endParaRPr>
          </a:p>
          <a:p>
            <a:pPr algn="l"/>
            <a:endParaRPr lang="da-DK" b="1" dirty="0" smtClean="0">
              <a:latin typeface="+mj-lt"/>
              <a:ea typeface="+mj-ea"/>
              <a:cs typeface="+mj-cs"/>
            </a:endParaRPr>
          </a:p>
          <a:p>
            <a:pPr algn="l"/>
            <a:r>
              <a:rPr lang="da-DK" b="1" dirty="0" smtClean="0">
                <a:latin typeface="+mj-lt"/>
                <a:ea typeface="+mj-ea"/>
                <a:cs typeface="+mj-cs"/>
              </a:rPr>
              <a:t>Geografi</a:t>
            </a:r>
          </a:p>
          <a:p>
            <a:pPr algn="l"/>
            <a:endParaRPr lang="da-DK" dirty="0" smtClean="0">
              <a:latin typeface="+mj-lt"/>
              <a:ea typeface="+mj-ea"/>
              <a:cs typeface="+mj-cs"/>
            </a:endParaRPr>
          </a:p>
          <a:p>
            <a:pPr algn="l"/>
            <a:endParaRPr lang="da-DK" b="1" dirty="0">
              <a:latin typeface="+mj-lt"/>
              <a:ea typeface="+mj-ea"/>
              <a:cs typeface="+mj-cs"/>
            </a:endParaRPr>
          </a:p>
          <a:p>
            <a:pPr algn="l"/>
            <a:r>
              <a:rPr lang="da-DK" b="1" dirty="0" smtClean="0">
                <a:latin typeface="+mj-lt"/>
                <a:ea typeface="+mj-ea"/>
                <a:cs typeface="+mj-cs"/>
              </a:rPr>
              <a:t>Kompleksitet</a:t>
            </a:r>
          </a:p>
          <a:p>
            <a:pPr algn="l"/>
            <a:endParaRPr lang="da-DK" dirty="0" smtClean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algn="l"/>
            <a:endParaRPr lang="da-DK" b="1" dirty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algn="l"/>
            <a:endParaRPr lang="da-DK" b="1" dirty="0" smtClean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16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4236" y="683347"/>
            <a:ext cx="8229600" cy="576262"/>
          </a:xfrm>
        </p:spPr>
        <p:txBody>
          <a:bodyPr/>
          <a:lstStyle/>
          <a:p>
            <a:r>
              <a:rPr lang="da-DK" dirty="0" smtClean="0"/>
              <a:t>Dokumenter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08710" y="1486765"/>
            <a:ext cx="8229600" cy="4422967"/>
          </a:xfrm>
        </p:spPr>
        <p:txBody>
          <a:bodyPr/>
          <a:lstStyle/>
          <a:p>
            <a:r>
              <a:rPr lang="da-DK" sz="2400" dirty="0" smtClean="0"/>
              <a:t>Fælles </a:t>
            </a:r>
            <a:r>
              <a:rPr lang="da-DK" sz="2400" dirty="0"/>
              <a:t>teststrategi for Ejendomsdataprogrammet og </a:t>
            </a:r>
            <a:r>
              <a:rPr lang="da-DK" sz="2400" dirty="0" smtClean="0"/>
              <a:t>Adresseprogrammet (version 1.0)</a:t>
            </a:r>
            <a:endParaRPr lang="da-DK" sz="2400" dirty="0"/>
          </a:p>
          <a:p>
            <a:r>
              <a:rPr lang="da-DK" sz="2400" dirty="0" smtClean="0"/>
              <a:t>Datafordeleren, Bilag 14, Afprøvning (version 3.0)</a:t>
            </a:r>
          </a:p>
          <a:p>
            <a:r>
              <a:rPr lang="da-DK" sz="2400" dirty="0" smtClean="0"/>
              <a:t>Diverse mødeoplæg (se projektforum for GD1 og GD2)</a:t>
            </a:r>
          </a:p>
          <a:p>
            <a:r>
              <a:rPr lang="da-DK" sz="2400" dirty="0" smtClean="0"/>
              <a:t>TestPID</a:t>
            </a:r>
          </a:p>
          <a:p>
            <a:r>
              <a:rPr lang="da-DK" sz="2400" dirty="0" smtClean="0">
                <a:solidFill>
                  <a:schemeClr val="tx2">
                    <a:lumMod val="95000"/>
                    <a:lumOff val="5000"/>
                  </a:schemeClr>
                </a:solidFill>
                <a:hlinkClick r:id="rId2"/>
              </a:rPr>
              <a:t>Testbegreber</a:t>
            </a:r>
            <a:r>
              <a:rPr lang="da-DK" sz="2400" dirty="0" smtClean="0">
                <a:hlinkClick r:id="rId2"/>
              </a:rPr>
              <a:t> </a:t>
            </a:r>
            <a:r>
              <a:rPr lang="da-DK" sz="900" dirty="0" smtClean="0"/>
              <a:t>http</a:t>
            </a:r>
            <a:r>
              <a:rPr lang="da-DK" sz="900" dirty="0"/>
              <a:t>://dstbdk.vip.web-selv.dk/xdoc/wss/39/docs/95/ISTQB-DSTB-Begrebsliste-v2.2-2012.pdf</a:t>
            </a:r>
            <a:endParaRPr lang="da-DK" sz="900" dirty="0" smtClean="0"/>
          </a:p>
          <a:p>
            <a:r>
              <a:rPr lang="da-DK" sz="2400" dirty="0" smtClean="0"/>
              <a:t>Bilag 15 – GD1-GD2 foreløbige krav til testmiljøer</a:t>
            </a:r>
          </a:p>
          <a:p>
            <a:r>
              <a:rPr lang="da-DK" sz="2400" dirty="0" smtClean="0"/>
              <a:t>Arbejdspakkebeskrivelser</a:t>
            </a:r>
          </a:p>
          <a:p>
            <a:r>
              <a:rPr lang="da-DK" sz="2400" dirty="0" smtClean="0"/>
              <a:t>Hovedplan for test version 1.0</a:t>
            </a:r>
          </a:p>
          <a:p>
            <a:pPr marL="0" indent="0">
              <a:buNone/>
            </a:pPr>
            <a:endParaRPr lang="da-DK" sz="2400" dirty="0" smtClean="0"/>
          </a:p>
        </p:txBody>
      </p:sp>
    </p:spTree>
    <p:extLst>
      <p:ext uri="{BB962C8B-B14F-4D97-AF65-F5344CB8AC3E}">
        <p14:creationId xmlns:p14="http://schemas.microsoft.com/office/powerpoint/2010/main" val="261782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642777"/>
              </p:ext>
            </p:extLst>
          </p:nvPr>
        </p:nvGraphicFramePr>
        <p:xfrm>
          <a:off x="533400" y="1374775"/>
          <a:ext cx="8229600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36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809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5690" y="0"/>
            <a:ext cx="8229600" cy="576262"/>
          </a:xfrm>
        </p:spPr>
        <p:txBody>
          <a:bodyPr/>
          <a:lstStyle/>
          <a:p>
            <a:r>
              <a:rPr lang="da-DK" dirty="0" smtClean="0"/>
              <a:t>4. Testdata – dagens konklusioner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37</a:t>
            </a:fld>
            <a:endParaRPr lang="da-DK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98035"/>
              </p:ext>
            </p:extLst>
          </p:nvPr>
        </p:nvGraphicFramePr>
        <p:xfrm>
          <a:off x="519543" y="1139885"/>
          <a:ext cx="8201892" cy="538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3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8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9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Krav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Integrationstest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Snitfladetest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i="0" dirty="0" smtClean="0"/>
                        <a:t>Migrerede produktionsdata 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?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Ja</a:t>
                      </a:r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i="0" dirty="0" smtClean="0"/>
                        <a:t>Geografisk begrænset område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?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da-DK" sz="1400" dirty="0" smtClean="0"/>
                        <a:t>- Samtlige kommuner på Fyn og Frederiksberg kommune</a:t>
                      </a:r>
                    </a:p>
                    <a:p>
                      <a:pPr marL="0" lvl="1" indent="0"/>
                      <a:r>
                        <a:rPr lang="da-DK" sz="1400" dirty="0" smtClean="0"/>
                        <a:t>- Eller 3 sammenhængende kommuner</a:t>
                      </a:r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i="0" dirty="0" smtClean="0"/>
                        <a:t>Fuldstændige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i="0" dirty="0" smtClean="0"/>
                        <a:t>?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i="0" dirty="0" smtClean="0"/>
                        <a:t>Migreret og logisk sammenkædet</a:t>
                      </a:r>
                      <a:endParaRPr lang="da-DK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i="0" dirty="0" smtClean="0"/>
                        <a:t>Ligne rigtige produktionsdata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i="0" dirty="0" smtClean="0"/>
                        <a:t>?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i="0" dirty="0" smtClean="0"/>
                        <a:t>Så meget som muligt</a:t>
                      </a:r>
                      <a:endParaRPr lang="da-DK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i="0" dirty="0" smtClean="0"/>
                        <a:t>Kendt tilstand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i="0" dirty="0" smtClean="0"/>
                        <a:t>?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i="0" dirty="0" smtClean="0"/>
                        <a:t>”Nulstille” testdata  =&gt;  kendt initial tilstand (for at kunne genteste).</a:t>
                      </a:r>
                      <a:endParaRPr lang="da-DK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400" i="0" dirty="0" smtClean="0"/>
                        <a:t>Identificerbare via versionering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i="0" dirty="0" smtClean="0"/>
                        <a:t>?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i="0" dirty="0" smtClean="0"/>
                        <a:t>Ja, via dobbelt historik</a:t>
                      </a:r>
                      <a:endParaRPr lang="da-DK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456">
                <a:tc>
                  <a:txBody>
                    <a:bodyPr/>
                    <a:lstStyle/>
                    <a:p>
                      <a:r>
                        <a:rPr lang="da-DK" sz="1400" i="0" dirty="0" smtClean="0"/>
                        <a:t>Dække alle positive flows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i="0" dirty="0" smtClean="0"/>
                        <a:t>?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i="0" dirty="0" smtClean="0"/>
                        <a:t>Ja, betyder bl.a. tilstrækkelig spredning i testdata til afprøvning af funktionelle flows.</a:t>
                      </a:r>
                      <a:endParaRPr lang="da-DK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456">
                <a:tc>
                  <a:txBody>
                    <a:bodyPr/>
                    <a:lstStyle/>
                    <a:p>
                      <a:r>
                        <a:rPr lang="da-DK" sz="1400" i="0" dirty="0" smtClean="0"/>
                        <a:t>Dække negative test v datainput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i="0" dirty="0" smtClean="0"/>
                        <a:t>?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i="0" dirty="0" smtClean="0"/>
                        <a:t>Ja, </a:t>
                      </a:r>
                      <a:r>
                        <a:rPr lang="da-DK" sz="1400" dirty="0" smtClean="0"/>
                        <a:t>herunder data som også kan indgå i sikkerhedstest</a:t>
                      </a:r>
                      <a:endParaRPr lang="da-DK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456">
                <a:tc>
                  <a:txBody>
                    <a:bodyPr/>
                    <a:lstStyle/>
                    <a:p>
                      <a:r>
                        <a:rPr lang="da-DK" sz="1400" i="0" dirty="0" smtClean="0"/>
                        <a:t>Afprøve operationelle test 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i="0" dirty="0" smtClean="0"/>
                        <a:t>?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i="0" dirty="0" smtClean="0"/>
                        <a:t>Ja, </a:t>
                      </a:r>
                      <a:r>
                        <a:rPr lang="da-DK" sz="1400" dirty="0" smtClean="0"/>
                        <a:t>fx</a:t>
                      </a:r>
                      <a:r>
                        <a:rPr lang="da-DK" sz="1400" baseline="0" dirty="0" smtClean="0"/>
                        <a:t> </a:t>
                      </a:r>
                      <a:r>
                        <a:rPr lang="da-DK" sz="1400" dirty="0" smtClean="0"/>
                        <a:t>rapportering af fejl til overvågningssystemer</a:t>
                      </a:r>
                      <a:endParaRPr lang="da-DK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456">
                <a:tc>
                  <a:txBody>
                    <a:bodyPr/>
                    <a:lstStyle/>
                    <a:p>
                      <a:r>
                        <a:rPr lang="da-DK" sz="1400" i="0" dirty="0" smtClean="0"/>
                        <a:t>Spredning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i="0" dirty="0" smtClean="0"/>
                        <a:t>?</a:t>
                      </a:r>
                      <a:endParaRPr lang="da-DK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i="0" dirty="0" smtClean="0"/>
                        <a:t>Så stor som muligt og understøtte blandede testscenarier med veksling ml.</a:t>
                      </a:r>
                      <a:r>
                        <a:rPr lang="da-DK" sz="1400" i="0" baseline="0" dirty="0" smtClean="0"/>
                        <a:t> </a:t>
                      </a:r>
                      <a:r>
                        <a:rPr lang="da-DK" sz="1400" i="0" dirty="0" smtClean="0"/>
                        <a:t>testdata med valide svar og testdata, hvor der returneres fejl</a:t>
                      </a:r>
                      <a:endParaRPr lang="da-DK" sz="14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Rektangel 7"/>
          <p:cNvSpPr/>
          <p:nvPr/>
        </p:nvSpPr>
        <p:spPr>
          <a:xfrm>
            <a:off x="955963" y="528981"/>
            <a:ext cx="73290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l">
              <a:buNone/>
            </a:pPr>
            <a:r>
              <a:rPr lang="da-DK" sz="2000" b="1" dirty="0" smtClean="0">
                <a:solidFill>
                  <a:srgbClr val="004600"/>
                </a:solidFill>
              </a:rPr>
              <a:t>Konklusioner: </a:t>
            </a:r>
          </a:p>
          <a:p>
            <a:pPr marL="0" lvl="0" indent="0" algn="l">
              <a:buNone/>
            </a:pPr>
            <a:r>
              <a:rPr lang="da-DK" sz="2000" b="1" dirty="0" smtClean="0">
                <a:solidFill>
                  <a:srgbClr val="004600"/>
                </a:solidFill>
              </a:rPr>
              <a:t>Hvilke </a:t>
            </a:r>
            <a:r>
              <a:rPr lang="da-DK" sz="2000" b="1" dirty="0">
                <a:solidFill>
                  <a:srgbClr val="004600"/>
                </a:solidFill>
              </a:rPr>
              <a:t>krav til </a:t>
            </a:r>
            <a:r>
              <a:rPr lang="da-DK" sz="2000" b="1" dirty="0" smtClean="0">
                <a:solidFill>
                  <a:srgbClr val="004600"/>
                </a:solidFill>
              </a:rPr>
              <a:t>testdata er der til snitfladetest og til integrationstest? </a:t>
            </a:r>
            <a:endParaRPr lang="da-DK" sz="2000" b="1" dirty="0">
              <a:solidFill>
                <a:srgbClr val="004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92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21-01-2016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38</a:t>
            </a:fld>
            <a:endParaRPr lang="da-DK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47" y="662940"/>
            <a:ext cx="8657681" cy="526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09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2. Status for projekterne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  <p:sp>
        <p:nvSpPr>
          <p:cNvPr id="7" name="Tekstboks 6"/>
          <p:cNvSpPr txBox="1"/>
          <p:nvPr/>
        </p:nvSpPr>
        <p:spPr>
          <a:xfrm>
            <a:off x="1303867" y="2799927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dirty="0" smtClean="0"/>
              <a:t>Noget nyt siden i torsdags?</a:t>
            </a:r>
          </a:p>
        </p:txBody>
      </p:sp>
      <p:sp>
        <p:nvSpPr>
          <p:cNvPr id="3" name="AutoShape 2" descr="Image result for st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8" name="AutoShape 4" descr="data:image/jpeg;base64,/9j/4AAQSkZJRgABAQAAAQABAAD/2wCEAAkGBxAQEBAQEBMVFRUQDxAQDxEQEBAQDw8SFREWFxUWFxYYHSggGBolGxUVITEiJSkrLi4wGCA/ODMsNyguLisBCgoKDg0OGxAQGysmHyYuLS8vNzUtKys3MisvLS03LystLC43Kzc1NTcuNTcuNS0tLiswLS43NzIrLTY3NzEtK//AABEIANMA7wMBIgACEQEDEQH/xAAbAAEAAQUBAAAAAAAAAAAAAAAABQECAwQGB//EAEgQAAIBAgMEBQcIBQwDAQAAAAECAAMRBBIhBRMxQQYiUWFxFDJSgZGxwSNCU3OSodHhBxVik/AkMzRjcnSio7KzwtIlQ4IW/8QAGQEBAAMBAQAAAAAAAAAAAAAAAAMEBQIB/8QAMREBAAEDAQQIBQQDAAAAAAAAAAECAxEEEhMh8AUxMzRBYYGhFCJRcdGxweHxFVJT/9oADAMBAAIRAxEAPwD3GIiAiIgIiICIiAiUJlhqiBkiYt8JUVhAyRKKwPCVgIiICIiAiIgIiICIiAiIgIiICIiAiIgIiICIiAllWoFBJ5S+Qm2sX1wg+aLnxP5e+Bmq4u5+Ex+USKOIlPKIEt5RHlEiPKJXyiBMLiZv4XEh9OY++cyMRMtHGFSGHIwOpiW0nDKGHAgEeuXQEREBERAREQEREBERAREQEREBERAREQEREBOH2pib1qvdUYew2+E7iecdIiaeKrKeb5x4MM3xgXnESnlEiTiY8pgSvlEr5RInyiPKYEuMRLhiJDeUy4YiB6N0drZ6C/ssy/ff4yTkL0QU+Sq3ps7DwzW+EmoCIiAiIgIiICIiAiIgIiICIiAiIgIiICIiAnG/pC2aSi4pBfdjJWA9C+jeok38e6dlKOoIIIBBBBBFwQeIMDww4mU8qnTdLug9SkWrYMF6epaiLmpT/sD5693Ed/LhDV+7Q9xgS3lUeVSI3srvYEt5TNrZ6vXqJSp6tUYKvd2k9wFyfCROzcJWxNQUqCF2PJeCjtY8FHeZ650Q6LLglzuQ9ZxZ3HmoPRS/Lv5/dAnsHhhSppTXgiKo77DjM0RAREQEREBERAREQEREBERAREQEREBERAREQERMdesqKWY2A++Be7AAkkADiSbATh+ldDZuJJLU3NT6bDqqNf8AaLWD+sHum1tXa28NidAdF5evtM0soMDy7bFbD4Spuqxq3Kh1K01IKkkD53HSS3RrAYbEBa7740TeyoqJUYq1jcsdF0PDXwkf+mGkqjC2FmO/sRxygJce0id5szD06dCkFAVRSQKNAoGUWEDpdi7TwNBBTo0mpLzG7BJPaxBJY95vJmltWg3Bx6wy+8TimqgC4t6ph/WajnA9FSsreawPgQZcTPPk2oO2Ru0ttEZrsbDgL6CB6S20qIYKHBY8l6x+6ZBiRPM+hW0d5XqMTwygeu/4SY2xtKtQxIsC1I08xYEdXU30vc+qB3C1AZfOcwe1FdQQeIklgceGbIefm/hAkYiICIiAiIgIiICIiAiIgIlHYAEngASfASD/AP0KltLW8dYE7E1KO0KbDjbxm0rAi4N+8awKO4UEnQAXM4vpDtksTbQDgJNbe2kFBUHx7zPOtr4w1GFOkCzu2VEXVmY8hAwUcRXxGIyUhcUwatYk2VUHf2k2AHMnxnXURoJlwWwxgMDkaxrYmohruO0XYKP2VAI9ZPOUEDyv9MzfK4QdlKufa1P/AKzt8FhjVw9EkmzUaJtc2saag85wP6YXvi6C9mGv9qo3/WeidGHzYHBt24TDn/KWBH42jUQWS5voq35mwHE+qSK/o4xbAFsVTDEaqKTsoPZmzC/sjaWguOI1HiNROw27tgU6aZDY1ED35qh4W7z8DIb9+ixbm5X1Q7oomuqKYcFiuhmNon+fwx7mqVEf7OQ++YafQrG1WG9ZFQ6lkO8YjuVsv3kSbw1V3qoXutIsSzHRTYEi5PG5Ak95dT+kX7QlfQ6m5qKZrqp2Y8Pr90l+3TbnZicygtr7Op4HDIaAyrRuWLnNVrM9gSxA87qjuFuQmt0dx74xKykqR1NCWzpYk3ta2vC9+3TWdKcbT+kX7QlBi6X0i/aEvIHHbQxowFbdG+VlDjQhQSTcA8+F+68luiu0hWq75yVpUtQxR8rsdAAbW0vf2SabE0jxdD4sDDYmkQVLqQRYjMOE8nOOBHm6HDY6lU0R1Y9gIzezjNieXK1VCxsxRXIV9eAbRgw4eInadGNsGuDTc3dAGB5unC57wbA+ImZpOkZuXNzdp2avD6StXdPFNO3ROYTsRE1FUiIgIiICIiAiIgUZQQQdQRYjtE4jaPQypTJqYSqWA13FUi9uxanuzeszr8di1pKC3zmCjxsT8JE4vFluJuOzl7IHL4LFVjfMrLYkWbThN4491BsxHbYkA+M28Q6kSA2lilQG5gY93isbVNKiOFt47aU6YPMnt7ANT7TO06N9F6GCGYfKVWFnrOOtbmFHzF7vaTMnRHC7vCU7rlapmquCLHrG6378uUeqTMDl+mGIs9BO6ox9qgfGRArzL08cjEUvqf8Am35TnxioHnn6VKubHr3YWl/uVPynofRGt/4/Bf3WgP8ALE5vpL0bp42qlXeGmwCpUsMwemCToD5ranXhrwMn8GEpU0pU9FpoqICbmwFhrA3NpVuqZm2hXLLRvywmGH+UD7yZE41iVMkcaLLR/umF/wBlZkdNd29YW9F2no6Oq6rTpjTrZEQMcoJI4ewE+qaONrbsquRGZyAqhzcAsFzscvVQEi59lzpM+PwK4igKbC+lNh1ijKRYgqw1Vh2zW2fsupTUiowqVKlRGq1nbrOqOCi5ctgABa3C5Y85qRlDGxjM9f0/nn8XUcXhyBmZVORX+UG6DKysQyhuRCOe0ZTe0qmKwrLmz0wLuOsyDzahpk8eGZSLzKNkUrW6x6gpgl2LBACFUHjpmax468Zamx6IbNYk5g5Ym7FxVNXNfiOsToLC2lrTtExYhSCwWmLDgbD0bn+O6aRw9cOTy4Bd2tr3I0N+6+vb6p0FotAj0rOVKMlhkqAm3GwNvcfymv0MY+Vp9XUv3iw09oHskpiPMf8AsN7jIvoV/S1+qf4TI13erH3n9lux2Vb0OIia6oREQEREBERAREQNPa2BFek1MmxOqN6LDUH+OV559jNpVMIxpYpShGisfMfvVuBH8G09NlGAPHXxgeY4WricXphqbMD/AOw9WiPFzofAXPdOo2H0Pp0mFXENvqo1AI+Rpn9lT5x7z6gJ00QKxKRA4v8ASLR1w9T6xD/hI/5TjWE9G6cYbPhGbnSdH9V8p+5r+qediBGYquykAAkkgAAEkkmwAA4mbuymNQ2IIIJBBBBBHEEcjNetUFOvh6h4U8TQc89FqqT7p0OzsIS9SsRY1atSqR2Z3LW++BrbTo5aZPdJPpHSyVAno0KC+ymB8Jh2hT3j06Q/9lWnT+0wHxm70z/pT/V0/cZk9M929YWtH2jPtLHChh0qMHKg0hUNO5ZENrtYa2HO2tjflNN8YKx/kzndo9IVa4quynM6g06dzYnK1y3zbi2uqygK7pc2gypqL3vpa1ud7TUpU8PRUKCURWzBSpp0wxfN2AedrbtmnETjyRxVTEYx83Pg0124wpN1ArCnXqUg+ZFKLTV6Ys2rOQ4FtLlKhuLTZ/XgtfdkDMEuzBcrnLo+nUC5usdcuVtDaSa1LgHXUX1BB9YPCC07QoXEdILI+Sm2YUndC2tMkUTUGo4iwY9+XvEurbe1AVLE1QgLsOAq00YW47zr3y9x10tJYvMdOq1hmFmsMwBuAbA8eehECKG3lqAoE1YMPPU2Bpo3rI3mo5ZW46XzdCP6WPqX+E3qdJG+SOl1crY2ZRcBrHs6w04TB0UwppY9qZ1tRcg+kCVsZma23VOos1+ESs2ao3dcO7iUiaasrEpIDA7SfF4ht0SMPRa2caeUOL3IPoXsBbjZjwy5g6CIiAiJSAiUgwKxLbxeBdKXlt4vAuvF5beam0cVu0uOJNh+MDPjKAq06lM8KiMh7ri08gcFSVbQqSCOwjQzt8RtCuvWSob9jWZT6j8Jx+Ko1sTi3smQVDndhcohIGci/abkDv7rwLNlbP39TeMOpTOn7T/l+E6DEYgILCY6tVKCBE0Ciw/jtkVhqVbG1d1RHe7nzKS9rH3DiYE30Qw5xGL3x8zDgm/I1GBCj1C59nbKdNP6U31VP/lOv2Rs+nhaK0afAasx852PFm7z+HZOP6aH+VH6mn72mV0x3b1ha0faMm0lqnDoaLBXU0XXOL02sRcPzC9pHC15o4as+Iy1a4CFatLc4YVFqFMtRc9RsvnNo1uQUX5mShxASnSJIBbdIuY2BZrAfE27pixuOamVWyszlbICVsCwXOx1soJHwmlERiJcRVVjZiPX9ePPvOY/DYHGU1yrUXzNNAwL7lRrm1UZwTpfW5I1tMtSji2ZrVMq6ZLrTZl6gF2I4sGzG1rEEa6Wm3R2lSKg5xfdir5jpnUhjmVW1I6jHS+kziqrXysDlNmsQcp7DbgZ2gR+EGJz3rMMpS+RQpVWNjlzWBOXUA21Fr6yWehvArK2U5QDdc4Nu641GvP2zXaY85HAkeBgblHDJRvUYlmIyl21a1/NVQLAXtoBc6XvLdgszbQzkdV8K27PcrKGU9jAnUd4mgK5VgztcA3DMbimbEH/AOSCQezjym85I+VS4KtdwNXpuB5wHM2Oo4Mp53nFdEV4z4Tl1FWHZXi80Nl7QFZeWZQM4BuLHzWXtU2Nj3EcQZp9I9rtRC0aFmxFfSkCMwpLezVWHMC4AHzmIGguR25au3sY+JqnZ+HJHDyyotxu0IB3QI4MwILEahSOBdTJ7A4RKNNadMWVQANAL6d38CaWwdlLhaWUau12quTdnYkkknmbkknmSeHASd4F0S28XgXSkRApeUJlCZYWgXXi8xlpQtAyZpTNMRaULwMuaQu2quZwvoj7z+VpJPVsCTyFzOfr1bkseZvA1q1UDjI3aG2EprYTHteudQJADCK1Oq9Q3Zvk6K30B0zOe2wNgO0nsgYKm0DXqKt7AsAT3E62nsGz8HSw6ClRUKo5Dix7WPEnvM8hwOynBByn2T0rZG0i6hX0dVFz6QGl/GBObycP0xP8pP1NP3vOr305DpU169/6pPe0y+mO7T94WdJ2jbxODSvhxScBlZKZIJIvbKeI1B04jhNfZ+y3pKVLZ2aojVK1Ry9VgjAovmgaAAcuJPMy7HYh6eGR0Q1LbjOinrsl1zZR8493PWadPEJiQHoDLSV6amqqmm9Vi6hkXgQoBsx7dORmhTMcPrh5EV7E8flzx/rnPpw2zsSkVdSWO8FmPUXlUBsFUBf5xuA468b3y4LAikWOYsWvckKAF3juFAA5Go3G5mnhtsEJSvTChggFmyqPNDdW1xqwsBcnuteatXb7mn1UUVNxvWAZnVGyqShFlPz117mHEGSK6eaYmmQmYmMDV2h/NVfq3/0mamwdpsqsGuRSp5s39WDbI3dc9U8r24GbO0T8lV+rf/SZo9G3ZDiGA87DtTBt1bllvf1AzL1momzfoqziMTlas29uiYxxysxnSdqWIptg1Z1FUBwUygswYPSW9tGIDE8AUJB0JHZdFMJfeYuswevVb5Q2IFIAdVFB1VQp6vcb8Xa/E4bHq+IXNSL2JUIup61gxtw1sL+FuFweow9Y0HV6ZuhAC62UrfRCeQuTlPzSbcCRLWk1G+o2sTHPgjvWt3Vh2N5W81cNiVqKHU6Ht0II0II5EHS0zBpaQst4vMYMuBgZBKyxZWBZMbS8zGxgWlpaWlpMsYwLi8sNSY2MwVGga+28aKdIn0mC/H4Tn/1kp5yU2tSSrTanUvY8wbEEcCD2zgto4EUyQlZz3GmCfaCPdAmMbVBubzBsaiDdzxJOvdfSQAFSx1c6cgB+MnNlYxEUBriw+cCIHSUwAJRsVkIbsOvhzkf+tqXpD1TXqYlqpC00Y3OrFSqgeJ4wOlXGg85A9IWvUVuTJl9akn3MPZN2jhSBqZix+HDIVbxBHEHkRK2s0+/tTQktXNiuKjD7Vo7tVqXBCqpGRmF1tqCB3XlVx+FHBjob2K1yL3vexFr318ZzlQ1UOUozjkyqdfEcpZ5S30VT920y/i9db+WbcTjyn8rW6sVcdp1f65oemfsVP+stO2KHp/4Kn4TlTiW+iqfu2/CWnEn6Op+7f8I+P1v/AD9p/JuLP+36OqO1aHp/4X/CY22pR9MfZb8Jy5xR+jqfu3/CKdYswUI4ueJRgB38J7/kNVHXb9pefD2vCpMbX2xRWi9iWLjIiKDmdm0AGn8fdOfo7fdHGFXrvcviWUnd0dLLSpgcSDYd5J4mRm28TUpFSAd/WBXDUvnYemdC5HKo33a9mnT/AKOOjQpgV31N7p+2/p96rqF7Tc9kuTZp1VETciPTnqj3nyjjHFybNXy88+0ec8O42DstKWHyOozVBmrdtzyuOzThzF5gr0jSYo3WVgTqPOHNrduvWHPiOYMvTBmDbCncMR5wKlCRfI2YAN4C5v2i8vU0xTTFMdUK8zMzmUXgcc1Gs1NDnO7FQpfzk4Lmbgj+iT5wFjwuJrDbYLEB6TID87PTcL42N/YDIfA4YD5OkNWJZjoMzHznYgceH3AchN/E4Jqa5ywOoDALa1zbt11InTxPAzIompgXvTQ/sj7tJurAuAlYEGBhaWGXGWmBhMsMyuJjIgY2mJ1mciWFYGhXoBuUj6uykPzRJwpLDTgQP6qQch7JUbOXsk0acoacCJGCA5S4Ye0kjTlDTgRxpTE+HkoaUtNKBDthJb5JJg0ZTcwIfySU8kkxuZTcwIY4UTUxOMp0eqRct5pFtPznQthrzSxGwaNTz0v6yJX1Wni/bmiZwls3d3XtYcbhtl062Ieq5HBVZgTnZfRHo99vznY4eqAAF0AAAA0AEy4bYVFBZUt6yffNtNnIOAnWns7q3FPW8u3NuqZWU657Ze+JNiDqCCCO0TKMEJd5EJMjQmH2juagF9DoDY6jsPf+E6MVs6lW4MCCO0EWMwpgAJs06FoGxheqqqOQA14mbqGalJZsiBsLKy1OEuga14lJUGBawmMiZSZZaBjIlpEy2lCIGIrLSszWlLQMOWUyTNljLAwZJTJM+WMsDXySmSbGWMsDW3cpu5s5YyQNbdxu5s5IyQNbdSopTZySuSBrinLhTmfLK5YGEJLgky5ZULAsCy4LL7SoEAizKolAJkQQLll0tEuga0pEQKREQKSkrECkpEQEpEQEpEQEREBERAREQKxEQKysRACViIFZUSkQMyiXiIgIMRA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9" name="AutoShape 6" descr="data:image/jpeg;base64,/9j/4AAQSkZJRgABAQAAAQABAAD/2wCEAAkGBxAQEBAQEBMVFRUQDxAQDxEQEBAQDw8SFREWFxUWFxYYHSggGBolGxUVITEiJSkrLi4wGCA/ODMsNyguLisBCgoKDg0OGxAQGysmHyYuLS8vNzUtKys3MisvLS03LystLC43Kzc1NTcuNTcuNS0tLiswLS43NzIrLTY3NzEtK//AABEIANMA7wMBIgACEQEDEQH/xAAbAAEAAQUBAAAAAAAAAAAAAAAABQECAwQGB//EAEgQAAIBAgMEBQcIBQwDAQAAAAECAAMRBBIhBRMxQQYiUWFxFDJSgZGxwSNCU3OSodHhBxVik/AkMzRjcnSio7KzwtIlQ4IW/8QAGQEBAAMBAQAAAAAAAAAAAAAAAAMEBQIB/8QAMREBAAEDAQQIBQQDAAAAAAAAAAECAxEEEhMh8AUxMzRBYYGhFCJRcdGxweHxFVJT/9oADAMBAAIRAxEAPwD3GIiAiIgIiICIiAiUJlhqiBkiYt8JUVhAyRKKwPCVgIiICIiAiIgIiICIiAiIgIiICIiAiIgIiICIiAllWoFBJ5S+Qm2sX1wg+aLnxP5e+Bmq4u5+Ex+USKOIlPKIEt5RHlEiPKJXyiBMLiZv4XEh9OY++cyMRMtHGFSGHIwOpiW0nDKGHAgEeuXQEREBERAREQEREBERAREQEREBERAREQEREBOH2pib1qvdUYew2+E7iecdIiaeKrKeb5x4MM3xgXnESnlEiTiY8pgSvlEr5RInyiPKYEuMRLhiJDeUy4YiB6N0drZ6C/ssy/ff4yTkL0QU+Sq3ps7DwzW+EmoCIiAiIgIiICIiAiIgIiICIiAiIgIiICIiAnG/pC2aSi4pBfdjJWA9C+jeok38e6dlKOoIIIBBBBBFwQeIMDww4mU8qnTdLug9SkWrYMF6epaiLmpT/sD5693Ed/LhDV+7Q9xgS3lUeVSI3srvYEt5TNrZ6vXqJSp6tUYKvd2k9wFyfCROzcJWxNQUqCF2PJeCjtY8FHeZ650Q6LLglzuQ9ZxZ3HmoPRS/Lv5/dAnsHhhSppTXgiKo77DjM0RAREQEREBERAREQEREBERAREQEREBERAREQERMdesqKWY2A++Be7AAkkADiSbATh+ldDZuJJLU3NT6bDqqNf8AaLWD+sHum1tXa28NidAdF5evtM0soMDy7bFbD4Spuqxq3Kh1K01IKkkD53HSS3RrAYbEBa7740TeyoqJUYq1jcsdF0PDXwkf+mGkqjC2FmO/sRxygJce0id5szD06dCkFAVRSQKNAoGUWEDpdi7TwNBBTo0mpLzG7BJPaxBJY95vJmltWg3Bx6wy+8TimqgC4t6ph/WajnA9FSsreawPgQZcTPPk2oO2Ru0ttEZrsbDgL6CB6S20qIYKHBY8l6x+6ZBiRPM+hW0d5XqMTwygeu/4SY2xtKtQxIsC1I08xYEdXU30vc+qB3C1AZfOcwe1FdQQeIklgceGbIefm/hAkYiICIiAiIgIiICIiAiIgIlHYAEngASfASD/AP0KltLW8dYE7E1KO0KbDjbxm0rAi4N+8awKO4UEnQAXM4vpDtksTbQDgJNbe2kFBUHx7zPOtr4w1GFOkCzu2VEXVmY8hAwUcRXxGIyUhcUwatYk2VUHf2k2AHMnxnXURoJlwWwxgMDkaxrYmohruO0XYKP2VAI9ZPOUEDyv9MzfK4QdlKufa1P/AKzt8FhjVw9EkmzUaJtc2saag85wP6YXvi6C9mGv9qo3/WeidGHzYHBt24TDn/KWBH42jUQWS5voq35mwHE+qSK/o4xbAFsVTDEaqKTsoPZmzC/sjaWguOI1HiNROw27tgU6aZDY1ED35qh4W7z8DIb9+ixbm5X1Q7oomuqKYcFiuhmNon+fwx7mqVEf7OQ++YafQrG1WG9ZFQ6lkO8YjuVsv3kSbw1V3qoXutIsSzHRTYEi5PG5Ak95dT+kX7QlfQ6m5qKZrqp2Y8Pr90l+3TbnZicygtr7Op4HDIaAyrRuWLnNVrM9gSxA87qjuFuQmt0dx74xKykqR1NCWzpYk3ta2vC9+3TWdKcbT+kX7QlBi6X0i/aEvIHHbQxowFbdG+VlDjQhQSTcA8+F+68luiu0hWq75yVpUtQxR8rsdAAbW0vf2SabE0jxdD4sDDYmkQVLqQRYjMOE8nOOBHm6HDY6lU0R1Y9gIzezjNieXK1VCxsxRXIV9eAbRgw4eInadGNsGuDTc3dAGB5unC57wbA+ImZpOkZuXNzdp2avD6StXdPFNO3ROYTsRE1FUiIgIiICIiAiIgUZQQQdQRYjtE4jaPQypTJqYSqWA13FUi9uxanuzeszr8di1pKC3zmCjxsT8JE4vFluJuOzl7IHL4LFVjfMrLYkWbThN4491BsxHbYkA+M28Q6kSA2lilQG5gY93isbVNKiOFt47aU6YPMnt7ANT7TO06N9F6GCGYfKVWFnrOOtbmFHzF7vaTMnRHC7vCU7rlapmquCLHrG6378uUeqTMDl+mGIs9BO6ox9qgfGRArzL08cjEUvqf8Am35TnxioHnn6VKubHr3YWl/uVPynofRGt/4/Bf3WgP8ALE5vpL0bp42qlXeGmwCpUsMwemCToD5ranXhrwMn8GEpU0pU9FpoqICbmwFhrA3NpVuqZm2hXLLRvywmGH+UD7yZE41iVMkcaLLR/umF/wBlZkdNd29YW9F2no6Oq6rTpjTrZEQMcoJI4ewE+qaONrbsquRGZyAqhzcAsFzscvVQEi59lzpM+PwK4igKbC+lNh1ijKRYgqw1Vh2zW2fsupTUiowqVKlRGq1nbrOqOCi5ctgABa3C5Y85qRlDGxjM9f0/nn8XUcXhyBmZVORX+UG6DKysQyhuRCOe0ZTe0qmKwrLmz0wLuOsyDzahpk8eGZSLzKNkUrW6x6gpgl2LBACFUHjpmax468Zamx6IbNYk5g5Ym7FxVNXNfiOsToLC2lrTtExYhSCwWmLDgbD0bn+O6aRw9cOTy4Bd2tr3I0N+6+vb6p0FotAj0rOVKMlhkqAm3GwNvcfymv0MY+Vp9XUv3iw09oHskpiPMf8AsN7jIvoV/S1+qf4TI13erH3n9lux2Vb0OIia6oREQEREBERAREQNPa2BFek1MmxOqN6LDUH+OV559jNpVMIxpYpShGisfMfvVuBH8G09NlGAPHXxgeY4WricXphqbMD/AOw9WiPFzofAXPdOo2H0Pp0mFXENvqo1AI+Rpn9lT5x7z6gJ00QKxKRA4v8ASLR1w9T6xD/hI/5TjWE9G6cYbPhGbnSdH9V8p+5r+qediBGYquykAAkkgAAEkkmwAA4mbuymNQ2IIIJBBBBBHEEcjNetUFOvh6h4U8TQc89FqqT7p0OzsIS9SsRY1atSqR2Z3LW++BrbTo5aZPdJPpHSyVAno0KC+ymB8Jh2hT3j06Q/9lWnT+0wHxm70z/pT/V0/cZk9M929YWtH2jPtLHChh0qMHKg0hUNO5ZENrtYa2HO2tjflNN8YKx/kzndo9IVa4quynM6g06dzYnK1y3zbi2uqygK7pc2gypqL3vpa1ud7TUpU8PRUKCURWzBSpp0wxfN2AedrbtmnETjyRxVTEYx83Pg0124wpN1ArCnXqUg+ZFKLTV6Ys2rOQ4FtLlKhuLTZ/XgtfdkDMEuzBcrnLo+nUC5usdcuVtDaSa1LgHXUX1BB9YPCC07QoXEdILI+Sm2YUndC2tMkUTUGo4iwY9+XvEurbe1AVLE1QgLsOAq00YW47zr3y9x10tJYvMdOq1hmFmsMwBuAbA8eehECKG3lqAoE1YMPPU2Bpo3rI3mo5ZW46XzdCP6WPqX+E3qdJG+SOl1crY2ZRcBrHs6w04TB0UwppY9qZ1tRcg+kCVsZma23VOos1+ESs2ao3dcO7iUiaasrEpIDA7SfF4ht0SMPRa2caeUOL3IPoXsBbjZjwy5g6CIiAiJSAiUgwKxLbxeBdKXlt4vAuvF5beam0cVu0uOJNh+MDPjKAq06lM8KiMh7ri08gcFSVbQqSCOwjQzt8RtCuvWSob9jWZT6j8Jx+Ko1sTi3smQVDndhcohIGci/abkDv7rwLNlbP39TeMOpTOn7T/l+E6DEYgILCY6tVKCBE0Ciw/jtkVhqVbG1d1RHe7nzKS9rH3DiYE30Qw5xGL3x8zDgm/I1GBCj1C59nbKdNP6U31VP/lOv2Rs+nhaK0afAasx852PFm7z+HZOP6aH+VH6mn72mV0x3b1ha0faMm0lqnDoaLBXU0XXOL02sRcPzC9pHC15o4as+Iy1a4CFatLc4YVFqFMtRc9RsvnNo1uQUX5mShxASnSJIBbdIuY2BZrAfE27pixuOamVWyszlbICVsCwXOx1soJHwmlERiJcRVVjZiPX9ePPvOY/DYHGU1yrUXzNNAwL7lRrm1UZwTpfW5I1tMtSji2ZrVMq6ZLrTZl6gF2I4sGzG1rEEa6Wm3R2lSKg5xfdir5jpnUhjmVW1I6jHS+kziqrXysDlNmsQcp7DbgZ2gR+EGJz3rMMpS+RQpVWNjlzWBOXUA21Fr6yWehvArK2U5QDdc4Nu641GvP2zXaY85HAkeBgblHDJRvUYlmIyl21a1/NVQLAXtoBc6XvLdgszbQzkdV8K27PcrKGU9jAnUd4mgK5VgztcA3DMbimbEH/AOSCQezjym85I+VS4KtdwNXpuB5wHM2Oo4Mp53nFdEV4z4Tl1FWHZXi80Nl7QFZeWZQM4BuLHzWXtU2Nj3EcQZp9I9rtRC0aFmxFfSkCMwpLezVWHMC4AHzmIGguR25au3sY+JqnZ+HJHDyyotxu0IB3QI4MwILEahSOBdTJ7A4RKNNadMWVQANAL6d38CaWwdlLhaWUau12quTdnYkkknmbkknmSeHASd4F0S28XgXSkRApeUJlCZYWgXXi8xlpQtAyZpTNMRaULwMuaQu2quZwvoj7z+VpJPVsCTyFzOfr1bkseZvA1q1UDjI3aG2EprYTHteudQJADCK1Oq9Q3Zvk6K30B0zOe2wNgO0nsgYKm0DXqKt7AsAT3E62nsGz8HSw6ClRUKo5Dix7WPEnvM8hwOynBByn2T0rZG0i6hX0dVFz6QGl/GBObycP0xP8pP1NP3vOr305DpU169/6pPe0y+mO7T94WdJ2jbxODSvhxScBlZKZIJIvbKeI1B04jhNfZ+y3pKVLZ2aojVK1Ry9VgjAovmgaAAcuJPMy7HYh6eGR0Q1LbjOinrsl1zZR8493PWadPEJiQHoDLSV6amqqmm9Vi6hkXgQoBsx7dORmhTMcPrh5EV7E8flzx/rnPpw2zsSkVdSWO8FmPUXlUBsFUBf5xuA468b3y4LAikWOYsWvckKAF3juFAA5Go3G5mnhtsEJSvTChggFmyqPNDdW1xqwsBcnuteatXb7mn1UUVNxvWAZnVGyqShFlPz117mHEGSK6eaYmmQmYmMDV2h/NVfq3/0mamwdpsqsGuRSp5s39WDbI3dc9U8r24GbO0T8lV+rf/SZo9G3ZDiGA87DtTBt1bllvf1AzL1momzfoqziMTlas29uiYxxysxnSdqWIptg1Z1FUBwUygswYPSW9tGIDE8AUJB0JHZdFMJfeYuswevVb5Q2IFIAdVFB1VQp6vcb8Xa/E4bHq+IXNSL2JUIup61gxtw1sL+FuFweow9Y0HV6ZuhAC62UrfRCeQuTlPzSbcCRLWk1G+o2sTHPgjvWt3Vh2N5W81cNiVqKHU6Ht0II0II5EHS0zBpaQst4vMYMuBgZBKyxZWBZMbS8zGxgWlpaWlpMsYwLi8sNSY2MwVGga+28aKdIn0mC/H4Tn/1kp5yU2tSSrTanUvY8wbEEcCD2zgto4EUyQlZz3GmCfaCPdAmMbVBubzBsaiDdzxJOvdfSQAFSx1c6cgB+MnNlYxEUBriw+cCIHSUwAJRsVkIbsOvhzkf+tqXpD1TXqYlqpC00Y3OrFSqgeJ4wOlXGg85A9IWvUVuTJl9akn3MPZN2jhSBqZix+HDIVbxBHEHkRK2s0+/tTQktXNiuKjD7Vo7tVqXBCqpGRmF1tqCB3XlVx+FHBjob2K1yL3vexFr318ZzlQ1UOUozjkyqdfEcpZ5S30VT920y/i9db+WbcTjyn8rW6sVcdp1f65oemfsVP+stO2KHp/4Kn4TlTiW+iqfu2/CWnEn6Op+7f8I+P1v/AD9p/JuLP+36OqO1aHp/4X/CY22pR9MfZb8Jy5xR+jqfu3/CKdYswUI4ueJRgB38J7/kNVHXb9pefD2vCpMbX2xRWi9iWLjIiKDmdm0AGn8fdOfo7fdHGFXrvcviWUnd0dLLSpgcSDYd5J4mRm28TUpFSAd/WBXDUvnYemdC5HKo33a9mnT/AKOOjQpgV31N7p+2/p96rqF7Tc9kuTZp1VETciPTnqj3nyjjHFybNXy88+0ec8O42DstKWHyOozVBmrdtzyuOzThzF5gr0jSYo3WVgTqPOHNrduvWHPiOYMvTBmDbCncMR5wKlCRfI2YAN4C5v2i8vU0xTTFMdUK8zMzmUXgcc1Gs1NDnO7FQpfzk4Lmbgj+iT5wFjwuJrDbYLEB6TID87PTcL42N/YDIfA4YD5OkNWJZjoMzHznYgceH3AchN/E4Jqa5ywOoDALa1zbt11InTxPAzIompgXvTQ/sj7tJurAuAlYEGBhaWGXGWmBhMsMyuJjIgY2mJ1mciWFYGhXoBuUj6uykPzRJwpLDTgQP6qQch7JUbOXsk0acoacCJGCA5S4Ye0kjTlDTgRxpTE+HkoaUtNKBDthJb5JJg0ZTcwIfySU8kkxuZTcwIY4UTUxOMp0eqRct5pFtPznQthrzSxGwaNTz0v6yJX1Wni/bmiZwls3d3XtYcbhtl062Ieq5HBVZgTnZfRHo99vznY4eqAAF0AAAA0AEy4bYVFBZUt6yffNtNnIOAnWns7q3FPW8u3NuqZWU657Ze+JNiDqCCCO0TKMEJd5EJMjQmH2juagF9DoDY6jsPf+E6MVs6lW4MCCO0EWMwpgAJs06FoGxheqqqOQA14mbqGalJZsiBsLKy1OEuga14lJUGBawmMiZSZZaBjIlpEy2lCIGIrLSszWlLQMOWUyTNljLAwZJTJM+WMsDXySmSbGWMsDW3cpu5s5YyQNbdxu5s5IyQNbdSopTZySuSBrinLhTmfLK5YGEJLgky5ZULAsCy4LL7SoEAizKolAJkQQLll0tEuga0pEQKREQKSkrECkpEQEpEQEpEQEREBERAREQKxEQKysRACViIFZUSkQMyiXiIgIMRA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029" y="2508780"/>
            <a:ext cx="22764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11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4294967295"/>
          </p:nvPr>
        </p:nvSpPr>
        <p:spPr>
          <a:xfrm>
            <a:off x="1116013" y="6394450"/>
            <a:ext cx="4535487" cy="215900"/>
          </a:xfrm>
        </p:spPr>
        <p:txBody>
          <a:bodyPr/>
          <a:lstStyle/>
          <a:p>
            <a:pPr>
              <a:defRPr/>
            </a:pPr>
            <a:r>
              <a:rPr lang="da-DK" smtClean="0"/>
              <a:t>Ejendomsdataprogrammet - Projekt Forum</a:t>
            </a:r>
            <a:endParaRPr lang="da-DK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SIDE </a:t>
            </a:r>
            <a:fld id="{982F452A-9BD3-4307-975A-EA42E4CA906D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33" y="761998"/>
            <a:ext cx="5957929" cy="6355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484909" y="11402"/>
            <a:ext cx="8229600" cy="576262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r>
              <a:rPr lang="da-DK" sz="2400" dirty="0" smtClean="0"/>
              <a:t>3. Erfaringer med etablering af prøvedata</a:t>
            </a:r>
            <a:endParaRPr lang="da-DK" sz="2400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956732" y="473867"/>
            <a:ext cx="4123267" cy="576262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algn="l"/>
            <a:r>
              <a:rPr lang="da-DK" sz="1800" dirty="0" smtClean="0">
                <a:latin typeface="+mn-lt"/>
              </a:rPr>
              <a:t>Krav til prøvedata fra DAF til registrene:</a:t>
            </a:r>
            <a:endParaRPr lang="da-DK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8480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8844" y="138545"/>
            <a:ext cx="8229600" cy="576262"/>
          </a:xfrm>
        </p:spPr>
        <p:txBody>
          <a:bodyPr/>
          <a:lstStyle/>
          <a:p>
            <a:r>
              <a:rPr lang="da-DK" dirty="0" smtClean="0"/>
              <a:t>3. Erfaringer med etablering af prøvedata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SIDE </a:t>
            </a:r>
            <a:fld id="{E769ECDE-1B12-441F-8311-9D0E38D92D34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43" y="1290604"/>
            <a:ext cx="8087901" cy="4445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el 1"/>
          <p:cNvSpPr txBox="1">
            <a:spLocks/>
          </p:cNvSpPr>
          <p:nvPr/>
        </p:nvSpPr>
        <p:spPr bwMode="auto">
          <a:xfrm>
            <a:off x="480543" y="838485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algn="l"/>
            <a:r>
              <a:rPr lang="da-DK" sz="2000" dirty="0" smtClean="0"/>
              <a:t>Prøvedata med tværgående nøgler – krav og endelige data</a:t>
            </a:r>
            <a:endParaRPr lang="da-DK" sz="2000" dirty="0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914400" y="565601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algn="l"/>
            <a:r>
              <a:rPr lang="da-DK" sz="2000" dirty="0" smtClean="0"/>
              <a:t>Viser afhængigheder i rækkefølge for etableringen af prøvedata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3089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4909" y="662566"/>
            <a:ext cx="8229600" cy="576262"/>
          </a:xfrm>
        </p:spPr>
        <p:txBody>
          <a:bodyPr/>
          <a:lstStyle/>
          <a:p>
            <a:r>
              <a:rPr lang="da-DK" dirty="0" smtClean="0"/>
              <a:t>3. Erfaringer med etablering af prøvedata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84909" y="1593272"/>
            <a:ext cx="8229600" cy="4424507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 smtClean="0">
                <a:solidFill>
                  <a:srgbClr val="004600"/>
                </a:solidFill>
              </a:rPr>
              <a:t>Krav forud for prøvedata var dermed: </a:t>
            </a:r>
          </a:p>
          <a:p>
            <a:r>
              <a:rPr lang="da-DK" sz="2400" dirty="0"/>
              <a:t>Tekstkrav</a:t>
            </a:r>
          </a:p>
          <a:p>
            <a:r>
              <a:rPr lang="da-DK" sz="2400" dirty="0"/>
              <a:t>”Nøgletabel”</a:t>
            </a:r>
          </a:p>
          <a:p>
            <a:r>
              <a:rPr lang="da-DK" sz="2400" dirty="0"/>
              <a:t>Formatkrav m.v.</a:t>
            </a:r>
          </a:p>
          <a:p>
            <a:pPr marL="0" indent="0">
              <a:buNone/>
            </a:pPr>
            <a:endParaRPr lang="da-DK" sz="2400" b="1" dirty="0" smtClean="0">
              <a:solidFill>
                <a:srgbClr val="004600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da-DK" sz="2400" b="1" dirty="0" smtClean="0">
                <a:solidFill>
                  <a:srgbClr val="004600"/>
                </a:solidFill>
                <a:ea typeface="+mj-ea"/>
                <a:cs typeface="+mj-cs"/>
              </a:rPr>
              <a:t>Erfaringer </a:t>
            </a:r>
            <a:r>
              <a:rPr lang="da-DK" sz="2400" b="1" dirty="0">
                <a:solidFill>
                  <a:srgbClr val="004600"/>
                </a:solidFill>
                <a:ea typeface="+mj-ea"/>
                <a:cs typeface="+mj-cs"/>
              </a:rPr>
              <a:t>og refleksioner fra etableringen af prøvedata</a:t>
            </a:r>
          </a:p>
          <a:p>
            <a:r>
              <a:rPr lang="da-DK" sz="2400" dirty="0" smtClean="0"/>
              <a:t>Hvad gik godt?</a:t>
            </a:r>
          </a:p>
          <a:p>
            <a:r>
              <a:rPr lang="da-DK" sz="2400" dirty="0" smtClean="0"/>
              <a:t>Hvad skal vi være opmærksom på at gøre bedre i etablering af fælles testdata?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015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64198"/>
            <a:ext cx="8229600" cy="576262"/>
          </a:xfrm>
        </p:spPr>
        <p:txBody>
          <a:bodyPr/>
          <a:lstStyle/>
          <a:p>
            <a:r>
              <a:rPr lang="da-DK" dirty="0" smtClean="0"/>
              <a:t>4. Eksisterende materiale om testdata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1054" y="1472911"/>
            <a:ext cx="8229600" cy="4032250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>
                <a:solidFill>
                  <a:srgbClr val="004600"/>
                </a:solidFill>
              </a:rPr>
              <a:t>Dokumenter indtil nu, der beskriver </a:t>
            </a:r>
            <a:r>
              <a:rPr lang="da-DK" sz="2400" b="1" dirty="0" smtClean="0">
                <a:solidFill>
                  <a:srgbClr val="004600"/>
                </a:solidFill>
              </a:rPr>
              <a:t>testdata: </a:t>
            </a:r>
            <a:endParaRPr lang="da-DK" sz="2400" b="1" dirty="0">
              <a:solidFill>
                <a:srgbClr val="004600"/>
              </a:solidFill>
            </a:endParaRPr>
          </a:p>
          <a:p>
            <a:r>
              <a:rPr lang="da-DK" sz="2000" dirty="0" smtClean="0"/>
              <a:t>Hovedplan </a:t>
            </a:r>
            <a:r>
              <a:rPr lang="da-DK" sz="2000" dirty="0"/>
              <a:t>for test</a:t>
            </a:r>
          </a:p>
          <a:p>
            <a:r>
              <a:rPr lang="da-DK" sz="2000" dirty="0"/>
              <a:t>Behovsundersøgelse</a:t>
            </a:r>
          </a:p>
          <a:p>
            <a:r>
              <a:rPr lang="da-DK" sz="2000" dirty="0" smtClean="0"/>
              <a:t>Løsningsarkitekturen</a:t>
            </a:r>
          </a:p>
          <a:p>
            <a:r>
              <a:rPr lang="da-DK" sz="2000" dirty="0" smtClean="0"/>
              <a:t>Nyt notat: ”Fælles </a:t>
            </a:r>
            <a:r>
              <a:rPr lang="da-DK" sz="2000" dirty="0"/>
              <a:t>test i GD1-GD2-GD7 - Specifikation af testdata til brug for </a:t>
            </a:r>
            <a:r>
              <a:rPr lang="da-DK" sz="2000" dirty="0" smtClean="0"/>
              <a:t>integrationstest”</a:t>
            </a:r>
            <a:endParaRPr lang="da-DK" sz="2000" dirty="0"/>
          </a:p>
          <a:p>
            <a:endParaRPr lang="da-DK" dirty="0">
              <a:solidFill>
                <a:srgbClr val="0000CC"/>
              </a:solidFill>
            </a:endParaRP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445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500" y="465138"/>
            <a:ext cx="8229600" cy="576262"/>
          </a:xfrm>
        </p:spPr>
        <p:txBody>
          <a:bodyPr/>
          <a:lstStyle/>
          <a:p>
            <a:r>
              <a:rPr lang="da-DK" dirty="0" smtClean="0"/>
              <a:t>4. Testdata  </a:t>
            </a:r>
            <a:br>
              <a:rPr lang="da-DK" dirty="0" smtClean="0"/>
            </a:br>
            <a:r>
              <a:rPr lang="da-DK" dirty="0" smtClean="0"/>
              <a:t>Krav fra specifikation af test til integrationstest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3400" y="1247774"/>
            <a:ext cx="8229600" cy="5000625"/>
          </a:xfrm>
        </p:spPr>
        <p:txBody>
          <a:bodyPr/>
          <a:lstStyle/>
          <a:p>
            <a:pPr marL="0" indent="0">
              <a:buNone/>
            </a:pPr>
            <a:r>
              <a:rPr lang="da-DK" sz="2000" dirty="0"/>
              <a:t>Der er stillet følgende generelle krav til testdata til brug ved integrationstesten</a:t>
            </a:r>
          </a:p>
          <a:p>
            <a:pPr lvl="0">
              <a:buFont typeface="+mj-lt"/>
              <a:buAutoNum type="arabicPeriod"/>
            </a:pPr>
            <a:r>
              <a:rPr lang="da-DK" sz="2000" dirty="0"/>
              <a:t>Testdata skal være </a:t>
            </a:r>
            <a:r>
              <a:rPr lang="da-DK" sz="2000" i="1" dirty="0"/>
              <a:t>migrerede produktionsdata </a:t>
            </a:r>
            <a:r>
              <a:rPr lang="da-DK" sz="2000" dirty="0"/>
              <a:t>fra et </a:t>
            </a:r>
            <a:r>
              <a:rPr lang="da-DK" sz="2000" i="1" dirty="0"/>
              <a:t>geografisk begrænset område</a:t>
            </a:r>
            <a:r>
              <a:rPr lang="da-DK" sz="2000" dirty="0"/>
              <a:t>: </a:t>
            </a:r>
            <a:endParaRPr lang="da-DK" sz="2000" dirty="0" smtClean="0"/>
          </a:p>
          <a:p>
            <a:pPr lvl="1"/>
            <a:r>
              <a:rPr lang="da-DK" sz="1800" dirty="0" smtClean="0"/>
              <a:t>Samtlige </a:t>
            </a:r>
            <a:r>
              <a:rPr lang="da-DK" sz="1800" dirty="0"/>
              <a:t>kommuner på Fyn og Frederiksberg </a:t>
            </a:r>
            <a:r>
              <a:rPr lang="da-DK" sz="1800" dirty="0" smtClean="0"/>
              <a:t>kommune</a:t>
            </a:r>
          </a:p>
          <a:p>
            <a:pPr lvl="1"/>
            <a:r>
              <a:rPr lang="da-DK" sz="1800" dirty="0" smtClean="0"/>
              <a:t>Eller 3 sammenhængende kommuner</a:t>
            </a:r>
            <a:endParaRPr lang="da-DK" sz="1800" dirty="0"/>
          </a:p>
          <a:p>
            <a:pPr lvl="0">
              <a:buFont typeface="+mj-lt"/>
              <a:buAutoNum type="arabicPeriod"/>
            </a:pPr>
            <a:r>
              <a:rPr lang="da-DK" sz="2000" dirty="0"/>
              <a:t>De skal være </a:t>
            </a:r>
            <a:r>
              <a:rPr lang="da-DK" sz="2000" i="1" dirty="0"/>
              <a:t>fuldstændig</a:t>
            </a:r>
            <a:r>
              <a:rPr lang="da-DK" sz="2000" dirty="0"/>
              <a:t>e. Det betyder, at testdata skal være migreret og at den logiske sammenkædning skal være foretaget.</a:t>
            </a:r>
          </a:p>
          <a:p>
            <a:pPr lvl="0">
              <a:buFont typeface="+mj-lt"/>
              <a:buAutoNum type="arabicPeriod"/>
            </a:pPr>
            <a:r>
              <a:rPr lang="da-DK" sz="2000" dirty="0"/>
              <a:t>De skal </a:t>
            </a:r>
            <a:r>
              <a:rPr lang="da-DK" sz="2000" i="1" dirty="0"/>
              <a:t>ligne rigtige produktionsdata </a:t>
            </a:r>
            <a:r>
              <a:rPr lang="da-DK" sz="2000" dirty="0"/>
              <a:t>så meget som muligt.</a:t>
            </a:r>
          </a:p>
          <a:p>
            <a:pPr lvl="0">
              <a:buFont typeface="+mj-lt"/>
              <a:buAutoNum type="arabicPeriod"/>
            </a:pPr>
            <a:r>
              <a:rPr lang="da-DK" sz="2000" dirty="0"/>
              <a:t>De skal være i en </a:t>
            </a:r>
            <a:r>
              <a:rPr lang="da-DK" sz="2000" i="1" dirty="0"/>
              <a:t>kendt tilstand</a:t>
            </a:r>
            <a:r>
              <a:rPr lang="da-DK" sz="2000" dirty="0"/>
              <a:t>. Det betyder, at man skal kunne ”nulstille” testdata for at kunne bringe dem i en kendt initial tilstand (for at kunne genteste).</a:t>
            </a:r>
          </a:p>
          <a:p>
            <a:pPr lvl="0">
              <a:buFont typeface="+mj-lt"/>
              <a:buAutoNum type="arabicPeriod"/>
            </a:pPr>
            <a:r>
              <a:rPr lang="da-DK" sz="2000" dirty="0"/>
              <a:t>Testdata skal være </a:t>
            </a:r>
            <a:r>
              <a:rPr lang="da-DK" sz="2000" i="1" dirty="0"/>
              <a:t>identificerbare via versionering</a:t>
            </a:r>
            <a:r>
              <a:rPr lang="da-DK" sz="2000" dirty="0"/>
              <a:t> (via dobbelt historik)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21-01-2016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99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CCFFCC"/>
      </a:folHlink>
    </a:clrScheme>
    <a:fontScheme name="Standard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</Template>
  <TotalTime>6292</TotalTime>
  <Words>2373</Words>
  <Application>Microsoft Office PowerPoint</Application>
  <PresentationFormat>Skærmshow (4:3)</PresentationFormat>
  <Paragraphs>1382</Paragraphs>
  <Slides>38</Slides>
  <Notes>3</Notes>
  <HiddenSlides>1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38</vt:i4>
      </vt:variant>
    </vt:vector>
  </HeadingPairs>
  <TitlesOfParts>
    <vt:vector size="44" baseType="lpstr">
      <vt:lpstr>Arial</vt:lpstr>
      <vt:lpstr>Calibri</vt:lpstr>
      <vt:lpstr>Times New Roman</vt:lpstr>
      <vt:lpstr>Verdana</vt:lpstr>
      <vt:lpstr>Master</vt:lpstr>
      <vt:lpstr>Document</vt:lpstr>
      <vt:lpstr>Møde  i  GD1-GD2 Testforum</vt:lpstr>
      <vt:lpstr>Agenda</vt:lpstr>
      <vt:lpstr>2. Status for testprojektet</vt:lpstr>
      <vt:lpstr>2. Status for projekterne</vt:lpstr>
      <vt:lpstr>PowerPoint-præsentation</vt:lpstr>
      <vt:lpstr>3. Erfaringer med etablering af prøvedata</vt:lpstr>
      <vt:lpstr>3. Erfaringer med etablering af prøvedata</vt:lpstr>
      <vt:lpstr>4. Eksisterende materiale om testdata</vt:lpstr>
      <vt:lpstr>4. Testdata   Krav fra specifikation af test til integrationstest</vt:lpstr>
      <vt:lpstr>PowerPoint-præsentation</vt:lpstr>
      <vt:lpstr>4. Testdata – krav</vt:lpstr>
      <vt:lpstr>4. Testdatatyper</vt:lpstr>
      <vt:lpstr>4. Testdata omfang</vt:lpstr>
      <vt:lpstr>4. Øvelse</vt:lpstr>
      <vt:lpstr>4. Sikkerhedskrav til testdata i snitfladetest</vt:lpstr>
      <vt:lpstr>4. Registrenes status og muligheder for have testdata klar den 18. april 2016</vt:lpstr>
      <vt:lpstr>4. Mål for snitfladetest </vt:lpstr>
      <vt:lpstr>4. Snitfladetest – generelle principper</vt:lpstr>
      <vt:lpstr>4. Registerafhængigheder</vt:lpstr>
      <vt:lpstr>4. Testdata – anvendelse i snitfladetest </vt:lpstr>
      <vt:lpstr>4. Testdata – overgang til integrationstest </vt:lpstr>
      <vt:lpstr>4. Specifikation og godkendelse af testdata </vt:lpstr>
      <vt:lpstr>4. Proces for etablering af test</vt:lpstr>
      <vt:lpstr>4. Proces for etablering af sammenhængende testdata</vt:lpstr>
      <vt:lpstr>4. Proces for etablering af test</vt:lpstr>
      <vt:lpstr>PowerPoint-præsentation</vt:lpstr>
      <vt:lpstr>5. QA af notat om fælles testdata til integrationstest</vt:lpstr>
      <vt:lpstr>5. Risici </vt:lpstr>
      <vt:lpstr>6. Eventuelt </vt:lpstr>
      <vt:lpstr>Ansvarlige</vt:lpstr>
      <vt:lpstr>PowerPoint-præsentation</vt:lpstr>
      <vt:lpstr>Mail Adresser</vt:lpstr>
      <vt:lpstr>Adgang til projektforum</vt:lpstr>
      <vt:lpstr>4. Testdata – overgang til integrationstest </vt:lpstr>
      <vt:lpstr>Dokumenter</vt:lpstr>
      <vt:lpstr>PowerPoint-præsentation</vt:lpstr>
      <vt:lpstr>4. Testdata – dagens konklusioner</vt:lpstr>
      <vt:lpstr>PowerPoint-præsentation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Møde  i  GD1-GD2 Testforum</dc:title>
  <dc:creator>Michael Michaelsen</dc:creator>
  <cp:lastModifiedBy>Jonas Hermann Damsbo</cp:lastModifiedBy>
  <cp:revision>210</cp:revision>
  <cp:lastPrinted>2016-01-25T11:42:34Z</cp:lastPrinted>
  <dcterms:created xsi:type="dcterms:W3CDTF">2015-04-13T06:44:46Z</dcterms:created>
  <dcterms:modified xsi:type="dcterms:W3CDTF">2017-12-20T10:18:40Z</dcterms:modified>
</cp:coreProperties>
</file>